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47"/>
  </p:notesMasterIdLst>
  <p:sldIdLst>
    <p:sldId id="256" r:id="rId5"/>
    <p:sldId id="312" r:id="rId6"/>
    <p:sldId id="283" r:id="rId7"/>
    <p:sldId id="319" r:id="rId8"/>
    <p:sldId id="320" r:id="rId9"/>
    <p:sldId id="382" r:id="rId10"/>
    <p:sldId id="359" r:id="rId11"/>
    <p:sldId id="321" r:id="rId12"/>
    <p:sldId id="324" r:id="rId13"/>
    <p:sldId id="389" r:id="rId14"/>
    <p:sldId id="391" r:id="rId15"/>
    <p:sldId id="388" r:id="rId16"/>
    <p:sldId id="392" r:id="rId17"/>
    <p:sldId id="374" r:id="rId18"/>
    <p:sldId id="390" r:id="rId19"/>
    <p:sldId id="387" r:id="rId20"/>
    <p:sldId id="369" r:id="rId21"/>
    <p:sldId id="360" r:id="rId22"/>
    <p:sldId id="333" r:id="rId23"/>
    <p:sldId id="335" r:id="rId24"/>
    <p:sldId id="336" r:id="rId25"/>
    <p:sldId id="393" r:id="rId26"/>
    <p:sldId id="394" r:id="rId27"/>
    <p:sldId id="395" r:id="rId28"/>
    <p:sldId id="361" r:id="rId29"/>
    <p:sldId id="358" r:id="rId30"/>
    <p:sldId id="396" r:id="rId31"/>
    <p:sldId id="362" r:id="rId32"/>
    <p:sldId id="339" r:id="rId33"/>
    <p:sldId id="365" r:id="rId34"/>
    <p:sldId id="342" r:id="rId35"/>
    <p:sldId id="372" r:id="rId36"/>
    <p:sldId id="366" r:id="rId37"/>
    <p:sldId id="367" r:id="rId38"/>
    <p:sldId id="368" r:id="rId39"/>
    <p:sldId id="343" r:id="rId40"/>
    <p:sldId id="348" r:id="rId41"/>
    <p:sldId id="346" r:id="rId42"/>
    <p:sldId id="347" r:id="rId43"/>
    <p:sldId id="345" r:id="rId44"/>
    <p:sldId id="349" r:id="rId45"/>
    <p:sldId id="279" r:id="rId46"/>
  </p:sldIdLst>
  <p:sldSz cx="24384000" cy="13716000"/>
  <p:notesSz cx="6797675" cy="9926638"/>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7788"/>
    <a:srgbClr val="5E5E5E"/>
    <a:srgbClr val="E38C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04" autoAdjust="0"/>
    <p:restoredTop sz="94660"/>
  </p:normalViewPr>
  <p:slideViewPr>
    <p:cSldViewPr snapToGrid="0">
      <p:cViewPr varScale="1">
        <p:scale>
          <a:sx n="58" d="100"/>
          <a:sy n="58" d="100"/>
        </p:scale>
        <p:origin x="420" y="90"/>
      </p:cViewPr>
      <p:guideLst/>
    </p:cSldViewPr>
  </p:slideViewPr>
  <p:notesTextViewPr>
    <p:cViewPr>
      <p:scale>
        <a:sx n="1" d="1"/>
        <a:sy n="1" d="1"/>
      </p:scale>
      <p:origin x="0" y="0"/>
    </p:cViewPr>
  </p:notesTextViewPr>
  <p:sorterViewPr>
    <p:cViewPr varScale="1">
      <p:scale>
        <a:sx n="100" d="100"/>
        <a:sy n="100" d="100"/>
      </p:scale>
      <p:origin x="0" y="-213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90488" y="744538"/>
            <a:ext cx="6616700" cy="3722687"/>
          </a:xfrm>
          <a:prstGeom prst="rect">
            <a:avLst/>
          </a:prstGeom>
        </p:spPr>
        <p:txBody>
          <a:bodyPr/>
          <a:lstStyle/>
          <a:p>
            <a:endParaRPr/>
          </a:p>
        </p:txBody>
      </p:sp>
      <p:sp>
        <p:nvSpPr>
          <p:cNvPr id="117" name="Shape 117"/>
          <p:cNvSpPr>
            <a:spLocks noGrp="1"/>
          </p:cNvSpPr>
          <p:nvPr>
            <p:ph type="body" sz="quarter" idx="1"/>
          </p:nvPr>
        </p:nvSpPr>
        <p:spPr>
          <a:xfrm>
            <a:off x="906357" y="4715153"/>
            <a:ext cx="4984962" cy="4466987"/>
          </a:xfrm>
          <a:prstGeom prst="rect">
            <a:avLst/>
          </a:prstGeom>
        </p:spPr>
        <p:txBody>
          <a:bodyPr/>
          <a:lstStyle/>
          <a:p>
            <a:endParaRPr/>
          </a:p>
        </p:txBody>
      </p:sp>
    </p:spTree>
    <p:extLst>
      <p:ext uri="{BB962C8B-B14F-4D97-AF65-F5344CB8AC3E}">
        <p14:creationId xmlns:p14="http://schemas.microsoft.com/office/powerpoint/2010/main" val="14109842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8608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15184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93808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822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25321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09342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1460185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38599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97366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428571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3838" y="808038"/>
            <a:ext cx="7185026" cy="404177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9241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93344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09937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268678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484776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107215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1358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90401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298448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97095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32891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624318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284531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921882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302187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4622224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50481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090353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470103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982238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426700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08220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27895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4710224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335841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6894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70668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76995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3838" y="808038"/>
            <a:ext cx="7185026" cy="404177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90703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20098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14"/>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8" r:id="rId2"/>
    <p:sldLayoutId id="2147483659" r:id="rId3"/>
    <p:sldLayoutId id="2147483660" r:id="rId4"/>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Image" descr="Image"/>
          <p:cNvPicPr>
            <a:picLocks noChangeAspect="1"/>
          </p:cNvPicPr>
          <p:nvPr/>
        </p:nvPicPr>
        <p:blipFill>
          <a:blip r:embed="rId2"/>
          <a:stretch>
            <a:fillRect/>
          </a:stretch>
        </p:blipFill>
        <p:spPr>
          <a:xfrm>
            <a:off x="-1" y="-2136593"/>
            <a:ext cx="24737827" cy="16610210"/>
          </a:xfrm>
          <a:prstGeom prst="rect">
            <a:avLst/>
          </a:prstGeom>
          <a:ln w="12700">
            <a:miter lim="400000"/>
          </a:ln>
        </p:spPr>
      </p:pic>
      <p:sp>
        <p:nvSpPr>
          <p:cNvPr id="120" name="Lorem ipsum dolor sit amet, consec etur adip iscin elit. Suspe disse place rat."/>
          <p:cNvSpPr txBox="1">
            <a:spLocks noGrp="1"/>
          </p:cNvSpPr>
          <p:nvPr>
            <p:ph type="ctrTitle"/>
          </p:nvPr>
        </p:nvSpPr>
        <p:spPr>
          <a:xfrm>
            <a:off x="1176543" y="1745015"/>
            <a:ext cx="17767439" cy="2091490"/>
          </a:xfrm>
          <a:prstGeom prst="rect">
            <a:avLst/>
          </a:prstGeom>
        </p:spPr>
        <p:txBody>
          <a:bodyPr anchor="t"/>
          <a:lstStyle>
            <a:lvl1pPr algn="l">
              <a:defRPr sz="8500" b="1">
                <a:solidFill>
                  <a:srgbClr val="FFFFFF"/>
                </a:solidFill>
                <a:latin typeface="Arial"/>
                <a:ea typeface="Arial"/>
                <a:cs typeface="Arial"/>
                <a:sym typeface="Arial"/>
              </a:defRPr>
            </a:lvl1pPr>
          </a:lstStyle>
          <a:p>
            <a:r>
              <a:rPr lang="el-GR" dirty="0"/>
              <a:t>Ετήσιο Σχέδιο Δράσης </a:t>
            </a:r>
            <a:r>
              <a:rPr lang="en-US" dirty="0"/>
              <a:t>2025</a:t>
            </a:r>
            <a:endParaRPr dirty="0"/>
          </a:p>
        </p:txBody>
      </p:sp>
      <p:sp>
        <p:nvSpPr>
          <p:cNvPr id="122"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FFFFFF"/>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123" name="ΥΠΟΥΡΓΕΙΟ ΟΙΚΟΝΟΜΙΚΩΝ"/>
          <p:cNvSpPr txBox="1"/>
          <p:nvPr/>
        </p:nvSpPr>
        <p:spPr>
          <a:xfrm>
            <a:off x="12368913" y="10722463"/>
            <a:ext cx="9605670" cy="6139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defRPr>
                <a:solidFill>
                  <a:srgbClr val="FFFFFF"/>
                </a:solidFill>
                <a:latin typeface="Arial"/>
                <a:ea typeface="Arial"/>
                <a:cs typeface="Arial"/>
                <a:sym typeface="Arial"/>
              </a:defRPr>
            </a:lvl1pPr>
          </a:lstStyle>
          <a:p>
            <a:r>
              <a:rPr dirty="0"/>
              <a:t>Υ</a:t>
            </a:r>
            <a:r>
              <a:rPr lang="el-GR" dirty="0"/>
              <a:t>ΦΥΠΟΥΡΓΕΙΟ ΚΟΙΝΩΝΙΚΗΣ ΠΡΟΝΟΙΑΣ</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sp>
        <p:nvSpPr>
          <p:cNvPr id="3" name="TextBox 2">
            <a:extLst>
              <a:ext uri="{FF2B5EF4-FFF2-40B4-BE49-F238E27FC236}">
                <a16:creationId xmlns:a16="http://schemas.microsoft.com/office/drawing/2014/main" id="{64A62D05-3A16-6D75-EBC8-6E113BAA0498}"/>
              </a:ext>
            </a:extLst>
          </p:cNvPr>
          <p:cNvSpPr txBox="1"/>
          <p:nvPr/>
        </p:nvSpPr>
        <p:spPr>
          <a:xfrm>
            <a:off x="1367295" y="2477912"/>
            <a:ext cx="22656487" cy="152384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l" defTabSz="825500" eaLnBrk="1" fontAlgn="auto" latinLnBrk="0" hangingPunct="1">
              <a:lnSpc>
                <a:spcPct val="150000"/>
              </a:lnSpc>
              <a:spcBef>
                <a:spcPts val="1200"/>
              </a:spcBef>
              <a:spcAft>
                <a:spcPts val="0"/>
              </a:spcAft>
              <a:buClrTx/>
              <a:buSzTx/>
              <a:tabLst/>
              <a:defRPr/>
            </a:pPr>
            <a:r>
              <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Υπηρεσία Διαχείρισης Επιδομάτων Πρόνοιας</a:t>
            </a:r>
            <a:r>
              <a:rPr kumimoji="0" lang="en-US"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a:t>
            </a: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R="0" lvl="0" algn="l" defTabSz="825500" eaLnBrk="1" fontAlgn="auto" latinLnBrk="0" hangingPunct="1">
              <a:lnSpc>
                <a:spcPct val="150000"/>
              </a:lnSpc>
              <a:spcBef>
                <a:spcPts val="1200"/>
              </a:spcBef>
              <a:spcAft>
                <a:spcPts val="0"/>
              </a:spcAft>
              <a:buClrTx/>
              <a:buSzTx/>
              <a:tabLst/>
              <a:defRPr/>
            </a:pPr>
            <a:endParaRPr lang="el-GR" sz="3600" dirty="0">
              <a:solidFill>
                <a:srgbClr val="2F7788"/>
              </a:solidFill>
              <a:latin typeface="Arial" panose="020B0604020202020204" pitchFamily="34" charset="0"/>
              <a:cs typeface="Arial" panose="020B0604020202020204" pitchFamily="34" charset="0"/>
            </a:endParaRPr>
          </a:p>
          <a:p>
            <a:pPr marR="0" lvl="0" algn="l" defTabSz="825500" eaLnBrk="1" fontAlgn="auto" latinLnBrk="0" hangingPunct="1">
              <a:lnSpc>
                <a:spcPct val="150000"/>
              </a:lnSpc>
              <a:spcBef>
                <a:spcPts val="1200"/>
              </a:spcBef>
              <a:spcAft>
                <a:spcPts val="0"/>
              </a:spcAft>
              <a:buClrTx/>
              <a:buSzTx/>
              <a:tabLst/>
              <a:defRPr/>
            </a:pP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L="1952625" lvl="0" indent="-571500" algn="l" hangingPunct="1">
              <a:lnSpc>
                <a:spcPct val="120000"/>
              </a:lnSpc>
              <a:spcBef>
                <a:spcPts val="600"/>
              </a:spcBef>
              <a:spcAft>
                <a:spcPts val="600"/>
              </a:spcAft>
              <a:buFont typeface="Wingdings" panose="05000000000000000000" pitchFamily="2" charset="2"/>
              <a:buChar char="Ø"/>
              <a:defRPr/>
            </a:pPr>
            <a:r>
              <a:rPr lang="el-GR" sz="3600" b="0" dirty="0">
                <a:solidFill>
                  <a:srgbClr val="5E5E5E"/>
                </a:solidFill>
                <a:latin typeface="Arial" panose="020B0604020202020204" pitchFamily="34" charset="0"/>
                <a:cs typeface="Arial" panose="020B0604020202020204" pitchFamily="34" charset="0"/>
              </a:rPr>
              <a:t>Τέθηκε σε εφαρμογή η ηλεκτρονική αίτηση για το ΕΕΕ.</a:t>
            </a:r>
          </a:p>
          <a:p>
            <a:pPr marL="1952625" lvl="0" indent="-571500" algn="l" hangingPunct="1">
              <a:lnSpc>
                <a:spcPct val="120000"/>
              </a:lnSpc>
              <a:spcBef>
                <a:spcPts val="600"/>
              </a:spcBef>
              <a:spcAft>
                <a:spcPts val="600"/>
              </a:spcAft>
              <a:buFont typeface="Wingdings" panose="05000000000000000000" pitchFamily="2" charset="2"/>
              <a:buChar char="Ø"/>
              <a:defRPr/>
            </a:pPr>
            <a:r>
              <a:rPr lang="el-GR" sz="3600" b="0" dirty="0">
                <a:solidFill>
                  <a:srgbClr val="5E5E5E"/>
                </a:solidFill>
                <a:latin typeface="Arial" panose="020B0604020202020204" pitchFamily="34" charset="0"/>
                <a:cs typeface="Arial" panose="020B0604020202020204" pitchFamily="34" charset="0"/>
              </a:rPr>
              <a:t>Υλοποιήθηκε το Εργαλείο Αξιολόγησης Κινδύνων (</a:t>
            </a:r>
            <a:r>
              <a:rPr lang="el-GR" sz="3600" b="0" dirty="0" err="1">
                <a:solidFill>
                  <a:srgbClr val="5E5E5E"/>
                </a:solidFill>
                <a:latin typeface="Arial" panose="020B0604020202020204" pitchFamily="34" charset="0"/>
                <a:cs typeface="Arial" panose="020B0604020202020204" pitchFamily="34" charset="0"/>
              </a:rPr>
              <a:t>Risk</a:t>
            </a:r>
            <a:r>
              <a:rPr lang="el-GR" sz="3600" b="0" dirty="0">
                <a:solidFill>
                  <a:srgbClr val="5E5E5E"/>
                </a:solidFill>
                <a:latin typeface="Arial" panose="020B0604020202020204" pitchFamily="34" charset="0"/>
                <a:cs typeface="Arial" panose="020B0604020202020204" pitchFamily="34" charset="0"/>
              </a:rPr>
              <a:t> </a:t>
            </a:r>
            <a:r>
              <a:rPr lang="el-GR" sz="3600" b="0" dirty="0" err="1">
                <a:solidFill>
                  <a:srgbClr val="5E5E5E"/>
                </a:solidFill>
                <a:latin typeface="Arial" panose="020B0604020202020204" pitchFamily="34" charset="0"/>
                <a:cs typeface="Arial" panose="020B0604020202020204" pitchFamily="34" charset="0"/>
              </a:rPr>
              <a:t>Assessment</a:t>
            </a:r>
            <a:r>
              <a:rPr lang="el-GR" sz="3600" b="0" dirty="0">
                <a:solidFill>
                  <a:srgbClr val="5E5E5E"/>
                </a:solidFill>
                <a:latin typeface="Arial" panose="020B0604020202020204" pitchFamily="34" charset="0"/>
                <a:cs typeface="Arial" panose="020B0604020202020204" pitchFamily="34" charset="0"/>
              </a:rPr>
              <a:t> </a:t>
            </a:r>
            <a:r>
              <a:rPr lang="el-GR" sz="3600" b="0" dirty="0" err="1">
                <a:solidFill>
                  <a:srgbClr val="5E5E5E"/>
                </a:solidFill>
                <a:latin typeface="Arial" panose="020B0604020202020204" pitchFamily="34" charset="0"/>
                <a:cs typeface="Arial" panose="020B0604020202020204" pitchFamily="34" charset="0"/>
              </a:rPr>
              <a:t>Tool</a:t>
            </a:r>
            <a:r>
              <a:rPr lang="el-GR" sz="3600" b="0" dirty="0">
                <a:solidFill>
                  <a:srgbClr val="5E5E5E"/>
                </a:solidFill>
                <a:latin typeface="Arial" panose="020B0604020202020204" pitchFamily="34" charset="0"/>
                <a:cs typeface="Arial" panose="020B0604020202020204" pitchFamily="34" charset="0"/>
              </a:rPr>
              <a:t>) για την αποτελεσματικότερη εξέταση των αιτήσεων.</a:t>
            </a:r>
          </a:p>
          <a:p>
            <a:pPr marL="1952625" lvl="0" indent="-571500" algn="l" hangingPunct="1">
              <a:lnSpc>
                <a:spcPct val="120000"/>
              </a:lnSpc>
              <a:spcBef>
                <a:spcPts val="600"/>
              </a:spcBef>
              <a:spcAft>
                <a:spcPts val="600"/>
              </a:spcAft>
              <a:buFont typeface="Wingdings" panose="05000000000000000000" pitchFamily="2" charset="2"/>
              <a:buChar char="Ø"/>
              <a:defRPr/>
            </a:pPr>
            <a:r>
              <a:rPr lang="el-GR" sz="3600" b="0" dirty="0">
                <a:solidFill>
                  <a:srgbClr val="5E5E5E"/>
                </a:solidFill>
                <a:latin typeface="Arial" panose="020B0604020202020204" pitchFamily="34" charset="0"/>
                <a:cs typeface="Arial" panose="020B0604020202020204" pitchFamily="34" charset="0"/>
              </a:rPr>
              <a:t>Συνεχίστηκε η αναβάθμιση και η βελτίωση των προσφερόμενων υπηρεσιών από τα Σημεία Εξυπηρέτησης Πολιτών (ΣΕΕΠ) της Υπηρεσίας </a:t>
            </a:r>
            <a:r>
              <a:rPr lang="el-GR" sz="3600" b="0" dirty="0" err="1">
                <a:solidFill>
                  <a:srgbClr val="5E5E5E"/>
                </a:solidFill>
                <a:latin typeface="Arial" panose="020B0604020202020204" pitchFamily="34" charset="0"/>
                <a:cs typeface="Arial" panose="020B0604020202020204" pitchFamily="34" charset="0"/>
              </a:rPr>
              <a:t>παγκύπρια</a:t>
            </a:r>
            <a:r>
              <a:rPr lang="el-GR" sz="3600" b="0" dirty="0">
                <a:solidFill>
                  <a:srgbClr val="5E5E5E"/>
                </a:solidFill>
                <a:latin typeface="Arial" panose="020B0604020202020204" pitchFamily="34" charset="0"/>
                <a:cs typeface="Arial" panose="020B0604020202020204" pitchFamily="34" charset="0"/>
              </a:rPr>
              <a:t>, μέσω της τοποθέτησης υπολογιστών (</a:t>
            </a:r>
            <a:r>
              <a:rPr lang="el-GR" sz="3600" b="0" dirty="0" err="1">
                <a:solidFill>
                  <a:srgbClr val="5E5E5E"/>
                </a:solidFill>
                <a:latin typeface="Arial" panose="020B0604020202020204" pitchFamily="34" charset="0"/>
                <a:cs typeface="Arial" panose="020B0604020202020204" pitchFamily="34" charset="0"/>
              </a:rPr>
              <a:t>All</a:t>
            </a:r>
            <a:r>
              <a:rPr lang="el-GR" sz="3600" b="0" dirty="0">
                <a:solidFill>
                  <a:srgbClr val="5E5E5E"/>
                </a:solidFill>
                <a:latin typeface="Arial" panose="020B0604020202020204" pitchFamily="34" charset="0"/>
                <a:cs typeface="Arial" panose="020B0604020202020204" pitchFamily="34" charset="0"/>
              </a:rPr>
              <a:t> in </a:t>
            </a:r>
            <a:r>
              <a:rPr lang="el-GR" sz="3600" b="0" dirty="0" err="1">
                <a:solidFill>
                  <a:srgbClr val="5E5E5E"/>
                </a:solidFill>
                <a:latin typeface="Arial" panose="020B0604020202020204" pitchFamily="34" charset="0"/>
                <a:cs typeface="Arial" panose="020B0604020202020204" pitchFamily="34" charset="0"/>
              </a:rPr>
              <a:t>one</a:t>
            </a:r>
            <a:r>
              <a:rPr lang="el-GR" sz="3600" b="0" dirty="0">
                <a:solidFill>
                  <a:srgbClr val="5E5E5E"/>
                </a:solidFill>
                <a:latin typeface="Arial" panose="020B0604020202020204" pitchFamily="34" charset="0"/>
                <a:cs typeface="Arial" panose="020B0604020202020204" pitchFamily="34" charset="0"/>
              </a:rPr>
              <a:t> – ΑΙΟ) για δυνατότητα υποβολής </a:t>
            </a:r>
            <a:r>
              <a:rPr lang="el-GR" sz="3600" b="0" dirty="0" err="1">
                <a:solidFill>
                  <a:srgbClr val="5E5E5E"/>
                </a:solidFill>
                <a:latin typeface="Arial" panose="020B0604020202020204" pitchFamily="34" charset="0"/>
                <a:cs typeface="Arial" panose="020B0604020202020204" pitchFamily="34" charset="0"/>
              </a:rPr>
              <a:t>επι</a:t>
            </a:r>
            <a:r>
              <a:rPr lang="el-GR" sz="3600" b="0" dirty="0">
                <a:solidFill>
                  <a:srgbClr val="5E5E5E"/>
                </a:solidFill>
                <a:latin typeface="Arial" panose="020B0604020202020204" pitchFamily="34" charset="0"/>
                <a:cs typeface="Arial" panose="020B0604020202020204" pitchFamily="34" charset="0"/>
              </a:rPr>
              <a:t> τόπου ηλεκτρονικών αιτήσεων από το κοινό.</a:t>
            </a:r>
          </a:p>
          <a:p>
            <a:pPr marL="1952625" lvl="0" indent="-571500" algn="l" hangingPunct="1">
              <a:lnSpc>
                <a:spcPct val="120000"/>
              </a:lnSpc>
              <a:spcBef>
                <a:spcPts val="600"/>
              </a:spcBef>
              <a:spcAft>
                <a:spcPts val="600"/>
              </a:spcAft>
              <a:buFont typeface="Wingdings" panose="05000000000000000000" pitchFamily="2" charset="2"/>
              <a:buChar char="Ø"/>
              <a:defRPr/>
            </a:pPr>
            <a:r>
              <a:rPr lang="el-GR" sz="3600" b="0" dirty="0">
                <a:solidFill>
                  <a:srgbClr val="5E5E5E"/>
                </a:solidFill>
                <a:latin typeface="Arial" panose="020B0604020202020204" pitchFamily="34" charset="0"/>
                <a:cs typeface="Arial" panose="020B0604020202020204" pitchFamily="34" charset="0"/>
              </a:rPr>
              <a:t>Αύξηση Επιδόματος Τέκνου κατά 5%</a:t>
            </a:r>
          </a:p>
          <a:p>
            <a:pPr marL="1952625" lvl="0" indent="-571500" algn="l" hangingPunct="1">
              <a:lnSpc>
                <a:spcPct val="120000"/>
              </a:lnSpc>
              <a:spcBef>
                <a:spcPts val="600"/>
              </a:spcBef>
              <a:spcAft>
                <a:spcPts val="600"/>
              </a:spcAft>
              <a:buFont typeface="Wingdings" panose="05000000000000000000" pitchFamily="2" charset="2"/>
              <a:buChar char="Ø"/>
              <a:defRPr/>
            </a:pPr>
            <a:r>
              <a:rPr lang="el-GR" sz="3600" b="0" dirty="0">
                <a:solidFill>
                  <a:srgbClr val="5E5E5E"/>
                </a:solidFill>
                <a:latin typeface="Arial" panose="020B0604020202020204" pitchFamily="34" charset="0"/>
                <a:cs typeface="Arial" panose="020B0604020202020204" pitchFamily="34" charset="0"/>
              </a:rPr>
              <a:t>Ένταξη φοιτητών πολύτεκνων οικογενειών μέχρι 23 ετών για κορίτσια και 24 ετών για αγόρια στο Επίδομα Τέκνου</a:t>
            </a:r>
          </a:p>
          <a:p>
            <a:pPr marL="1381125" marR="0" lvl="0" algn="l" defTabSz="825500" eaLnBrk="1" fontAlgn="auto" latinLnBrk="0" hangingPunct="1">
              <a:lnSpc>
                <a:spcPct val="120000"/>
              </a:lnSpc>
              <a:spcBef>
                <a:spcPts val="600"/>
              </a:spcBef>
              <a:spcAft>
                <a:spcPts val="600"/>
              </a:spcAft>
              <a:buClrTx/>
              <a:buSzTx/>
              <a:tabLst/>
              <a:defRPr/>
            </a:pP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1381125" marR="0" lvl="0" algn="l" defTabSz="825500" eaLnBrk="1" fontAlgn="auto" latinLnBrk="0" hangingPunct="1">
              <a:lnSpc>
                <a:spcPct val="120000"/>
              </a:lnSpc>
              <a:spcBef>
                <a:spcPts val="600"/>
              </a:spcBef>
              <a:spcAft>
                <a:spcPts val="600"/>
              </a:spcAft>
              <a:buClrTx/>
              <a:buSzTx/>
              <a:tabLst/>
              <a:defRPr/>
            </a:pPr>
            <a:endParaRPr lang="el-GR" sz="3600" b="0" dirty="0">
              <a:solidFill>
                <a:srgbClr val="5E5E5E"/>
              </a:solidFill>
              <a:latin typeface="Arial" panose="020B0604020202020204" pitchFamily="34" charset="0"/>
              <a:cs typeface="Arial" panose="020B0604020202020204" pitchFamily="34" charset="0"/>
            </a:endParaRPr>
          </a:p>
          <a:p>
            <a:pPr marL="1381125" marR="0" lvl="0" algn="l" defTabSz="825500" eaLnBrk="1" fontAlgn="auto" latinLnBrk="0" hangingPunct="1">
              <a:lnSpc>
                <a:spcPct val="120000"/>
              </a:lnSpc>
              <a:spcBef>
                <a:spcPts val="600"/>
              </a:spcBef>
              <a:spcAft>
                <a:spcPts val="600"/>
              </a:spcAft>
              <a:buClrTx/>
              <a:buSzTx/>
              <a:tabLst/>
              <a:defRPr/>
            </a:pP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1381125" marR="0" lvl="0" algn="l" defTabSz="825500" eaLnBrk="1" fontAlgn="auto" latinLnBrk="0" hangingPunct="1">
              <a:lnSpc>
                <a:spcPct val="120000"/>
              </a:lnSpc>
              <a:spcBef>
                <a:spcPts val="600"/>
              </a:spcBef>
              <a:spcAft>
                <a:spcPts val="600"/>
              </a:spcAft>
              <a:buClrTx/>
              <a:buSzTx/>
              <a:tabLst/>
              <a:defRPr/>
            </a:pPr>
            <a:endParaRPr lang="el-GR" sz="3600" b="0" dirty="0">
              <a:solidFill>
                <a:srgbClr val="5E5E5E"/>
              </a:solidFill>
              <a:latin typeface="Arial" panose="020B0604020202020204" pitchFamily="34" charset="0"/>
              <a:cs typeface="Arial" panose="020B0604020202020204" pitchFamily="34" charset="0"/>
            </a:endParaRPr>
          </a:p>
          <a:p>
            <a:pPr marL="1381125" marR="0" lvl="0" algn="l" defTabSz="825500" eaLnBrk="1" fontAlgn="auto" latinLnBrk="0" hangingPunct="1">
              <a:lnSpc>
                <a:spcPct val="120000"/>
              </a:lnSpc>
              <a:spcBef>
                <a:spcPts val="600"/>
              </a:spcBef>
              <a:spcAft>
                <a:spcPts val="600"/>
              </a:spcAft>
              <a:buClrTx/>
              <a:buSzTx/>
              <a:tabLst/>
              <a:defRPr/>
            </a:pP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1381125" marR="0" lvl="0" algn="l" defTabSz="825500" eaLnBrk="1" fontAlgn="auto" latinLnBrk="0" hangingPunct="1">
              <a:lnSpc>
                <a:spcPct val="120000"/>
              </a:lnSpc>
              <a:spcBef>
                <a:spcPts val="600"/>
              </a:spcBef>
              <a:spcAft>
                <a:spcPts val="600"/>
              </a:spcAft>
              <a:buClrTx/>
              <a:buSzTx/>
              <a:tabLst/>
              <a:defRPr/>
            </a:pPr>
            <a:endParaRPr lang="el-GR" sz="3600" b="0" dirty="0">
              <a:solidFill>
                <a:srgbClr val="5E5E5E"/>
              </a:solidFill>
              <a:latin typeface="Arial" panose="020B0604020202020204" pitchFamily="34" charset="0"/>
              <a:cs typeface="Arial" panose="020B0604020202020204" pitchFamily="34" charset="0"/>
            </a:endParaRPr>
          </a:p>
          <a:p>
            <a:pPr marL="1381125" marR="0" lvl="0" algn="l" defTabSz="825500" eaLnBrk="1" fontAlgn="auto" latinLnBrk="0" hangingPunct="1">
              <a:lnSpc>
                <a:spcPct val="120000"/>
              </a:lnSpc>
              <a:spcBef>
                <a:spcPts val="600"/>
              </a:spcBef>
              <a:spcAft>
                <a:spcPts val="600"/>
              </a:spcAft>
              <a:buClrTx/>
              <a:buSzTx/>
              <a:tabLst/>
              <a:defRPr/>
            </a:pP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p:txBody>
      </p:sp>
      <p:pic>
        <p:nvPicPr>
          <p:cNvPr id="12"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1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21" name="01/…">
            <a:extLst>
              <a:ext uri="{FF2B5EF4-FFF2-40B4-BE49-F238E27FC236}">
                <a16:creationId xmlns:a16="http://schemas.microsoft.com/office/drawing/2014/main" id="{4EF7D83A-A232-036D-4AFC-60DE9B18EAF2}"/>
              </a:ext>
            </a:extLst>
          </p:cNvPr>
          <p:cNvSpPr txBox="1"/>
          <p:nvPr/>
        </p:nvSpPr>
        <p:spPr>
          <a:xfrm>
            <a:off x="1420238" y="1511955"/>
            <a:ext cx="12511894" cy="1511977"/>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ΑΠολογισμοσ</a:t>
            </a: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p:txBody>
      </p:sp>
      <p:cxnSp>
        <p:nvCxnSpPr>
          <p:cNvPr id="22" name="Straight Connector 21">
            <a:extLst>
              <a:ext uri="{FF2B5EF4-FFF2-40B4-BE49-F238E27FC236}">
                <a16:creationId xmlns:a16="http://schemas.microsoft.com/office/drawing/2014/main" id="{28381BB6-23CA-7213-80F5-50C2C9A305A5}"/>
              </a:ext>
            </a:extLst>
          </p:cNvPr>
          <p:cNvCxnSpPr>
            <a:cxnSpLocks/>
          </p:cNvCxnSpPr>
          <p:nvPr/>
        </p:nvCxnSpPr>
        <p:spPr>
          <a:xfrm>
            <a:off x="1354823" y="2477912"/>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23" name="Picture 22">
            <a:extLst>
              <a:ext uri="{FF2B5EF4-FFF2-40B4-BE49-F238E27FC236}">
                <a16:creationId xmlns:a16="http://schemas.microsoft.com/office/drawing/2014/main" id="{6A81A24D-A00A-60B3-30D2-C9C3B6B845A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4931" y="828857"/>
            <a:ext cx="1724629" cy="1335713"/>
          </a:xfrm>
          <a:prstGeom prst="rect">
            <a:avLst/>
          </a:prstGeom>
        </p:spPr>
      </p:pic>
      <p:sp>
        <p:nvSpPr>
          <p:cNvPr id="13"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pic>
        <p:nvPicPr>
          <p:cNvPr id="2" name="Picture 1">
            <a:extLst>
              <a:ext uri="{FF2B5EF4-FFF2-40B4-BE49-F238E27FC236}">
                <a16:creationId xmlns:a16="http://schemas.microsoft.com/office/drawing/2014/main" id="{9A2E3784-3A12-46EF-8FC2-D086CC6555F1}"/>
              </a:ext>
            </a:extLst>
          </p:cNvPr>
          <p:cNvPicPr>
            <a:picLocks noChangeAspect="1"/>
          </p:cNvPicPr>
          <p:nvPr/>
        </p:nvPicPr>
        <p:blipFill>
          <a:blip r:embed="rId5"/>
          <a:stretch>
            <a:fillRect/>
          </a:stretch>
        </p:blipFill>
        <p:spPr>
          <a:xfrm>
            <a:off x="1420238" y="3425665"/>
            <a:ext cx="21714081" cy="1396179"/>
          </a:xfrm>
          <a:prstGeom prst="rect">
            <a:avLst/>
          </a:prstGeom>
        </p:spPr>
      </p:pic>
      <p:sp>
        <p:nvSpPr>
          <p:cNvPr id="4" name="TextBox 3">
            <a:extLst>
              <a:ext uri="{FF2B5EF4-FFF2-40B4-BE49-F238E27FC236}">
                <a16:creationId xmlns:a16="http://schemas.microsoft.com/office/drawing/2014/main" id="{475F82EA-9ED6-4B7A-A247-F68E25A6000D}"/>
              </a:ext>
            </a:extLst>
          </p:cNvPr>
          <p:cNvSpPr txBox="1"/>
          <p:nvPr/>
        </p:nvSpPr>
        <p:spPr>
          <a:xfrm>
            <a:off x="6053591" y="3711571"/>
            <a:ext cx="10222729"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l-GR" dirty="0"/>
              <a:t> </a:t>
            </a:r>
            <a:r>
              <a:rPr lang="el-GR" sz="4000" dirty="0">
                <a:solidFill>
                  <a:schemeClr val="bg1"/>
                </a:solidFill>
              </a:rPr>
              <a:t>Δράσεις που υλοποιήθηκαν το 2024</a:t>
            </a:r>
            <a:endParaRPr kumimoji="0" lang="LID4096" sz="4000" b="1" i="0" u="none" strike="noStrike" cap="none" spc="0" normalizeH="0" baseline="0" dirty="0">
              <a:ln>
                <a:noFill/>
              </a:ln>
              <a:solidFill>
                <a:schemeClr val="bg1"/>
              </a:solidFill>
              <a:effectLst/>
              <a:uFillTx/>
              <a:sym typeface="Helvetica Neue"/>
            </a:endParaRPr>
          </a:p>
        </p:txBody>
      </p:sp>
    </p:spTree>
    <p:extLst>
      <p:ext uri="{BB962C8B-B14F-4D97-AF65-F5344CB8AC3E}">
        <p14:creationId xmlns:p14="http://schemas.microsoft.com/office/powerpoint/2010/main" val="343952346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sp>
        <p:nvSpPr>
          <p:cNvPr id="3" name="TextBox 2">
            <a:extLst>
              <a:ext uri="{FF2B5EF4-FFF2-40B4-BE49-F238E27FC236}">
                <a16:creationId xmlns:a16="http://schemas.microsoft.com/office/drawing/2014/main" id="{64A62D05-3A16-6D75-EBC8-6E113BAA0498}"/>
              </a:ext>
            </a:extLst>
          </p:cNvPr>
          <p:cNvSpPr txBox="1"/>
          <p:nvPr/>
        </p:nvSpPr>
        <p:spPr>
          <a:xfrm>
            <a:off x="1367295" y="2477912"/>
            <a:ext cx="22656487" cy="139088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l" defTabSz="825500" eaLnBrk="1" fontAlgn="auto" latinLnBrk="0" hangingPunct="1">
              <a:lnSpc>
                <a:spcPct val="150000"/>
              </a:lnSpc>
              <a:spcBef>
                <a:spcPts val="1200"/>
              </a:spcBef>
              <a:spcAft>
                <a:spcPts val="0"/>
              </a:spcAft>
              <a:buClrTx/>
              <a:buSzTx/>
              <a:tabLst/>
              <a:defRPr/>
            </a:pPr>
            <a:r>
              <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Υπηρεσία Διαχείρισης Επιδομάτων Πρόνοιας</a:t>
            </a:r>
            <a:r>
              <a:rPr kumimoji="0" lang="en-US"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a:t>
            </a: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R="0" lvl="0" algn="l" defTabSz="825500" eaLnBrk="1" fontAlgn="auto" latinLnBrk="0" hangingPunct="1">
              <a:lnSpc>
                <a:spcPct val="150000"/>
              </a:lnSpc>
              <a:spcBef>
                <a:spcPts val="1200"/>
              </a:spcBef>
              <a:spcAft>
                <a:spcPts val="0"/>
              </a:spcAft>
              <a:buClrTx/>
              <a:buSzTx/>
              <a:tabLst/>
              <a:defRPr/>
            </a:pPr>
            <a:endParaRPr lang="el-GR" sz="3600" dirty="0">
              <a:solidFill>
                <a:srgbClr val="2F7788"/>
              </a:solidFill>
              <a:latin typeface="Arial" panose="020B0604020202020204" pitchFamily="34" charset="0"/>
              <a:cs typeface="Arial" panose="020B0604020202020204" pitchFamily="34" charset="0"/>
            </a:endParaRPr>
          </a:p>
          <a:p>
            <a:pPr marR="0" lvl="0" algn="l" defTabSz="825500" eaLnBrk="1" fontAlgn="auto" latinLnBrk="0" hangingPunct="1">
              <a:lnSpc>
                <a:spcPct val="150000"/>
              </a:lnSpc>
              <a:spcBef>
                <a:spcPts val="1200"/>
              </a:spcBef>
              <a:spcAft>
                <a:spcPts val="0"/>
              </a:spcAft>
              <a:buClrTx/>
              <a:buSzTx/>
              <a:tabLst/>
              <a:defRPr/>
            </a:pP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L="1952625" lvl="0" indent="-571500" algn="l" hangingPunct="1">
              <a:lnSpc>
                <a:spcPct val="120000"/>
              </a:lnSpc>
              <a:spcBef>
                <a:spcPts val="600"/>
              </a:spcBef>
              <a:spcAft>
                <a:spcPts val="600"/>
              </a:spcAft>
              <a:buFont typeface="Wingdings" panose="05000000000000000000" pitchFamily="2" charset="2"/>
              <a:buChar char="ü"/>
              <a:defRPr/>
            </a:pPr>
            <a:r>
              <a:rPr lang="el-GR" sz="3600" b="0" dirty="0">
                <a:solidFill>
                  <a:srgbClr val="5E5E5E"/>
                </a:solidFill>
                <a:latin typeface="Arial" panose="020B0604020202020204" pitchFamily="34" charset="0"/>
                <a:cs typeface="Arial" panose="020B0604020202020204" pitchFamily="34" charset="0"/>
              </a:rPr>
              <a:t>Μείωση του μέσου χρόνου εξέτασης ΕΕΕ σε 90 ημέρες (μείωση χρόνου κατά 74% σε σχέση</a:t>
            </a:r>
          </a:p>
          <a:p>
            <a:pPr marL="1381125" lvl="0" algn="l" hangingPunct="1">
              <a:lnSpc>
                <a:spcPct val="120000"/>
              </a:lnSpc>
              <a:spcBef>
                <a:spcPts val="600"/>
              </a:spcBef>
              <a:spcAft>
                <a:spcPts val="600"/>
              </a:spcAft>
              <a:defRPr/>
            </a:pPr>
            <a:r>
              <a:rPr lang="el-GR" sz="3600" b="0" dirty="0">
                <a:solidFill>
                  <a:srgbClr val="5E5E5E"/>
                </a:solidFill>
                <a:latin typeface="Arial" panose="020B0604020202020204" pitchFamily="34" charset="0"/>
                <a:cs typeface="Arial" panose="020B0604020202020204" pitchFamily="34" charset="0"/>
              </a:rPr>
              <a:t>    με το 2023)</a:t>
            </a:r>
          </a:p>
          <a:p>
            <a:pPr marL="1952625" lvl="0" indent="-571500" algn="l" hangingPunct="1">
              <a:lnSpc>
                <a:spcPct val="120000"/>
              </a:lnSpc>
              <a:spcBef>
                <a:spcPts val="600"/>
              </a:spcBef>
              <a:spcAft>
                <a:spcPts val="600"/>
              </a:spcAft>
              <a:buFont typeface="Wingdings" panose="05000000000000000000" pitchFamily="2" charset="2"/>
              <a:buChar char="v"/>
              <a:defRPr/>
            </a:pPr>
            <a:r>
              <a:rPr lang="el-GR" sz="3600" b="0" dirty="0">
                <a:solidFill>
                  <a:srgbClr val="5E5E5E"/>
                </a:solidFill>
                <a:latin typeface="Arial" panose="020B0604020202020204" pitchFamily="34" charset="0"/>
                <a:cs typeface="Arial" panose="020B0604020202020204" pitchFamily="34" charset="0"/>
              </a:rPr>
              <a:t>Περαιτέρω μείωση του μέσου χρόνου εξέτασης ΕΕΕ σε 60 ημέρες </a:t>
            </a:r>
          </a:p>
          <a:p>
            <a:pPr marL="1952625" lvl="0" indent="-571500" algn="l" hangingPunct="1">
              <a:lnSpc>
                <a:spcPct val="120000"/>
              </a:lnSpc>
              <a:spcBef>
                <a:spcPts val="600"/>
              </a:spcBef>
              <a:spcAft>
                <a:spcPts val="600"/>
              </a:spcAft>
              <a:buFont typeface="Wingdings" panose="05000000000000000000" pitchFamily="2" charset="2"/>
              <a:buChar char="ü"/>
              <a:defRPr/>
            </a:pPr>
            <a:r>
              <a:rPr lang="el-GR" sz="3600" b="0" dirty="0">
                <a:solidFill>
                  <a:srgbClr val="5E5E5E"/>
                </a:solidFill>
                <a:latin typeface="Arial" panose="020B0604020202020204" pitchFamily="34" charset="0"/>
                <a:cs typeface="Arial" panose="020B0604020202020204" pitchFamily="34" charset="0"/>
              </a:rPr>
              <a:t>Παραπομπή δικαιούχων ΕΕΕ για εγγραφή και ενεργοποίηση τους στη ΔΥΑ και ενεργοποίηση μέσω συμμετοχής σε προγράμματα κατάρτισης και επιμόρφωσης </a:t>
            </a:r>
          </a:p>
          <a:p>
            <a:pPr marL="1952625" lvl="0" indent="-571500" algn="l" hangingPunct="1">
              <a:lnSpc>
                <a:spcPct val="120000"/>
              </a:lnSpc>
              <a:spcBef>
                <a:spcPts val="600"/>
              </a:spcBef>
              <a:spcAft>
                <a:spcPts val="600"/>
              </a:spcAft>
              <a:buFont typeface="Wingdings" panose="05000000000000000000" pitchFamily="2" charset="2"/>
              <a:buChar char="ü"/>
              <a:defRPr/>
            </a:pPr>
            <a:r>
              <a:rPr lang="el-GR" sz="3600" b="0" dirty="0">
                <a:solidFill>
                  <a:srgbClr val="5E5E5E"/>
                </a:solidFill>
                <a:latin typeface="Arial" panose="020B0604020202020204" pitchFamily="34" charset="0"/>
                <a:cs typeface="Arial" panose="020B0604020202020204" pitchFamily="34" charset="0"/>
              </a:rPr>
              <a:t>Έγκριση από το Υ.Σ. του Σχεδίου Επιδότησης Διδάκτρων (ΣΕΔ) σε παιδιά από 4 ετών μέχρι 4,5 ετών και εφαρμογή από το σχολικό έτος 2024-2025 </a:t>
            </a:r>
          </a:p>
          <a:p>
            <a:pPr marL="1952625" lvl="0" indent="-571500" algn="l" hangingPunct="1">
              <a:lnSpc>
                <a:spcPct val="120000"/>
              </a:lnSpc>
              <a:spcBef>
                <a:spcPts val="600"/>
              </a:spcBef>
              <a:spcAft>
                <a:spcPts val="600"/>
              </a:spcAft>
              <a:buFont typeface="Wingdings" panose="05000000000000000000" pitchFamily="2" charset="2"/>
              <a:buChar char="ü"/>
              <a:defRPr/>
            </a:pPr>
            <a:r>
              <a:rPr lang="el-GR" sz="3600" b="0" dirty="0">
                <a:solidFill>
                  <a:srgbClr val="5E5E5E"/>
                </a:solidFill>
                <a:latin typeface="Arial" panose="020B0604020202020204" pitchFamily="34" charset="0"/>
                <a:cs typeface="Arial" panose="020B0604020202020204" pitchFamily="34" charset="0"/>
              </a:rPr>
              <a:t>Έγκριση από το Υ.Σ. του Σχεδίου Επιδότησης Φροντίδας και Διαμονής σε Στέγες Ηλικιωμένων</a:t>
            </a:r>
          </a:p>
          <a:p>
            <a:pPr marL="1381125" marR="0" lvl="0" algn="l" defTabSz="825500" eaLnBrk="1" fontAlgn="auto" latinLnBrk="0" hangingPunct="1">
              <a:lnSpc>
                <a:spcPct val="120000"/>
              </a:lnSpc>
              <a:spcBef>
                <a:spcPts val="600"/>
              </a:spcBef>
              <a:spcAft>
                <a:spcPts val="600"/>
              </a:spcAft>
              <a:buClrTx/>
              <a:buSzTx/>
              <a:tabLst/>
              <a:defRPr/>
            </a:pPr>
            <a:endParaRPr lang="el-GR" sz="3600" b="0" dirty="0">
              <a:solidFill>
                <a:srgbClr val="5E5E5E"/>
              </a:solidFill>
              <a:latin typeface="Arial" panose="020B0604020202020204" pitchFamily="34" charset="0"/>
              <a:cs typeface="Arial" panose="020B0604020202020204" pitchFamily="34" charset="0"/>
            </a:endParaRPr>
          </a:p>
          <a:p>
            <a:pPr marL="1381125" marR="0" lvl="0" algn="l" defTabSz="825500" eaLnBrk="1" fontAlgn="auto" latinLnBrk="0" hangingPunct="1">
              <a:lnSpc>
                <a:spcPct val="120000"/>
              </a:lnSpc>
              <a:spcBef>
                <a:spcPts val="600"/>
              </a:spcBef>
              <a:spcAft>
                <a:spcPts val="600"/>
              </a:spcAft>
              <a:buClrTx/>
              <a:buSzTx/>
              <a:tabLst/>
              <a:defRPr/>
            </a:pP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1381125" marR="0" lvl="0" algn="l" defTabSz="825500" eaLnBrk="1" fontAlgn="auto" latinLnBrk="0" hangingPunct="1">
              <a:lnSpc>
                <a:spcPct val="120000"/>
              </a:lnSpc>
              <a:spcBef>
                <a:spcPts val="600"/>
              </a:spcBef>
              <a:spcAft>
                <a:spcPts val="600"/>
              </a:spcAft>
              <a:buClrTx/>
              <a:buSzTx/>
              <a:tabLst/>
              <a:defRPr/>
            </a:pPr>
            <a:endParaRPr lang="el-GR" sz="3600" b="0" dirty="0">
              <a:solidFill>
                <a:srgbClr val="5E5E5E"/>
              </a:solidFill>
              <a:latin typeface="Arial" panose="020B0604020202020204" pitchFamily="34" charset="0"/>
              <a:cs typeface="Arial" panose="020B0604020202020204" pitchFamily="34" charset="0"/>
            </a:endParaRPr>
          </a:p>
          <a:p>
            <a:pPr marL="1381125" marR="0" lvl="0" algn="l" defTabSz="825500" eaLnBrk="1" fontAlgn="auto" latinLnBrk="0" hangingPunct="1">
              <a:lnSpc>
                <a:spcPct val="120000"/>
              </a:lnSpc>
              <a:spcBef>
                <a:spcPts val="600"/>
              </a:spcBef>
              <a:spcAft>
                <a:spcPts val="600"/>
              </a:spcAft>
              <a:buClrTx/>
              <a:buSzTx/>
              <a:tabLst/>
              <a:defRPr/>
            </a:pP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1381125" marR="0" lvl="0" algn="l" defTabSz="825500" eaLnBrk="1" fontAlgn="auto" latinLnBrk="0" hangingPunct="1">
              <a:lnSpc>
                <a:spcPct val="120000"/>
              </a:lnSpc>
              <a:spcBef>
                <a:spcPts val="600"/>
              </a:spcBef>
              <a:spcAft>
                <a:spcPts val="600"/>
              </a:spcAft>
              <a:buClrTx/>
              <a:buSzTx/>
              <a:tabLst/>
              <a:defRPr/>
            </a:pPr>
            <a:endParaRPr lang="el-GR" sz="3600" b="0" dirty="0">
              <a:solidFill>
                <a:srgbClr val="5E5E5E"/>
              </a:solidFill>
              <a:latin typeface="Arial" panose="020B0604020202020204" pitchFamily="34" charset="0"/>
              <a:cs typeface="Arial" panose="020B0604020202020204" pitchFamily="34" charset="0"/>
            </a:endParaRPr>
          </a:p>
          <a:p>
            <a:pPr marL="1381125" marR="0" lvl="0" algn="l" defTabSz="825500" eaLnBrk="1" fontAlgn="auto" latinLnBrk="0" hangingPunct="1">
              <a:lnSpc>
                <a:spcPct val="120000"/>
              </a:lnSpc>
              <a:spcBef>
                <a:spcPts val="600"/>
              </a:spcBef>
              <a:spcAft>
                <a:spcPts val="600"/>
              </a:spcAft>
              <a:buClrTx/>
              <a:buSzTx/>
              <a:tabLst/>
              <a:defRPr/>
            </a:pP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p:txBody>
      </p:sp>
      <p:pic>
        <p:nvPicPr>
          <p:cNvPr id="12" name="Image" descr="Image"/>
          <p:cNvPicPr>
            <a:picLocks noChangeAspect="1"/>
          </p:cNvPicPr>
          <p:nvPr/>
        </p:nvPicPr>
        <p:blipFill>
          <a:blip r:embed="rId3"/>
          <a:stretch>
            <a:fillRect/>
          </a:stretch>
        </p:blipFill>
        <p:spPr>
          <a:xfrm>
            <a:off x="9082508" y="10358999"/>
            <a:ext cx="15700723" cy="3345352"/>
          </a:xfrm>
          <a:prstGeom prst="rect">
            <a:avLst/>
          </a:prstGeom>
          <a:ln w="12700">
            <a:miter lim="400000"/>
          </a:ln>
        </p:spPr>
      </p:pic>
      <p:sp>
        <p:nvSpPr>
          <p:cNvPr id="1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21" name="01/…">
            <a:extLst>
              <a:ext uri="{FF2B5EF4-FFF2-40B4-BE49-F238E27FC236}">
                <a16:creationId xmlns:a16="http://schemas.microsoft.com/office/drawing/2014/main" id="{4EF7D83A-A232-036D-4AFC-60DE9B18EAF2}"/>
              </a:ext>
            </a:extLst>
          </p:cNvPr>
          <p:cNvSpPr txBox="1"/>
          <p:nvPr/>
        </p:nvSpPr>
        <p:spPr>
          <a:xfrm>
            <a:off x="1420238" y="1511955"/>
            <a:ext cx="12511894" cy="1511977"/>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ΑΠολογισμοσ</a:t>
            </a: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p:txBody>
      </p:sp>
      <p:cxnSp>
        <p:nvCxnSpPr>
          <p:cNvPr id="22" name="Straight Connector 21">
            <a:extLst>
              <a:ext uri="{FF2B5EF4-FFF2-40B4-BE49-F238E27FC236}">
                <a16:creationId xmlns:a16="http://schemas.microsoft.com/office/drawing/2014/main" id="{28381BB6-23CA-7213-80F5-50C2C9A305A5}"/>
              </a:ext>
            </a:extLst>
          </p:cNvPr>
          <p:cNvCxnSpPr>
            <a:cxnSpLocks/>
          </p:cNvCxnSpPr>
          <p:nvPr/>
        </p:nvCxnSpPr>
        <p:spPr>
          <a:xfrm>
            <a:off x="1354823" y="2477912"/>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23" name="Picture 22">
            <a:extLst>
              <a:ext uri="{FF2B5EF4-FFF2-40B4-BE49-F238E27FC236}">
                <a16:creationId xmlns:a16="http://schemas.microsoft.com/office/drawing/2014/main" id="{6A81A24D-A00A-60B3-30D2-C9C3B6B845A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4931" y="828857"/>
            <a:ext cx="1724629" cy="1335713"/>
          </a:xfrm>
          <a:prstGeom prst="rect">
            <a:avLst/>
          </a:prstGeom>
        </p:spPr>
      </p:pic>
      <p:sp>
        <p:nvSpPr>
          <p:cNvPr id="13"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pic>
        <p:nvPicPr>
          <p:cNvPr id="2" name="Picture 1">
            <a:extLst>
              <a:ext uri="{FF2B5EF4-FFF2-40B4-BE49-F238E27FC236}">
                <a16:creationId xmlns:a16="http://schemas.microsoft.com/office/drawing/2014/main" id="{9A2E3784-3A12-46EF-8FC2-D086CC6555F1}"/>
              </a:ext>
            </a:extLst>
          </p:cNvPr>
          <p:cNvPicPr>
            <a:picLocks noChangeAspect="1"/>
          </p:cNvPicPr>
          <p:nvPr/>
        </p:nvPicPr>
        <p:blipFill>
          <a:blip r:embed="rId5"/>
          <a:stretch>
            <a:fillRect/>
          </a:stretch>
        </p:blipFill>
        <p:spPr>
          <a:xfrm>
            <a:off x="1420238" y="3425665"/>
            <a:ext cx="21714081" cy="1396179"/>
          </a:xfrm>
          <a:prstGeom prst="rect">
            <a:avLst/>
          </a:prstGeom>
        </p:spPr>
      </p:pic>
      <p:sp>
        <p:nvSpPr>
          <p:cNvPr id="4" name="TextBox 3">
            <a:extLst>
              <a:ext uri="{FF2B5EF4-FFF2-40B4-BE49-F238E27FC236}">
                <a16:creationId xmlns:a16="http://schemas.microsoft.com/office/drawing/2014/main" id="{475F82EA-9ED6-4B7A-A247-F68E25A6000D}"/>
              </a:ext>
            </a:extLst>
          </p:cNvPr>
          <p:cNvSpPr txBox="1"/>
          <p:nvPr/>
        </p:nvSpPr>
        <p:spPr>
          <a:xfrm>
            <a:off x="6053591" y="3711571"/>
            <a:ext cx="10222729"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l-GR" dirty="0"/>
              <a:t> </a:t>
            </a:r>
            <a:r>
              <a:rPr lang="el-GR" sz="4000" dirty="0">
                <a:solidFill>
                  <a:schemeClr val="bg1"/>
                </a:solidFill>
              </a:rPr>
              <a:t>Δράσεις που υλοποιήθηκαν το 2024</a:t>
            </a:r>
            <a:endParaRPr kumimoji="0" lang="LID4096" sz="4000" b="1" i="0" u="none" strike="noStrike" cap="none" spc="0" normalizeH="0" baseline="0" dirty="0">
              <a:ln>
                <a:noFill/>
              </a:ln>
              <a:solidFill>
                <a:schemeClr val="bg1"/>
              </a:solidFill>
              <a:effectLst/>
              <a:uFillTx/>
              <a:sym typeface="Helvetica Neue"/>
            </a:endParaRPr>
          </a:p>
        </p:txBody>
      </p:sp>
    </p:spTree>
    <p:extLst>
      <p:ext uri="{BB962C8B-B14F-4D97-AF65-F5344CB8AC3E}">
        <p14:creationId xmlns:p14="http://schemas.microsoft.com/office/powerpoint/2010/main" val="141453396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sp>
        <p:nvSpPr>
          <p:cNvPr id="3" name="TextBox 2">
            <a:extLst>
              <a:ext uri="{FF2B5EF4-FFF2-40B4-BE49-F238E27FC236}">
                <a16:creationId xmlns:a16="http://schemas.microsoft.com/office/drawing/2014/main" id="{64A62D05-3A16-6D75-EBC8-6E113BAA0498}"/>
              </a:ext>
            </a:extLst>
          </p:cNvPr>
          <p:cNvSpPr txBox="1"/>
          <p:nvPr/>
        </p:nvSpPr>
        <p:spPr>
          <a:xfrm>
            <a:off x="1367295" y="2477912"/>
            <a:ext cx="24228725" cy="96492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l" defTabSz="825500" eaLnBrk="1" fontAlgn="auto" latinLnBrk="0" hangingPunct="1">
              <a:lnSpc>
                <a:spcPct val="150000"/>
              </a:lnSpc>
              <a:spcBef>
                <a:spcPts val="1200"/>
              </a:spcBef>
              <a:spcAft>
                <a:spcPts val="0"/>
              </a:spcAft>
              <a:buClrTx/>
              <a:buSzTx/>
              <a:tabLst/>
              <a:defRPr/>
            </a:pPr>
            <a:r>
              <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Υπηρεσίες Κοινωνικής Ευημερίας</a:t>
            </a:r>
            <a:r>
              <a:rPr kumimoji="0" lang="en-US"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a:t>
            </a: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R="0" lvl="0" algn="l" defTabSz="825500" eaLnBrk="1" fontAlgn="auto" latinLnBrk="0" hangingPunct="1">
              <a:lnSpc>
                <a:spcPct val="150000"/>
              </a:lnSpc>
              <a:spcBef>
                <a:spcPts val="1200"/>
              </a:spcBef>
              <a:spcAft>
                <a:spcPts val="0"/>
              </a:spcAft>
              <a:buClrTx/>
              <a:buSzTx/>
              <a:tabLst/>
              <a:defRPr/>
            </a:pP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L="1122363" marR="0" lvl="0" indent="-457200" algn="l" defTabSz="825500" eaLnBrk="1" fontAlgn="auto" latinLnBrk="0" hangingPunct="1">
              <a:lnSpc>
                <a:spcPct val="120000"/>
              </a:lnSpc>
              <a:spcBef>
                <a:spcPts val="0"/>
              </a:spcBef>
              <a:spcAft>
                <a:spcPts val="600"/>
              </a:spcAft>
              <a:buClrTx/>
              <a:buSzTx/>
              <a:buFont typeface="Arial" panose="020B0604020202020204" pitchFamily="34" charset="0"/>
              <a:buChar char="•"/>
              <a:tabLst/>
              <a:defRPr/>
            </a:pPr>
            <a:endPar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L="1122363" marR="0" lvl="0" indent="-457200" algn="l" defTabSz="825500" eaLnBrk="1" fontAlgn="auto" latinLnBrk="0" hangingPunct="1">
              <a:lnSpc>
                <a:spcPct val="120000"/>
              </a:lnSpc>
              <a:spcBef>
                <a:spcPts val="0"/>
              </a:spcBef>
              <a:spcAft>
                <a:spcPts val="600"/>
              </a:spcAft>
              <a:buClrTx/>
              <a:buSzTx/>
              <a:buFont typeface="Arial" panose="020B0604020202020204" pitchFamily="34" charset="0"/>
              <a:buChar char="•"/>
              <a:tabLst/>
              <a:defRPr/>
            </a:pPr>
            <a:r>
              <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Παροχή Εξατομικευμένων Κοινωνικών Υπηρεσιών για Ολιστική Στήριξη του Ατόμου  και της Οικογένειας:</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Παροχή υπηρεσιών</a:t>
            </a:r>
            <a:r>
              <a:rPr lang="el-GR" sz="3600" b="0" dirty="0">
                <a:solidFill>
                  <a:srgbClr val="5E5E5E"/>
                </a:solidFill>
                <a:latin typeface="Arial" panose="020B0604020202020204" pitchFamily="34" charset="0"/>
                <a:cs typeface="Arial" panose="020B0604020202020204" pitchFamily="34" charset="0"/>
              </a:rPr>
              <a:t> σε περίπου 40.000 άτομα / οικογένειες / αρχές, φορείς για τη λειτουργία </a:t>
            </a:r>
          </a:p>
          <a:p>
            <a:pPr marL="1381125" marR="0" lvl="0" algn="l" defTabSz="825500" eaLnBrk="1" fontAlgn="auto" latinLnBrk="0" hangingPunct="1">
              <a:lnSpc>
                <a:spcPct val="120000"/>
              </a:lnSpc>
              <a:spcBef>
                <a:spcPts val="600"/>
              </a:spcBef>
              <a:spcAft>
                <a:spcPts val="600"/>
              </a:spcAft>
              <a:buClrTx/>
              <a:buSzTx/>
              <a:tabLst/>
              <a:defRPr/>
            </a:pPr>
            <a:r>
              <a:rPr lang="el-GR" sz="3600" b="0" dirty="0">
                <a:solidFill>
                  <a:srgbClr val="5E5E5E"/>
                </a:solidFill>
                <a:latin typeface="Arial" panose="020B0604020202020204" pitchFamily="34" charset="0"/>
                <a:cs typeface="Arial" panose="020B0604020202020204" pitchFamily="34" charset="0"/>
              </a:rPr>
              <a:t>	    δομών κοινωνικής φροντίδας.</a:t>
            </a:r>
          </a:p>
          <a:p>
            <a:pPr marL="1952625" marR="0" lvl="0" indent="-5715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lang="el-GR" sz="3600" b="0" dirty="0">
                <a:solidFill>
                  <a:srgbClr val="5E5E5E"/>
                </a:solidFill>
                <a:latin typeface="Arial" panose="020B0604020202020204" pitchFamily="34" charset="0"/>
                <a:cs typeface="Arial" panose="020B0604020202020204" pitchFamily="34" charset="0"/>
              </a:rPr>
              <a:t>Εκσυγχρονισμός νομικού πλαισίου για τα παιδιά (Νομοσχέδια Υιοθεσίας και Αναδοχής)</a:t>
            </a:r>
          </a:p>
          <a:p>
            <a:pPr marL="1952625" marR="0" lvl="0" indent="-571500" algn="l" defTabSz="825500" eaLnBrk="1" fontAlgn="auto" latinLnBrk="0" hangingPunct="1">
              <a:lnSpc>
                <a:spcPct val="120000"/>
              </a:lnSpc>
              <a:spcBef>
                <a:spcPts val="600"/>
              </a:spcBef>
              <a:spcAft>
                <a:spcPts val="600"/>
              </a:spcAft>
              <a:buClrTx/>
              <a:buSzTx/>
              <a:buFont typeface="Wingdings" panose="05000000000000000000" pitchFamily="2" charset="2"/>
              <a:buChar char="v"/>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Καθαρισμός Εθνικής Στρατηγικής και Σχεδίου Δράσης για την Ενεργό Γήρανση, η οποία αναμένεται να εγκριθεί από το Υ.Σ. </a:t>
            </a:r>
            <a:r>
              <a:rPr lang="el-GR" sz="3600" b="0" dirty="0">
                <a:solidFill>
                  <a:srgbClr val="5E5E5E"/>
                </a:solidFill>
                <a:latin typeface="Arial" panose="020B0604020202020204" pitchFamily="34" charset="0"/>
                <a:cs typeface="Arial" panose="020B0604020202020204" pitchFamily="34" charset="0"/>
              </a:rPr>
              <a:t>εντός του 2024.</a:t>
            </a: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lang="el-GR" sz="3600" b="0" dirty="0">
                <a:solidFill>
                  <a:srgbClr val="5E5E5E"/>
                </a:solidFill>
                <a:latin typeface="Arial" panose="020B0604020202020204" pitchFamily="34" charset="0"/>
                <a:cs typeface="Arial" panose="020B0604020202020204" pitchFamily="34" charset="0"/>
              </a:rPr>
              <a:t>Εφαρμόστηκαν / επανασχεδιάστηκαν κύριες δράσεις που στοχεύουν στην </a:t>
            </a:r>
            <a:r>
              <a:rPr lang="el-GR" sz="3600" b="0" dirty="0" err="1">
                <a:solidFill>
                  <a:srgbClr val="5E5E5E"/>
                </a:solidFill>
                <a:latin typeface="Arial" panose="020B0604020202020204" pitchFamily="34" charset="0"/>
                <a:cs typeface="Arial" panose="020B0604020202020204" pitchFamily="34" charset="0"/>
              </a:rPr>
              <a:t>πολυθεματική</a:t>
            </a:r>
            <a:r>
              <a:rPr lang="el-GR" sz="3600" b="0" dirty="0">
                <a:solidFill>
                  <a:srgbClr val="5E5E5E"/>
                </a:solidFill>
                <a:latin typeface="Arial" panose="020B0604020202020204" pitchFamily="34" charset="0"/>
                <a:cs typeface="Arial" panose="020B0604020202020204" pitchFamily="34" charset="0"/>
              </a:rPr>
              <a:t> /</a:t>
            </a:r>
          </a:p>
          <a:p>
            <a:pPr marL="1381125" marR="0" lvl="0" algn="l" defTabSz="825500" eaLnBrk="1" fontAlgn="auto" latinLnBrk="0" hangingPunct="1">
              <a:lnSpc>
                <a:spcPct val="120000"/>
              </a:lnSpc>
              <a:spcBef>
                <a:spcPts val="600"/>
              </a:spcBef>
              <a:spcAft>
                <a:spcPts val="600"/>
              </a:spcAft>
              <a:buClrTx/>
              <a:buSzTx/>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	</a:t>
            </a:r>
            <a:r>
              <a:rPr lang="el-GR" sz="3600" b="0" dirty="0">
                <a:solidFill>
                  <a:srgbClr val="5E5E5E"/>
                </a:solidFill>
                <a:latin typeface="Arial" panose="020B0604020202020204" pitchFamily="34" charset="0"/>
                <a:cs typeface="Arial" panose="020B0604020202020204" pitchFamily="34" charset="0"/>
              </a:rPr>
              <a:t>   διεπιστημονική και ολιστική διαχείριση ευάλωτων ατόμων / οικογενειών.</a:t>
            </a: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1381125" marR="0" lvl="0" algn="l" defTabSz="825500" eaLnBrk="1" fontAlgn="auto" latinLnBrk="0" hangingPunct="1">
              <a:lnSpc>
                <a:spcPct val="120000"/>
              </a:lnSpc>
              <a:spcBef>
                <a:spcPts val="600"/>
              </a:spcBef>
              <a:spcAft>
                <a:spcPts val="600"/>
              </a:spcAft>
              <a:buClrTx/>
              <a:buSzTx/>
              <a:tabLst/>
              <a:defRPr/>
            </a:pP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p:txBody>
      </p:sp>
      <p:pic>
        <p:nvPicPr>
          <p:cNvPr id="12"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1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21" name="01/…">
            <a:extLst>
              <a:ext uri="{FF2B5EF4-FFF2-40B4-BE49-F238E27FC236}">
                <a16:creationId xmlns:a16="http://schemas.microsoft.com/office/drawing/2014/main" id="{4EF7D83A-A232-036D-4AFC-60DE9B18EAF2}"/>
              </a:ext>
            </a:extLst>
          </p:cNvPr>
          <p:cNvSpPr txBox="1"/>
          <p:nvPr/>
        </p:nvSpPr>
        <p:spPr>
          <a:xfrm>
            <a:off x="1459966" y="1584418"/>
            <a:ext cx="11009125" cy="3727968"/>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ΑΠολογισμοσ</a:t>
            </a: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p:txBody>
      </p:sp>
      <p:cxnSp>
        <p:nvCxnSpPr>
          <p:cNvPr id="22" name="Straight Connector 21">
            <a:extLst>
              <a:ext uri="{FF2B5EF4-FFF2-40B4-BE49-F238E27FC236}">
                <a16:creationId xmlns:a16="http://schemas.microsoft.com/office/drawing/2014/main" id="{28381BB6-23CA-7213-80F5-50C2C9A305A5}"/>
              </a:ext>
            </a:extLst>
          </p:cNvPr>
          <p:cNvCxnSpPr>
            <a:cxnSpLocks/>
          </p:cNvCxnSpPr>
          <p:nvPr/>
        </p:nvCxnSpPr>
        <p:spPr>
          <a:xfrm>
            <a:off x="1459966" y="2438288"/>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23" name="Picture 22">
            <a:extLst>
              <a:ext uri="{FF2B5EF4-FFF2-40B4-BE49-F238E27FC236}">
                <a16:creationId xmlns:a16="http://schemas.microsoft.com/office/drawing/2014/main" id="{6A81A24D-A00A-60B3-30D2-C9C3B6B845A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4931" y="828857"/>
            <a:ext cx="1724629" cy="1335713"/>
          </a:xfrm>
          <a:prstGeom prst="rect">
            <a:avLst/>
          </a:prstGeom>
        </p:spPr>
      </p:pic>
      <p:sp>
        <p:nvSpPr>
          <p:cNvPr id="13"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2" name="Rectangle 1">
            <a:extLst>
              <a:ext uri="{FF2B5EF4-FFF2-40B4-BE49-F238E27FC236}">
                <a16:creationId xmlns:a16="http://schemas.microsoft.com/office/drawing/2014/main" id="{E5AEB38F-E701-4E3F-98A1-B86DA24B8452}"/>
              </a:ext>
            </a:extLst>
          </p:cNvPr>
          <p:cNvSpPr/>
          <p:nvPr/>
        </p:nvSpPr>
        <p:spPr>
          <a:xfrm>
            <a:off x="8585083" y="6565613"/>
            <a:ext cx="7213833" cy="584775"/>
          </a:xfrm>
          <a:prstGeom prst="rect">
            <a:avLst/>
          </a:prstGeom>
        </p:spPr>
        <p:txBody>
          <a:bodyPr wrap="none">
            <a:spAutoFit/>
          </a:bodyPr>
          <a:lstStyle/>
          <a:p>
            <a:r>
              <a:rPr lang="el-GR" sz="3200" dirty="0">
                <a:solidFill>
                  <a:schemeClr val="bg1"/>
                </a:solidFill>
              </a:rPr>
              <a:t>Δράσεις που υλοποιήθηκαν το 2024</a:t>
            </a:r>
            <a:endParaRPr lang="LID4096" dirty="0"/>
          </a:p>
        </p:txBody>
      </p:sp>
      <p:sp>
        <p:nvSpPr>
          <p:cNvPr id="4" name="Rectangle 3">
            <a:extLst>
              <a:ext uri="{FF2B5EF4-FFF2-40B4-BE49-F238E27FC236}">
                <a16:creationId xmlns:a16="http://schemas.microsoft.com/office/drawing/2014/main" id="{79C94988-DC41-4176-8BED-82C1C140EF3D}"/>
              </a:ext>
            </a:extLst>
          </p:cNvPr>
          <p:cNvSpPr/>
          <p:nvPr/>
        </p:nvSpPr>
        <p:spPr>
          <a:xfrm>
            <a:off x="5596165" y="3768776"/>
            <a:ext cx="8980344" cy="707886"/>
          </a:xfrm>
          <a:prstGeom prst="rect">
            <a:avLst/>
          </a:prstGeom>
        </p:spPr>
        <p:txBody>
          <a:bodyPr wrap="none">
            <a:spAutoFit/>
          </a:bodyPr>
          <a:lstStyle/>
          <a:p>
            <a:r>
              <a:rPr lang="el-GR" sz="4000" dirty="0">
                <a:solidFill>
                  <a:schemeClr val="bg1"/>
                </a:solidFill>
              </a:rPr>
              <a:t>Δράσεις που υλοποιήθηκαν το 2024</a:t>
            </a:r>
            <a:endParaRPr lang="LID4096" sz="4000" dirty="0">
              <a:solidFill>
                <a:schemeClr val="bg1"/>
              </a:solidFill>
            </a:endParaRPr>
          </a:p>
        </p:txBody>
      </p:sp>
      <p:pic>
        <p:nvPicPr>
          <p:cNvPr id="16" name="Picture 15">
            <a:extLst>
              <a:ext uri="{FF2B5EF4-FFF2-40B4-BE49-F238E27FC236}">
                <a16:creationId xmlns:a16="http://schemas.microsoft.com/office/drawing/2014/main" id="{90B68416-92C5-46C3-957E-216D54E23348}"/>
              </a:ext>
            </a:extLst>
          </p:cNvPr>
          <p:cNvPicPr>
            <a:picLocks noChangeAspect="1"/>
          </p:cNvPicPr>
          <p:nvPr/>
        </p:nvPicPr>
        <p:blipFill>
          <a:blip r:embed="rId5"/>
          <a:stretch>
            <a:fillRect/>
          </a:stretch>
        </p:blipFill>
        <p:spPr>
          <a:xfrm>
            <a:off x="1420238" y="3425666"/>
            <a:ext cx="21714081" cy="1293002"/>
          </a:xfrm>
          <a:prstGeom prst="rect">
            <a:avLst/>
          </a:prstGeom>
        </p:spPr>
      </p:pic>
      <p:sp>
        <p:nvSpPr>
          <p:cNvPr id="5" name="Rectangle 4">
            <a:extLst>
              <a:ext uri="{FF2B5EF4-FFF2-40B4-BE49-F238E27FC236}">
                <a16:creationId xmlns:a16="http://schemas.microsoft.com/office/drawing/2014/main" id="{1CE6E9DA-18F9-48CB-B5FA-0681E7564EB2}"/>
              </a:ext>
            </a:extLst>
          </p:cNvPr>
          <p:cNvSpPr/>
          <p:nvPr/>
        </p:nvSpPr>
        <p:spPr>
          <a:xfrm>
            <a:off x="6022657" y="3809962"/>
            <a:ext cx="8980344" cy="707886"/>
          </a:xfrm>
          <a:prstGeom prst="rect">
            <a:avLst/>
          </a:prstGeom>
        </p:spPr>
        <p:txBody>
          <a:bodyPr wrap="none">
            <a:spAutoFit/>
          </a:bodyPr>
          <a:lstStyle/>
          <a:p>
            <a:r>
              <a:rPr lang="el-GR" sz="4000" dirty="0">
                <a:solidFill>
                  <a:schemeClr val="bg1"/>
                </a:solidFill>
              </a:rPr>
              <a:t>Δράσεις που υλοποιήθηκαν το 2024</a:t>
            </a:r>
            <a:endParaRPr lang="LID4096" sz="4000" dirty="0">
              <a:solidFill>
                <a:schemeClr val="bg1"/>
              </a:solidFill>
            </a:endParaRPr>
          </a:p>
        </p:txBody>
      </p:sp>
    </p:spTree>
    <p:extLst>
      <p:ext uri="{BB962C8B-B14F-4D97-AF65-F5344CB8AC3E}">
        <p14:creationId xmlns:p14="http://schemas.microsoft.com/office/powerpoint/2010/main" val="374891763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sp>
        <p:nvSpPr>
          <p:cNvPr id="3" name="TextBox 2">
            <a:extLst>
              <a:ext uri="{FF2B5EF4-FFF2-40B4-BE49-F238E27FC236}">
                <a16:creationId xmlns:a16="http://schemas.microsoft.com/office/drawing/2014/main" id="{64A62D05-3A16-6D75-EBC8-6E113BAA0498}"/>
              </a:ext>
            </a:extLst>
          </p:cNvPr>
          <p:cNvSpPr txBox="1"/>
          <p:nvPr/>
        </p:nvSpPr>
        <p:spPr>
          <a:xfrm>
            <a:off x="1367295" y="2477912"/>
            <a:ext cx="23016705" cy="83688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l" defTabSz="825500" eaLnBrk="1" fontAlgn="auto" latinLnBrk="0" hangingPunct="1">
              <a:lnSpc>
                <a:spcPct val="150000"/>
              </a:lnSpc>
              <a:spcBef>
                <a:spcPts val="1200"/>
              </a:spcBef>
              <a:spcAft>
                <a:spcPts val="0"/>
              </a:spcAft>
              <a:buClrTx/>
              <a:buSzTx/>
              <a:tabLst/>
              <a:defRPr/>
            </a:pPr>
            <a:r>
              <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Υπηρεσίες Κοινωνικής Ευημερίας</a:t>
            </a:r>
            <a:r>
              <a:rPr kumimoji="0" lang="en-US"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a:t>
            </a: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R="0" lvl="0" algn="l" defTabSz="825500" eaLnBrk="1" fontAlgn="auto" latinLnBrk="0" hangingPunct="1">
              <a:lnSpc>
                <a:spcPct val="150000"/>
              </a:lnSpc>
              <a:spcBef>
                <a:spcPts val="1200"/>
              </a:spcBef>
              <a:spcAft>
                <a:spcPts val="0"/>
              </a:spcAft>
              <a:buClrTx/>
              <a:buSzTx/>
              <a:tabLst/>
              <a:defRPr/>
            </a:pP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L="1122363" marR="0" lvl="0" indent="-457200" algn="l" defTabSz="825500" eaLnBrk="1" fontAlgn="auto" latinLnBrk="0" hangingPunct="1">
              <a:lnSpc>
                <a:spcPct val="120000"/>
              </a:lnSpc>
              <a:spcBef>
                <a:spcPts val="0"/>
              </a:spcBef>
              <a:spcAft>
                <a:spcPts val="600"/>
              </a:spcAft>
              <a:buClrTx/>
              <a:buSzTx/>
              <a:buFont typeface="Arial" panose="020B0604020202020204" pitchFamily="34" charset="0"/>
              <a:buChar char="•"/>
              <a:tabLst/>
              <a:defRPr/>
            </a:pPr>
            <a:endPar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L="1122363" marR="0" lvl="0" indent="-457200" algn="l" defTabSz="825500" eaLnBrk="1" fontAlgn="auto" latinLnBrk="0" hangingPunct="1">
              <a:lnSpc>
                <a:spcPct val="120000"/>
              </a:lnSpc>
              <a:spcBef>
                <a:spcPts val="0"/>
              </a:spcBef>
              <a:spcAft>
                <a:spcPts val="600"/>
              </a:spcAft>
              <a:buClrTx/>
              <a:buSzTx/>
              <a:buFont typeface="Arial" panose="020B0604020202020204" pitchFamily="34" charset="0"/>
              <a:buChar char="•"/>
              <a:tabLst/>
              <a:defRPr/>
            </a:pPr>
            <a:r>
              <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Παροχή Εξατομικευμένων Κοινωνικών Υπηρεσιών για Ολιστική Στήριξη του Ατόμου  και της Οικογένειας:</a:t>
            </a:r>
          </a:p>
          <a:p>
            <a:pPr marL="2066925" lvl="0" indent="-685800" algn="l" hangingPunct="1">
              <a:lnSpc>
                <a:spcPct val="120000"/>
              </a:lnSpc>
              <a:spcBef>
                <a:spcPts val="600"/>
              </a:spcBef>
              <a:spcAft>
                <a:spcPts val="600"/>
              </a:spcAft>
              <a:buFont typeface="Wingdings" panose="05000000000000000000" pitchFamily="2" charset="2"/>
              <a:buChar char="ü"/>
              <a:defRPr/>
            </a:pPr>
            <a:r>
              <a:rPr lang="el-GR" sz="3600" b="0" dirty="0">
                <a:solidFill>
                  <a:srgbClr val="5E5E5E"/>
                </a:solidFill>
                <a:latin typeface="Arial" panose="020B0604020202020204" pitchFamily="34" charset="0"/>
                <a:cs typeface="Arial" panose="020B0604020202020204" pitchFamily="34" charset="0"/>
              </a:rPr>
              <a:t>Πραγματοποιήθηκαν εκπαιδεύσεις τόσο των διοικητικών στελεχών όσο και του προσωπικού πρώτης γραμμής.</a:t>
            </a:r>
          </a:p>
          <a:p>
            <a:pPr marL="2066925" lvl="0" indent="-685800" algn="l" hangingPunct="1">
              <a:lnSpc>
                <a:spcPct val="120000"/>
              </a:lnSpc>
              <a:spcBef>
                <a:spcPts val="600"/>
              </a:spcBef>
              <a:spcAft>
                <a:spcPts val="600"/>
              </a:spcAft>
              <a:buFont typeface="Wingdings" panose="05000000000000000000" pitchFamily="2" charset="2"/>
              <a:buChar char="ü"/>
              <a:defRPr/>
            </a:pPr>
            <a:r>
              <a:rPr lang="el-GR" sz="3600" b="0" dirty="0">
                <a:solidFill>
                  <a:srgbClr val="5E5E5E"/>
                </a:solidFill>
                <a:latin typeface="Arial" panose="020B0604020202020204" pitchFamily="34" charset="0"/>
                <a:cs typeface="Arial" panose="020B0604020202020204" pitchFamily="34" charset="0"/>
              </a:rPr>
              <a:t>Παγκύπρια εφαρμογή του προγράμματος «Κοινωνικός Λειτουργός της Γειτονιάς» σε 18 Δήμους και 27 Συμπλέγματα Κοινοτήτων.</a:t>
            </a:r>
          </a:p>
          <a:p>
            <a:pPr marL="2066925" lvl="0" indent="-685800" algn="l" hangingPunct="1">
              <a:lnSpc>
                <a:spcPct val="120000"/>
              </a:lnSpc>
              <a:spcBef>
                <a:spcPts val="600"/>
              </a:spcBef>
              <a:spcAft>
                <a:spcPts val="600"/>
              </a:spcAft>
              <a:buFont typeface="Wingdings" panose="05000000000000000000" pitchFamily="2" charset="2"/>
              <a:buChar char="ü"/>
              <a:defRPr/>
            </a:pPr>
            <a:r>
              <a:rPr lang="el-GR" sz="3600" b="0" dirty="0">
                <a:solidFill>
                  <a:srgbClr val="5E5E5E"/>
                </a:solidFill>
                <a:latin typeface="Arial" panose="020B0604020202020204" pitchFamily="34" charset="0"/>
                <a:cs typeface="Arial" panose="020B0604020202020204" pitchFamily="34" charset="0"/>
              </a:rPr>
              <a:t>Αναθεώρηση και Βελτίωση του Σχεδίου Επανεγκατάστασης στα Κατεχόμενα με την επέκταση της παροχής φροντίδας σε ζεύγη άνω των 75 ετών, καθώς και σε </a:t>
            </a:r>
            <a:r>
              <a:rPr lang="el-GR" sz="3600" b="0" dirty="0" err="1">
                <a:solidFill>
                  <a:srgbClr val="5E5E5E"/>
                </a:solidFill>
                <a:latin typeface="Arial" panose="020B0604020202020204" pitchFamily="34" charset="0"/>
                <a:cs typeface="Arial" panose="020B0604020202020204" pitchFamily="34" charset="0"/>
              </a:rPr>
              <a:t>κατ</a:t>
            </a:r>
            <a:r>
              <a:rPr lang="el-GR" sz="3600" b="0" dirty="0">
                <a:solidFill>
                  <a:srgbClr val="5E5E5E"/>
                </a:solidFill>
                <a:latin typeface="Arial" panose="020B0604020202020204" pitchFamily="34" charset="0"/>
                <a:cs typeface="Arial" panose="020B0604020202020204" pitchFamily="34" charset="0"/>
              </a:rPr>
              <a:t>΄ εξαίρεση περιπτώσεις με σοβαρά προβλήματα υγείας</a:t>
            </a: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p:txBody>
      </p:sp>
      <p:pic>
        <p:nvPicPr>
          <p:cNvPr id="12"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1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21" name="01/…">
            <a:extLst>
              <a:ext uri="{FF2B5EF4-FFF2-40B4-BE49-F238E27FC236}">
                <a16:creationId xmlns:a16="http://schemas.microsoft.com/office/drawing/2014/main" id="{4EF7D83A-A232-036D-4AFC-60DE9B18EAF2}"/>
              </a:ext>
            </a:extLst>
          </p:cNvPr>
          <p:cNvSpPr txBox="1"/>
          <p:nvPr/>
        </p:nvSpPr>
        <p:spPr>
          <a:xfrm>
            <a:off x="1459966" y="1584418"/>
            <a:ext cx="11009125" cy="3727968"/>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ΑΠολογισμοσ</a:t>
            </a: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p:txBody>
      </p:sp>
      <p:cxnSp>
        <p:nvCxnSpPr>
          <p:cNvPr id="22" name="Straight Connector 21">
            <a:extLst>
              <a:ext uri="{FF2B5EF4-FFF2-40B4-BE49-F238E27FC236}">
                <a16:creationId xmlns:a16="http://schemas.microsoft.com/office/drawing/2014/main" id="{28381BB6-23CA-7213-80F5-50C2C9A305A5}"/>
              </a:ext>
            </a:extLst>
          </p:cNvPr>
          <p:cNvCxnSpPr>
            <a:cxnSpLocks/>
          </p:cNvCxnSpPr>
          <p:nvPr/>
        </p:nvCxnSpPr>
        <p:spPr>
          <a:xfrm>
            <a:off x="1459966" y="2438288"/>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23" name="Picture 22">
            <a:extLst>
              <a:ext uri="{FF2B5EF4-FFF2-40B4-BE49-F238E27FC236}">
                <a16:creationId xmlns:a16="http://schemas.microsoft.com/office/drawing/2014/main" id="{6A81A24D-A00A-60B3-30D2-C9C3B6B845A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4931" y="828857"/>
            <a:ext cx="1724629" cy="1335713"/>
          </a:xfrm>
          <a:prstGeom prst="rect">
            <a:avLst/>
          </a:prstGeom>
        </p:spPr>
      </p:pic>
      <p:sp>
        <p:nvSpPr>
          <p:cNvPr id="13"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2" name="Rectangle 1">
            <a:extLst>
              <a:ext uri="{FF2B5EF4-FFF2-40B4-BE49-F238E27FC236}">
                <a16:creationId xmlns:a16="http://schemas.microsoft.com/office/drawing/2014/main" id="{E5AEB38F-E701-4E3F-98A1-B86DA24B8452}"/>
              </a:ext>
            </a:extLst>
          </p:cNvPr>
          <p:cNvSpPr/>
          <p:nvPr/>
        </p:nvSpPr>
        <p:spPr>
          <a:xfrm>
            <a:off x="8585083" y="6565613"/>
            <a:ext cx="7213833" cy="584775"/>
          </a:xfrm>
          <a:prstGeom prst="rect">
            <a:avLst/>
          </a:prstGeom>
        </p:spPr>
        <p:txBody>
          <a:bodyPr wrap="none">
            <a:spAutoFit/>
          </a:bodyPr>
          <a:lstStyle/>
          <a:p>
            <a:r>
              <a:rPr lang="el-GR" sz="3200" dirty="0">
                <a:solidFill>
                  <a:schemeClr val="bg1"/>
                </a:solidFill>
              </a:rPr>
              <a:t>Δράσεις που υλοποιήθηκαν το 2024</a:t>
            </a:r>
            <a:endParaRPr lang="LID4096" dirty="0"/>
          </a:p>
        </p:txBody>
      </p:sp>
      <p:sp>
        <p:nvSpPr>
          <p:cNvPr id="4" name="Rectangle 3">
            <a:extLst>
              <a:ext uri="{FF2B5EF4-FFF2-40B4-BE49-F238E27FC236}">
                <a16:creationId xmlns:a16="http://schemas.microsoft.com/office/drawing/2014/main" id="{79C94988-DC41-4176-8BED-82C1C140EF3D}"/>
              </a:ext>
            </a:extLst>
          </p:cNvPr>
          <p:cNvSpPr/>
          <p:nvPr/>
        </p:nvSpPr>
        <p:spPr>
          <a:xfrm>
            <a:off x="5596165" y="3768776"/>
            <a:ext cx="8980344" cy="707886"/>
          </a:xfrm>
          <a:prstGeom prst="rect">
            <a:avLst/>
          </a:prstGeom>
        </p:spPr>
        <p:txBody>
          <a:bodyPr wrap="none">
            <a:spAutoFit/>
          </a:bodyPr>
          <a:lstStyle/>
          <a:p>
            <a:r>
              <a:rPr lang="el-GR" sz="4000" dirty="0">
                <a:solidFill>
                  <a:schemeClr val="bg1"/>
                </a:solidFill>
              </a:rPr>
              <a:t>Δράσεις που υλοποιήθηκαν το 2024</a:t>
            </a:r>
            <a:endParaRPr lang="LID4096" sz="4000" dirty="0">
              <a:solidFill>
                <a:schemeClr val="bg1"/>
              </a:solidFill>
            </a:endParaRPr>
          </a:p>
        </p:txBody>
      </p:sp>
      <p:pic>
        <p:nvPicPr>
          <p:cNvPr id="16" name="Picture 15">
            <a:extLst>
              <a:ext uri="{FF2B5EF4-FFF2-40B4-BE49-F238E27FC236}">
                <a16:creationId xmlns:a16="http://schemas.microsoft.com/office/drawing/2014/main" id="{90B68416-92C5-46C3-957E-216D54E23348}"/>
              </a:ext>
            </a:extLst>
          </p:cNvPr>
          <p:cNvPicPr>
            <a:picLocks noChangeAspect="1"/>
          </p:cNvPicPr>
          <p:nvPr/>
        </p:nvPicPr>
        <p:blipFill>
          <a:blip r:embed="rId5"/>
          <a:stretch>
            <a:fillRect/>
          </a:stretch>
        </p:blipFill>
        <p:spPr>
          <a:xfrm>
            <a:off x="1420238" y="3425666"/>
            <a:ext cx="21714081" cy="1293002"/>
          </a:xfrm>
          <a:prstGeom prst="rect">
            <a:avLst/>
          </a:prstGeom>
        </p:spPr>
      </p:pic>
      <p:sp>
        <p:nvSpPr>
          <p:cNvPr id="5" name="Rectangle 4">
            <a:extLst>
              <a:ext uri="{FF2B5EF4-FFF2-40B4-BE49-F238E27FC236}">
                <a16:creationId xmlns:a16="http://schemas.microsoft.com/office/drawing/2014/main" id="{1CE6E9DA-18F9-48CB-B5FA-0681E7564EB2}"/>
              </a:ext>
            </a:extLst>
          </p:cNvPr>
          <p:cNvSpPr/>
          <p:nvPr/>
        </p:nvSpPr>
        <p:spPr>
          <a:xfrm>
            <a:off x="6022657" y="3809962"/>
            <a:ext cx="8980344" cy="707886"/>
          </a:xfrm>
          <a:prstGeom prst="rect">
            <a:avLst/>
          </a:prstGeom>
        </p:spPr>
        <p:txBody>
          <a:bodyPr wrap="none">
            <a:spAutoFit/>
          </a:bodyPr>
          <a:lstStyle/>
          <a:p>
            <a:r>
              <a:rPr lang="el-GR" sz="4000" dirty="0">
                <a:solidFill>
                  <a:schemeClr val="bg1"/>
                </a:solidFill>
              </a:rPr>
              <a:t>Δράσεις που υλοποιήθηκαν το 2024</a:t>
            </a:r>
            <a:endParaRPr lang="LID4096" sz="4000" dirty="0">
              <a:solidFill>
                <a:schemeClr val="bg1"/>
              </a:solidFill>
            </a:endParaRPr>
          </a:p>
        </p:txBody>
      </p:sp>
    </p:spTree>
    <p:extLst>
      <p:ext uri="{BB962C8B-B14F-4D97-AF65-F5344CB8AC3E}">
        <p14:creationId xmlns:p14="http://schemas.microsoft.com/office/powerpoint/2010/main" val="43346798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sp>
        <p:nvSpPr>
          <p:cNvPr id="3" name="TextBox 2">
            <a:extLst>
              <a:ext uri="{FF2B5EF4-FFF2-40B4-BE49-F238E27FC236}">
                <a16:creationId xmlns:a16="http://schemas.microsoft.com/office/drawing/2014/main" id="{64A62D05-3A16-6D75-EBC8-6E113BAA0498}"/>
              </a:ext>
            </a:extLst>
          </p:cNvPr>
          <p:cNvSpPr txBox="1"/>
          <p:nvPr/>
        </p:nvSpPr>
        <p:spPr>
          <a:xfrm>
            <a:off x="1367295" y="2477912"/>
            <a:ext cx="24228725" cy="91506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l" defTabSz="825500" eaLnBrk="1" fontAlgn="auto" latinLnBrk="0" hangingPunct="1">
              <a:lnSpc>
                <a:spcPct val="150000"/>
              </a:lnSpc>
              <a:spcBef>
                <a:spcPts val="1200"/>
              </a:spcBef>
              <a:spcAft>
                <a:spcPts val="0"/>
              </a:spcAft>
              <a:buClrTx/>
              <a:buSzTx/>
              <a:tabLst/>
              <a:defRPr/>
            </a:pPr>
            <a:r>
              <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Κοινωνική Ενσωμάτωση Ατόμων με Αναπηρία</a:t>
            </a:r>
            <a:r>
              <a:rPr kumimoji="0" lang="en-US"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a:t>
            </a: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R="0" lvl="0" algn="l" defTabSz="825500" eaLnBrk="1" fontAlgn="auto" latinLnBrk="0" hangingPunct="1">
              <a:lnSpc>
                <a:spcPct val="150000"/>
              </a:lnSpc>
              <a:spcBef>
                <a:spcPts val="1200"/>
              </a:spcBef>
              <a:spcAft>
                <a:spcPts val="0"/>
              </a:spcAft>
              <a:buClrTx/>
              <a:buSzTx/>
              <a:tabLst/>
              <a:defRPr/>
            </a:pPr>
            <a:endParaRPr lang="el-GR" sz="3600" dirty="0">
              <a:solidFill>
                <a:srgbClr val="2F7788"/>
              </a:solidFill>
              <a:latin typeface="Arial" panose="020B0604020202020204" pitchFamily="34" charset="0"/>
              <a:cs typeface="Arial" panose="020B0604020202020204" pitchFamily="34" charset="0"/>
            </a:endParaRPr>
          </a:p>
          <a:p>
            <a:pPr lvl="0" algn="l" hangingPunct="1">
              <a:lnSpc>
                <a:spcPct val="150000"/>
              </a:lnSpc>
              <a:spcBef>
                <a:spcPts val="1200"/>
              </a:spcBef>
              <a:defRPr/>
            </a:pPr>
            <a:r>
              <a:rPr lang="el-GR" sz="3600" dirty="0">
                <a:solidFill>
                  <a:schemeClr val="bg1"/>
                </a:solidFill>
              </a:rPr>
              <a:t>υλοποιήθηκαν το 2024ήθηκαν το 2024</a:t>
            </a: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L="1122363" marR="0" lvl="0" indent="-457200" algn="l" defTabSz="825500" eaLnBrk="1" fontAlgn="auto" latinLnBrk="0" hangingPunct="1">
              <a:lnSpc>
                <a:spcPct val="120000"/>
              </a:lnSpc>
              <a:spcBef>
                <a:spcPts val="0"/>
              </a:spcBef>
              <a:spcAft>
                <a:spcPts val="600"/>
              </a:spcAft>
              <a:buClrTx/>
              <a:buSzTx/>
              <a:buFont typeface="Arial" panose="020B0604020202020204" pitchFamily="34" charset="0"/>
              <a:buChar char="•"/>
              <a:tabLst/>
              <a:defRPr/>
            </a:pPr>
            <a:r>
              <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Παροχή Αξιολογήσεων και Πιστοποιήσεων της Αναπηρίας και Λειτουργικότητας </a:t>
            </a:r>
          </a:p>
          <a:p>
            <a:pPr marL="665163" marR="0" lvl="0" algn="l" defTabSz="825500" eaLnBrk="1" fontAlgn="auto" latinLnBrk="0" hangingPunct="1">
              <a:lnSpc>
                <a:spcPct val="120000"/>
              </a:lnSpc>
              <a:spcBef>
                <a:spcPts val="0"/>
              </a:spcBef>
              <a:spcAft>
                <a:spcPts val="600"/>
              </a:spcAft>
              <a:buClrTx/>
              <a:buSzTx/>
              <a:tabLst/>
              <a:defRPr/>
            </a:pPr>
            <a:endPar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Πραγματοποιήθηκαν 4.800 αξιολογήσεις παγκύπρια και πιστοποιήθηκαν δικαιώματα σε </a:t>
            </a:r>
          </a:p>
          <a:p>
            <a:pPr marL="1381125" marR="0" lvl="0" algn="l" defTabSz="825500" eaLnBrk="1" fontAlgn="auto" latinLnBrk="0" hangingPunct="1">
              <a:lnSpc>
                <a:spcPct val="120000"/>
              </a:lnSpc>
              <a:spcBef>
                <a:spcPts val="600"/>
              </a:spcBef>
              <a:spcAft>
                <a:spcPts val="600"/>
              </a:spcAft>
              <a:buClrTx/>
              <a:buSzTx/>
              <a:tabLst/>
              <a:defRPr/>
            </a:pPr>
            <a:r>
              <a:rPr lang="el-GR" sz="3600" b="0" dirty="0">
                <a:solidFill>
                  <a:srgbClr val="5E5E5E"/>
                </a:solidFill>
                <a:latin typeface="Arial" panose="020B0604020202020204" pitchFamily="34" charset="0"/>
                <a:cs typeface="Arial" panose="020B0604020202020204" pitchFamily="34" charset="0"/>
              </a:rPr>
              <a:t>	   </a:t>
            </a: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κοινωνικές παροχές και υπηρεσίες</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Ανανεώθηκαν οι συμβάσεις αγοράς υπηρεσιών 130 ιατρών και επαγγελματιών </a:t>
            </a:r>
            <a:r>
              <a:rPr lang="el-GR" sz="3600" b="0" dirty="0">
                <a:solidFill>
                  <a:srgbClr val="5E5E5E"/>
                </a:solidFill>
                <a:latin typeface="Arial" panose="020B0604020202020204" pitchFamily="34" charset="0"/>
                <a:cs typeface="Arial" panose="020B0604020202020204" pitchFamily="34" charset="0"/>
              </a:rPr>
              <a:t>υγείας</a:t>
            </a: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 για</a:t>
            </a:r>
          </a:p>
          <a:p>
            <a:pPr marL="2066925" lvl="0" indent="-685800" algn="l" hangingPunct="1">
              <a:lnSpc>
                <a:spcPct val="120000"/>
              </a:lnSpc>
              <a:spcBef>
                <a:spcPts val="600"/>
              </a:spcBef>
              <a:spcAft>
                <a:spcPts val="600"/>
              </a:spcAft>
              <a:buFont typeface="Wingdings" panose="05000000000000000000" pitchFamily="2" charset="2"/>
              <a:buChar char="ü"/>
              <a:defRPr/>
            </a:pPr>
            <a:r>
              <a:rPr lang="el-GR" sz="3600" b="0" dirty="0">
                <a:solidFill>
                  <a:srgbClr val="5E5E5E"/>
                </a:solidFill>
                <a:latin typeface="Arial" panose="020B0604020202020204" pitchFamily="34" charset="0"/>
                <a:cs typeface="Arial" panose="020B0604020202020204" pitchFamily="34" charset="0"/>
              </a:rPr>
              <a:t>Σχεδιάστηκε νέος Κώδικας Δεοντολογίας, Μηχανισμός Παραπόνων και Ελέγχου Ποιότητας</a:t>
            </a:r>
          </a:p>
          <a:p>
            <a:pPr marL="1381125" lvl="0" algn="l" hangingPunct="1">
              <a:lnSpc>
                <a:spcPct val="120000"/>
              </a:lnSpc>
              <a:spcBef>
                <a:spcPts val="600"/>
              </a:spcBef>
              <a:spcAft>
                <a:spcPts val="600"/>
              </a:spcAft>
              <a:defRPr/>
            </a:pPr>
            <a:endParaRPr lang="el-GR" sz="3600" b="0" dirty="0">
              <a:solidFill>
                <a:srgbClr val="5E5E5E"/>
              </a:solidFill>
              <a:latin typeface="Arial" panose="020B0604020202020204" pitchFamily="34" charset="0"/>
              <a:cs typeface="Arial" panose="020B0604020202020204" pitchFamily="34" charset="0"/>
            </a:endParaRPr>
          </a:p>
          <a:p>
            <a:pPr marL="1381125" lvl="0" algn="l" hangingPunct="1">
              <a:lnSpc>
                <a:spcPct val="120000"/>
              </a:lnSpc>
              <a:spcBef>
                <a:spcPts val="600"/>
              </a:spcBef>
              <a:spcAft>
                <a:spcPts val="600"/>
              </a:spcAft>
              <a:defRPr/>
            </a:pPr>
            <a:endParaRPr lang="el-GR" sz="3600" b="0" dirty="0">
              <a:solidFill>
                <a:srgbClr val="5E5E5E"/>
              </a:solidFill>
              <a:latin typeface="Arial" panose="020B0604020202020204" pitchFamily="34" charset="0"/>
              <a:cs typeface="Arial" panose="020B0604020202020204" pitchFamily="34" charset="0"/>
            </a:endParaRPr>
          </a:p>
        </p:txBody>
      </p:sp>
      <p:pic>
        <p:nvPicPr>
          <p:cNvPr id="12"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1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21" name="01/…">
            <a:extLst>
              <a:ext uri="{FF2B5EF4-FFF2-40B4-BE49-F238E27FC236}">
                <a16:creationId xmlns:a16="http://schemas.microsoft.com/office/drawing/2014/main" id="{4EF7D83A-A232-036D-4AFC-60DE9B18EAF2}"/>
              </a:ext>
            </a:extLst>
          </p:cNvPr>
          <p:cNvSpPr txBox="1"/>
          <p:nvPr/>
        </p:nvSpPr>
        <p:spPr>
          <a:xfrm>
            <a:off x="1420237" y="1511954"/>
            <a:ext cx="12652223" cy="1511977"/>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ΑΠολογισμοσ</a:t>
            </a: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p:txBody>
      </p:sp>
      <p:cxnSp>
        <p:nvCxnSpPr>
          <p:cNvPr id="22" name="Straight Connector 21">
            <a:extLst>
              <a:ext uri="{FF2B5EF4-FFF2-40B4-BE49-F238E27FC236}">
                <a16:creationId xmlns:a16="http://schemas.microsoft.com/office/drawing/2014/main" id="{28381BB6-23CA-7213-80F5-50C2C9A305A5}"/>
              </a:ext>
            </a:extLst>
          </p:cNvPr>
          <p:cNvCxnSpPr>
            <a:cxnSpLocks/>
          </p:cNvCxnSpPr>
          <p:nvPr/>
        </p:nvCxnSpPr>
        <p:spPr>
          <a:xfrm>
            <a:off x="1459966" y="2438288"/>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23" name="Picture 22">
            <a:extLst>
              <a:ext uri="{FF2B5EF4-FFF2-40B4-BE49-F238E27FC236}">
                <a16:creationId xmlns:a16="http://schemas.microsoft.com/office/drawing/2014/main" id="{6A81A24D-A00A-60B3-30D2-C9C3B6B845A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4931" y="828857"/>
            <a:ext cx="1724629" cy="1335713"/>
          </a:xfrm>
          <a:prstGeom prst="rect">
            <a:avLst/>
          </a:prstGeom>
        </p:spPr>
      </p:pic>
      <p:sp>
        <p:nvSpPr>
          <p:cNvPr id="13"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pic>
        <p:nvPicPr>
          <p:cNvPr id="15" name="Picture 14">
            <a:extLst>
              <a:ext uri="{FF2B5EF4-FFF2-40B4-BE49-F238E27FC236}">
                <a16:creationId xmlns:a16="http://schemas.microsoft.com/office/drawing/2014/main" id="{539727D7-2D69-4701-AE6B-E04409072339}"/>
              </a:ext>
            </a:extLst>
          </p:cNvPr>
          <p:cNvPicPr>
            <a:picLocks noChangeAspect="1"/>
          </p:cNvPicPr>
          <p:nvPr/>
        </p:nvPicPr>
        <p:blipFill>
          <a:blip r:embed="rId5"/>
          <a:stretch>
            <a:fillRect/>
          </a:stretch>
        </p:blipFill>
        <p:spPr>
          <a:xfrm>
            <a:off x="1420238" y="3425665"/>
            <a:ext cx="21714081" cy="1481456"/>
          </a:xfrm>
          <a:prstGeom prst="rect">
            <a:avLst/>
          </a:prstGeom>
        </p:spPr>
      </p:pic>
      <p:sp>
        <p:nvSpPr>
          <p:cNvPr id="2" name="Rectangle 1">
            <a:extLst>
              <a:ext uri="{FF2B5EF4-FFF2-40B4-BE49-F238E27FC236}">
                <a16:creationId xmlns:a16="http://schemas.microsoft.com/office/drawing/2014/main" id="{FEC54A1A-8822-4DCE-AC71-94749EA5C602}"/>
              </a:ext>
            </a:extLst>
          </p:cNvPr>
          <p:cNvSpPr/>
          <p:nvPr/>
        </p:nvSpPr>
        <p:spPr>
          <a:xfrm>
            <a:off x="8585083" y="6565613"/>
            <a:ext cx="7213833" cy="584775"/>
          </a:xfrm>
          <a:prstGeom prst="rect">
            <a:avLst/>
          </a:prstGeom>
        </p:spPr>
        <p:txBody>
          <a:bodyPr wrap="none">
            <a:spAutoFit/>
          </a:bodyPr>
          <a:lstStyle/>
          <a:p>
            <a:r>
              <a:rPr lang="el-GR" sz="3200" dirty="0">
                <a:solidFill>
                  <a:schemeClr val="bg1"/>
                </a:solidFill>
              </a:rPr>
              <a:t>Δράσεις που υλοποιήθηκαν το 2024</a:t>
            </a:r>
            <a:endParaRPr lang="LID4096" sz="3200" dirty="0">
              <a:solidFill>
                <a:schemeClr val="bg1"/>
              </a:solidFill>
            </a:endParaRPr>
          </a:p>
        </p:txBody>
      </p:sp>
      <p:sp>
        <p:nvSpPr>
          <p:cNvPr id="4" name="Rectangle 3">
            <a:extLst>
              <a:ext uri="{FF2B5EF4-FFF2-40B4-BE49-F238E27FC236}">
                <a16:creationId xmlns:a16="http://schemas.microsoft.com/office/drawing/2014/main" id="{EFAD0F84-9332-4F45-85F2-0E2DF7BBBF49}"/>
              </a:ext>
            </a:extLst>
          </p:cNvPr>
          <p:cNvSpPr/>
          <p:nvPr/>
        </p:nvSpPr>
        <p:spPr>
          <a:xfrm>
            <a:off x="4094911" y="3733139"/>
            <a:ext cx="8980344" cy="707886"/>
          </a:xfrm>
          <a:prstGeom prst="rect">
            <a:avLst/>
          </a:prstGeom>
        </p:spPr>
        <p:txBody>
          <a:bodyPr wrap="none">
            <a:spAutoFit/>
          </a:bodyPr>
          <a:lstStyle/>
          <a:p>
            <a:r>
              <a:rPr lang="el-GR" sz="4000" dirty="0">
                <a:solidFill>
                  <a:schemeClr val="bg1"/>
                </a:solidFill>
              </a:rPr>
              <a:t>Δράσεις που υλοποιήθηκαν το 2024</a:t>
            </a:r>
          </a:p>
        </p:txBody>
      </p:sp>
    </p:spTree>
    <p:extLst>
      <p:ext uri="{BB962C8B-B14F-4D97-AF65-F5344CB8AC3E}">
        <p14:creationId xmlns:p14="http://schemas.microsoft.com/office/powerpoint/2010/main" val="244508303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sp>
        <p:nvSpPr>
          <p:cNvPr id="3" name="TextBox 2">
            <a:extLst>
              <a:ext uri="{FF2B5EF4-FFF2-40B4-BE49-F238E27FC236}">
                <a16:creationId xmlns:a16="http://schemas.microsoft.com/office/drawing/2014/main" id="{64A62D05-3A16-6D75-EBC8-6E113BAA0498}"/>
              </a:ext>
            </a:extLst>
          </p:cNvPr>
          <p:cNvSpPr txBox="1"/>
          <p:nvPr/>
        </p:nvSpPr>
        <p:spPr>
          <a:xfrm>
            <a:off x="1367295" y="2477912"/>
            <a:ext cx="23016705" cy="139719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l" defTabSz="825500" eaLnBrk="1" fontAlgn="auto" latinLnBrk="0" hangingPunct="1">
              <a:lnSpc>
                <a:spcPct val="150000"/>
              </a:lnSpc>
              <a:spcBef>
                <a:spcPts val="1200"/>
              </a:spcBef>
              <a:spcAft>
                <a:spcPts val="0"/>
              </a:spcAft>
              <a:buClrTx/>
              <a:buSzTx/>
              <a:tabLst/>
              <a:defRPr/>
            </a:pPr>
            <a:r>
              <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Κοινωνική Ενσωμάτωση Ατόμων με Αναπηρία</a:t>
            </a:r>
            <a:r>
              <a:rPr kumimoji="0" lang="en-US"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a:t>
            </a: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R="0" lvl="0" algn="l" defTabSz="825500" eaLnBrk="1" fontAlgn="auto" latinLnBrk="0" hangingPunct="1">
              <a:lnSpc>
                <a:spcPct val="150000"/>
              </a:lnSpc>
              <a:spcBef>
                <a:spcPts val="1200"/>
              </a:spcBef>
              <a:spcAft>
                <a:spcPts val="0"/>
              </a:spcAft>
              <a:buClrTx/>
              <a:buSzTx/>
              <a:tabLst/>
              <a:defRPr/>
            </a:pP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R="0" lvl="0" algn="l" defTabSz="825500" eaLnBrk="1" fontAlgn="auto" latinLnBrk="0" hangingPunct="1">
              <a:lnSpc>
                <a:spcPct val="150000"/>
              </a:lnSpc>
              <a:spcBef>
                <a:spcPts val="1200"/>
              </a:spcBef>
              <a:spcAft>
                <a:spcPts val="0"/>
              </a:spcAft>
              <a:buClrTx/>
              <a:buSzTx/>
              <a:tabLst/>
              <a:defRPr/>
            </a:pPr>
            <a:endParaRPr lang="el-GR" sz="3600" dirty="0">
              <a:solidFill>
                <a:srgbClr val="2F7788"/>
              </a:solidFill>
              <a:latin typeface="Arial" panose="020B0604020202020204" pitchFamily="34" charset="0"/>
              <a:cs typeface="Arial" panose="020B0604020202020204" pitchFamily="34" charset="0"/>
            </a:endParaRPr>
          </a:p>
          <a:p>
            <a:pPr marL="1122363" lvl="0" indent="-457200" algn="l" hangingPunct="1">
              <a:lnSpc>
                <a:spcPct val="120000"/>
              </a:lnSpc>
              <a:spcBef>
                <a:spcPts val="1200"/>
              </a:spcBef>
              <a:spcAft>
                <a:spcPts val="600"/>
              </a:spcAft>
              <a:buFont typeface="Arial" panose="020B0604020202020204" pitchFamily="34" charset="0"/>
              <a:buChar char="•"/>
              <a:defRPr/>
            </a:pPr>
            <a:r>
              <a:rPr lang="el-GR" sz="3200" b="0" dirty="0">
                <a:solidFill>
                  <a:srgbClr val="2F7788"/>
                </a:solidFill>
                <a:latin typeface="Arial" panose="020B0604020202020204" pitchFamily="34" charset="0"/>
                <a:cs typeface="Arial" panose="020B0604020202020204" pitchFamily="34" charset="0"/>
              </a:rPr>
              <a:t>Συντονισμός της αποτελεσματικής εφαρμογής της Σύμβασης του Οργανισμού Ηνωμένων Εθνών για τα Δικαιώματα των Ατόμων με Αναπηρίες και του Εθνικού Σχεδίου Δράσης για την Αναπηρία</a:t>
            </a:r>
          </a:p>
          <a:p>
            <a:pPr marL="2066925" lvl="0" indent="-685800" algn="l" hangingPunct="1">
              <a:lnSpc>
                <a:spcPct val="120000"/>
              </a:lnSpc>
              <a:spcBef>
                <a:spcPts val="600"/>
              </a:spcBef>
              <a:spcAft>
                <a:spcPts val="600"/>
              </a:spcAft>
              <a:buFont typeface="Wingdings" panose="05000000000000000000" pitchFamily="2" charset="2"/>
              <a:buChar char="ü"/>
              <a:defRPr/>
            </a:pPr>
            <a:r>
              <a:rPr lang="el-GR" sz="3200" b="0" dirty="0">
                <a:solidFill>
                  <a:srgbClr val="5E5E5E"/>
                </a:solidFill>
                <a:latin typeface="Arial" panose="020B0604020202020204" pitchFamily="34" charset="0"/>
                <a:cs typeface="Arial" panose="020B0604020202020204" pitchFamily="34" charset="0"/>
              </a:rPr>
              <a:t>Συντονισμός της αποτελεσματικής εφαρμογής της Σύμβασης του Οργανισμού Ηνωμένων</a:t>
            </a:r>
          </a:p>
          <a:p>
            <a:pPr marL="1381125" lvl="0" algn="l" hangingPunct="1">
              <a:lnSpc>
                <a:spcPct val="120000"/>
              </a:lnSpc>
              <a:spcBef>
                <a:spcPts val="600"/>
              </a:spcBef>
              <a:spcAft>
                <a:spcPts val="600"/>
              </a:spcAft>
              <a:defRPr/>
            </a:pPr>
            <a:r>
              <a:rPr lang="el-GR" sz="3200" b="0" dirty="0">
                <a:solidFill>
                  <a:srgbClr val="5E5E5E"/>
                </a:solidFill>
                <a:latin typeface="Arial" panose="020B0604020202020204" pitchFamily="34" charset="0"/>
                <a:cs typeface="Arial" panose="020B0604020202020204" pitchFamily="34" charset="0"/>
              </a:rPr>
              <a:t>      Εθνών για τα Δικαιώματα των Ατόμων με Αναπηρίες και του Εθνικού Σχεδίου Δράσης για την Αναπηρία</a:t>
            </a:r>
          </a:p>
          <a:p>
            <a:pPr marL="2066925" lvl="0" indent="-685800" algn="l" hangingPunct="1">
              <a:lnSpc>
                <a:spcPct val="120000"/>
              </a:lnSpc>
              <a:spcBef>
                <a:spcPts val="600"/>
              </a:spcBef>
              <a:spcAft>
                <a:spcPts val="600"/>
              </a:spcAft>
              <a:buFont typeface="Wingdings" panose="05000000000000000000" pitchFamily="2" charset="2"/>
              <a:buChar char="ü"/>
              <a:defRPr/>
            </a:pPr>
            <a:r>
              <a:rPr lang="el-GR" sz="3200" b="0" dirty="0">
                <a:solidFill>
                  <a:srgbClr val="5E5E5E"/>
                </a:solidFill>
                <a:latin typeface="Arial" panose="020B0604020202020204" pitchFamily="34" charset="0"/>
                <a:cs typeface="Arial" panose="020B0604020202020204" pitchFamily="34" charset="0"/>
              </a:rPr>
              <a:t>Ολοκληρώθηκε μετά από δημόσια διαβούλευση και εγκρίθηκε από το Υπουργικό Συμβούλιο τον Απρίλιο </a:t>
            </a:r>
          </a:p>
          <a:p>
            <a:pPr marL="1381125" lvl="0" algn="l" hangingPunct="1">
              <a:lnSpc>
                <a:spcPct val="120000"/>
              </a:lnSpc>
              <a:spcBef>
                <a:spcPts val="600"/>
              </a:spcBef>
              <a:spcAft>
                <a:spcPts val="600"/>
              </a:spcAft>
              <a:defRPr/>
            </a:pPr>
            <a:r>
              <a:rPr lang="el-GR" sz="3200" b="0" dirty="0">
                <a:solidFill>
                  <a:srgbClr val="5E5E5E"/>
                </a:solidFill>
                <a:latin typeface="Arial" panose="020B0604020202020204" pitchFamily="34" charset="0"/>
                <a:cs typeface="Arial" panose="020B0604020202020204" pitchFamily="34" charset="0"/>
              </a:rPr>
              <a:t>	    2024 η πρώτη Εθνική Στρατηγική και Σχέδιο Δράσης για τον Αυτισμό 2024-2028</a:t>
            </a:r>
          </a:p>
          <a:p>
            <a:pPr marL="1838325" lvl="1" indent="-457200" algn="l" hangingPunct="1">
              <a:lnSpc>
                <a:spcPct val="120000"/>
              </a:lnSpc>
              <a:spcBef>
                <a:spcPts val="600"/>
              </a:spcBef>
              <a:spcAft>
                <a:spcPts val="600"/>
              </a:spcAft>
              <a:buFont typeface="Wingdings" panose="05000000000000000000" pitchFamily="2" charset="2"/>
              <a:buChar char="v"/>
              <a:defRPr/>
            </a:pPr>
            <a:r>
              <a:rPr lang="el-GR" sz="3200" b="0" dirty="0">
                <a:solidFill>
                  <a:srgbClr val="5E5E5E"/>
                </a:solidFill>
                <a:latin typeface="Arial" panose="020B0604020202020204" pitchFamily="34" charset="0"/>
                <a:cs typeface="Arial" panose="020B0604020202020204" pitchFamily="34" charset="0"/>
              </a:rPr>
              <a:t>  Ολοκληρώθηκε μετά από δημόσια διαβούλευση και θα εγκριθεί από το Υπουργικό Συμβούλιο τον  </a:t>
            </a:r>
          </a:p>
          <a:p>
            <a:pPr marL="1381125" lvl="0" algn="l" hangingPunct="1">
              <a:lnSpc>
                <a:spcPct val="120000"/>
              </a:lnSpc>
              <a:spcBef>
                <a:spcPts val="600"/>
              </a:spcBef>
              <a:spcAft>
                <a:spcPts val="600"/>
              </a:spcAft>
              <a:defRPr/>
            </a:pPr>
            <a:r>
              <a:rPr lang="el-GR" sz="3200" b="0" dirty="0">
                <a:solidFill>
                  <a:srgbClr val="5E5E5E"/>
                </a:solidFill>
                <a:latin typeface="Arial" panose="020B0604020202020204" pitchFamily="34" charset="0"/>
                <a:cs typeface="Arial" panose="020B0604020202020204" pitchFamily="34" charset="0"/>
              </a:rPr>
              <a:t>      Οκτώβριο 2024 η Αναθεωρημένη Εθνική Στρατηγική και Νέο Εθνικό Σχέδιο Δράσης για την Αναπηρία</a:t>
            </a:r>
          </a:p>
          <a:p>
            <a:pPr marL="1381125" lvl="0" algn="l" hangingPunct="1">
              <a:lnSpc>
                <a:spcPct val="120000"/>
              </a:lnSpc>
              <a:spcBef>
                <a:spcPts val="600"/>
              </a:spcBef>
              <a:spcAft>
                <a:spcPts val="600"/>
              </a:spcAft>
              <a:defRPr/>
            </a:pPr>
            <a:r>
              <a:rPr lang="el-GR" sz="3200" b="0" dirty="0">
                <a:solidFill>
                  <a:srgbClr val="5E5E5E"/>
                </a:solidFill>
                <a:latin typeface="Arial" panose="020B0604020202020204" pitchFamily="34" charset="0"/>
                <a:cs typeface="Arial" panose="020B0604020202020204" pitchFamily="34" charset="0"/>
              </a:rPr>
              <a:t>      2024-2028</a:t>
            </a:r>
          </a:p>
          <a:p>
            <a:pPr lvl="0" algn="l" hangingPunct="1">
              <a:lnSpc>
                <a:spcPct val="150000"/>
              </a:lnSpc>
              <a:spcBef>
                <a:spcPts val="1200"/>
              </a:spcBef>
              <a:defRPr/>
            </a:pPr>
            <a:endParaRPr kumimoji="0" lang="el-GR" sz="3200" b="1"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sym typeface="Helvetica Neue"/>
            </a:endParaRPr>
          </a:p>
          <a:p>
            <a:pPr lvl="0" algn="l" hangingPunct="1">
              <a:lnSpc>
                <a:spcPct val="150000"/>
              </a:lnSpc>
              <a:spcBef>
                <a:spcPts val="1200"/>
              </a:spcBef>
              <a:defRPr/>
            </a:pPr>
            <a:endParaRPr lang="el-GR" sz="3200" dirty="0">
              <a:solidFill>
                <a:schemeClr val="bg1"/>
              </a:solidFill>
              <a:latin typeface="Arial" panose="020B0604020202020204" pitchFamily="34" charset="0"/>
              <a:cs typeface="Arial" panose="020B0604020202020204" pitchFamily="34" charset="0"/>
            </a:endParaRPr>
          </a:p>
          <a:p>
            <a:pPr lvl="0" algn="l" hangingPunct="1">
              <a:lnSpc>
                <a:spcPct val="150000"/>
              </a:lnSpc>
              <a:spcBef>
                <a:spcPts val="1200"/>
              </a:spcBef>
              <a:defRPr/>
            </a:pPr>
            <a:endParaRPr kumimoji="0" lang="el-GR" sz="3200" b="1" i="0" u="none" strike="noStrike" kern="0" cap="none" spc="0" normalizeH="0" baseline="0" noProof="0" dirty="0">
              <a:ln>
                <a:noFill/>
              </a:ln>
              <a:solidFill>
                <a:schemeClr val="bg1"/>
              </a:solidFill>
              <a:effectLst/>
              <a:uLnTx/>
              <a:uFillTx/>
              <a:latin typeface="Arial" panose="020B0604020202020204" pitchFamily="34" charset="0"/>
              <a:cs typeface="Arial" panose="020B0604020202020204" pitchFamily="34" charset="0"/>
              <a:sym typeface="Helvetica Neue"/>
            </a:endParaRPr>
          </a:p>
          <a:p>
            <a:pPr lvl="0" algn="l" hangingPunct="1">
              <a:lnSpc>
                <a:spcPct val="150000"/>
              </a:lnSpc>
              <a:spcBef>
                <a:spcPts val="1200"/>
              </a:spcBef>
              <a:defRPr/>
            </a:pPr>
            <a:endParaRPr lang="el-GR" sz="3200" dirty="0">
              <a:solidFill>
                <a:schemeClr val="bg1"/>
              </a:solidFill>
              <a:latin typeface="Arial" panose="020B0604020202020204" pitchFamily="34" charset="0"/>
              <a:cs typeface="Arial" panose="020B0604020202020204" pitchFamily="34" charset="0"/>
            </a:endParaRPr>
          </a:p>
          <a:p>
            <a:pPr lvl="0" algn="l" hangingPunct="1">
              <a:lnSpc>
                <a:spcPct val="150000"/>
              </a:lnSpc>
              <a:spcBef>
                <a:spcPts val="1200"/>
              </a:spcBef>
              <a:defRPr/>
            </a:pP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p:txBody>
      </p:sp>
      <p:pic>
        <p:nvPicPr>
          <p:cNvPr id="12"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1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21" name="01/…">
            <a:extLst>
              <a:ext uri="{FF2B5EF4-FFF2-40B4-BE49-F238E27FC236}">
                <a16:creationId xmlns:a16="http://schemas.microsoft.com/office/drawing/2014/main" id="{4EF7D83A-A232-036D-4AFC-60DE9B18EAF2}"/>
              </a:ext>
            </a:extLst>
          </p:cNvPr>
          <p:cNvSpPr txBox="1"/>
          <p:nvPr/>
        </p:nvSpPr>
        <p:spPr>
          <a:xfrm>
            <a:off x="1420237" y="1511954"/>
            <a:ext cx="12652223" cy="1511977"/>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ΑΠολογισμοσ</a:t>
            </a:r>
          </a:p>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p:txBody>
      </p:sp>
      <p:cxnSp>
        <p:nvCxnSpPr>
          <p:cNvPr id="22" name="Straight Connector 21">
            <a:extLst>
              <a:ext uri="{FF2B5EF4-FFF2-40B4-BE49-F238E27FC236}">
                <a16:creationId xmlns:a16="http://schemas.microsoft.com/office/drawing/2014/main" id="{28381BB6-23CA-7213-80F5-50C2C9A305A5}"/>
              </a:ext>
            </a:extLst>
          </p:cNvPr>
          <p:cNvCxnSpPr>
            <a:cxnSpLocks/>
          </p:cNvCxnSpPr>
          <p:nvPr/>
        </p:nvCxnSpPr>
        <p:spPr>
          <a:xfrm>
            <a:off x="1459966" y="2438288"/>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23" name="Picture 22">
            <a:extLst>
              <a:ext uri="{FF2B5EF4-FFF2-40B4-BE49-F238E27FC236}">
                <a16:creationId xmlns:a16="http://schemas.microsoft.com/office/drawing/2014/main" id="{6A81A24D-A00A-60B3-30D2-C9C3B6B845A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4931" y="828857"/>
            <a:ext cx="1724629" cy="1335713"/>
          </a:xfrm>
          <a:prstGeom prst="rect">
            <a:avLst/>
          </a:prstGeom>
        </p:spPr>
      </p:pic>
      <p:sp>
        <p:nvSpPr>
          <p:cNvPr id="13"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pic>
        <p:nvPicPr>
          <p:cNvPr id="15" name="Picture 14">
            <a:extLst>
              <a:ext uri="{FF2B5EF4-FFF2-40B4-BE49-F238E27FC236}">
                <a16:creationId xmlns:a16="http://schemas.microsoft.com/office/drawing/2014/main" id="{539727D7-2D69-4701-AE6B-E04409072339}"/>
              </a:ext>
            </a:extLst>
          </p:cNvPr>
          <p:cNvPicPr>
            <a:picLocks noChangeAspect="1"/>
          </p:cNvPicPr>
          <p:nvPr/>
        </p:nvPicPr>
        <p:blipFill>
          <a:blip r:embed="rId5"/>
          <a:stretch>
            <a:fillRect/>
          </a:stretch>
        </p:blipFill>
        <p:spPr>
          <a:xfrm>
            <a:off x="1420239" y="3514459"/>
            <a:ext cx="21714081" cy="1481456"/>
          </a:xfrm>
          <a:prstGeom prst="rect">
            <a:avLst/>
          </a:prstGeom>
        </p:spPr>
      </p:pic>
      <p:sp>
        <p:nvSpPr>
          <p:cNvPr id="2" name="Rectangle 1">
            <a:extLst>
              <a:ext uri="{FF2B5EF4-FFF2-40B4-BE49-F238E27FC236}">
                <a16:creationId xmlns:a16="http://schemas.microsoft.com/office/drawing/2014/main" id="{FEC54A1A-8822-4DCE-AC71-94749EA5C602}"/>
              </a:ext>
            </a:extLst>
          </p:cNvPr>
          <p:cNvSpPr/>
          <p:nvPr/>
        </p:nvSpPr>
        <p:spPr>
          <a:xfrm>
            <a:off x="8585083" y="6565613"/>
            <a:ext cx="7213833" cy="584775"/>
          </a:xfrm>
          <a:prstGeom prst="rect">
            <a:avLst/>
          </a:prstGeom>
        </p:spPr>
        <p:txBody>
          <a:bodyPr wrap="none">
            <a:spAutoFit/>
          </a:bodyPr>
          <a:lstStyle/>
          <a:p>
            <a:r>
              <a:rPr lang="el-GR" sz="3200" dirty="0">
                <a:solidFill>
                  <a:schemeClr val="bg1"/>
                </a:solidFill>
              </a:rPr>
              <a:t>Δράσεις που υλοποιήθηκαν το 2024</a:t>
            </a:r>
            <a:endParaRPr lang="LID4096" sz="3200" dirty="0">
              <a:solidFill>
                <a:schemeClr val="bg1"/>
              </a:solidFill>
            </a:endParaRPr>
          </a:p>
        </p:txBody>
      </p:sp>
      <p:sp>
        <p:nvSpPr>
          <p:cNvPr id="4" name="Rectangle 3">
            <a:extLst>
              <a:ext uri="{FF2B5EF4-FFF2-40B4-BE49-F238E27FC236}">
                <a16:creationId xmlns:a16="http://schemas.microsoft.com/office/drawing/2014/main" id="{EFAD0F84-9332-4F45-85F2-0E2DF7BBBF49}"/>
              </a:ext>
            </a:extLst>
          </p:cNvPr>
          <p:cNvSpPr/>
          <p:nvPr/>
        </p:nvSpPr>
        <p:spPr>
          <a:xfrm>
            <a:off x="4094911" y="3733139"/>
            <a:ext cx="8980344" cy="707886"/>
          </a:xfrm>
          <a:prstGeom prst="rect">
            <a:avLst/>
          </a:prstGeom>
        </p:spPr>
        <p:txBody>
          <a:bodyPr wrap="none">
            <a:spAutoFit/>
          </a:bodyPr>
          <a:lstStyle/>
          <a:p>
            <a:r>
              <a:rPr lang="el-GR" sz="4000" dirty="0">
                <a:solidFill>
                  <a:schemeClr val="bg1"/>
                </a:solidFill>
              </a:rPr>
              <a:t>Δράσεις που υλοποιήθηκαν το 2024</a:t>
            </a:r>
          </a:p>
        </p:txBody>
      </p:sp>
    </p:spTree>
    <p:extLst>
      <p:ext uri="{BB962C8B-B14F-4D97-AF65-F5344CB8AC3E}">
        <p14:creationId xmlns:p14="http://schemas.microsoft.com/office/powerpoint/2010/main" val="11937360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sp>
        <p:nvSpPr>
          <p:cNvPr id="3" name="TextBox 2">
            <a:extLst>
              <a:ext uri="{FF2B5EF4-FFF2-40B4-BE49-F238E27FC236}">
                <a16:creationId xmlns:a16="http://schemas.microsoft.com/office/drawing/2014/main" id="{64A62D05-3A16-6D75-EBC8-6E113BAA0498}"/>
              </a:ext>
            </a:extLst>
          </p:cNvPr>
          <p:cNvSpPr txBox="1"/>
          <p:nvPr/>
        </p:nvSpPr>
        <p:spPr>
          <a:xfrm>
            <a:off x="1367295" y="2477912"/>
            <a:ext cx="24228725" cy="90737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l" defTabSz="825500" eaLnBrk="1" fontAlgn="auto" latinLnBrk="0" hangingPunct="1">
              <a:lnSpc>
                <a:spcPct val="150000"/>
              </a:lnSpc>
              <a:spcBef>
                <a:spcPts val="1200"/>
              </a:spcBef>
              <a:spcAft>
                <a:spcPts val="0"/>
              </a:spcAft>
              <a:buClrTx/>
              <a:buSzTx/>
              <a:tabLst/>
              <a:defRPr/>
            </a:pPr>
            <a:r>
              <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Κοινωνική Ενσωμάτωση Ατόμων με Αναπηρία</a:t>
            </a:r>
            <a:r>
              <a:rPr kumimoji="0" lang="en-US"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a:t>
            </a: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R="0" lvl="0" algn="l" defTabSz="825500" eaLnBrk="1" fontAlgn="auto" latinLnBrk="0" hangingPunct="1">
              <a:lnSpc>
                <a:spcPct val="150000"/>
              </a:lnSpc>
              <a:spcBef>
                <a:spcPts val="1200"/>
              </a:spcBef>
              <a:spcAft>
                <a:spcPts val="0"/>
              </a:spcAft>
              <a:buClrTx/>
              <a:buSzTx/>
              <a:tabLst/>
              <a:defRPr/>
            </a:pPr>
            <a:endParaRPr lang="el-GR" sz="3600" dirty="0">
              <a:solidFill>
                <a:srgbClr val="2F7788"/>
              </a:solidFill>
              <a:latin typeface="Arial" panose="020B0604020202020204" pitchFamily="34" charset="0"/>
              <a:cs typeface="Arial" panose="020B0604020202020204" pitchFamily="34" charset="0"/>
            </a:endParaRPr>
          </a:p>
          <a:p>
            <a:pPr marR="0" lvl="0" algn="l" defTabSz="825500" eaLnBrk="1" fontAlgn="auto" latinLnBrk="0" hangingPunct="1">
              <a:lnSpc>
                <a:spcPct val="150000"/>
              </a:lnSpc>
              <a:spcBef>
                <a:spcPts val="1200"/>
              </a:spcBef>
              <a:spcAft>
                <a:spcPts val="0"/>
              </a:spcAft>
              <a:buClrTx/>
              <a:buSzTx/>
              <a:tabLst/>
              <a:defRPr/>
            </a:pP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L="1122363" marR="0" lvl="0" indent="-457200" algn="l" defTabSz="825500" eaLnBrk="1" fontAlgn="auto" latinLnBrk="0" hangingPunct="1">
              <a:lnSpc>
                <a:spcPct val="120000"/>
              </a:lnSpc>
              <a:spcBef>
                <a:spcPts val="0"/>
              </a:spcBef>
              <a:spcAft>
                <a:spcPts val="600"/>
              </a:spcAft>
              <a:buClrTx/>
              <a:buSzTx/>
              <a:buFont typeface="Arial" panose="020B0604020202020204" pitchFamily="34" charset="0"/>
              <a:buChar char="•"/>
              <a:tabLst/>
              <a:defRPr/>
            </a:pPr>
            <a:r>
              <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Παροχή Άμεσης και Έμμεσης Επαγγελματικής Αποκατάστασης και άλλων Υποστηρικτικών Υπηρεσιών </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Εφαρμόστηκε ο περί Πρόσληψης Ατόμων με Αναπηρίες στον Ευρύτερο Δημόσιο Τομέα Νόμος με</a:t>
            </a:r>
          </a:p>
          <a:p>
            <a:pPr marL="1381125" marR="0" lvl="0" algn="l" defTabSz="825500" eaLnBrk="1" fontAlgn="auto" latinLnBrk="0" hangingPunct="1">
              <a:lnSpc>
                <a:spcPct val="120000"/>
              </a:lnSpc>
              <a:spcBef>
                <a:spcPts val="600"/>
              </a:spcBef>
              <a:spcAft>
                <a:spcPts val="600"/>
              </a:spcAft>
              <a:buClrTx/>
              <a:buSzTx/>
              <a:tabLst/>
              <a:defRPr/>
            </a:pPr>
            <a:r>
              <a:rPr lang="el-GR" sz="3600" b="0" dirty="0">
                <a:solidFill>
                  <a:srgbClr val="5E5E5E"/>
                </a:solidFill>
                <a:latin typeface="Arial" panose="020B0604020202020204" pitchFamily="34" charset="0"/>
                <a:cs typeface="Arial" panose="020B0604020202020204" pitchFamily="34" charset="0"/>
              </a:rPr>
              <a:t>	   το διορισμό 30 νέων ατόμων με αναπηρίες</a:t>
            </a: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Ολοκληρώθηκε ο σχεδιασμός εργαλειοθήκης με προγράμματα κατάρτισης και επαγγελματικής συμβουλευτικής για την ενδυνάμωση των ατόμων με αναπηρίες να ιδρύσουν ή ενταχθούν σε</a:t>
            </a:r>
          </a:p>
          <a:p>
            <a:pPr marL="1381125" marR="0" lvl="0" algn="l" defTabSz="825500" eaLnBrk="1" fontAlgn="auto" latinLnBrk="0" hangingPunct="1">
              <a:lnSpc>
                <a:spcPct val="120000"/>
              </a:lnSpc>
              <a:spcBef>
                <a:spcPts val="600"/>
              </a:spcBef>
              <a:spcAft>
                <a:spcPts val="600"/>
              </a:spcAft>
              <a:buClrTx/>
              <a:buSzTx/>
              <a:tabLst/>
              <a:defRPr/>
            </a:pPr>
            <a:r>
              <a:rPr lang="el-GR" sz="3600" b="0" dirty="0">
                <a:solidFill>
                  <a:srgbClr val="5E5E5E"/>
                </a:solidFill>
                <a:latin typeface="Arial" panose="020B0604020202020204" pitchFamily="34" charset="0"/>
                <a:cs typeface="Arial" panose="020B0604020202020204" pitchFamily="34" charset="0"/>
              </a:rPr>
              <a:t>      κοινωνικές επιχειρήσεις</a:t>
            </a: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2066925" lvl="0" indent="-685800" algn="l" hangingPunct="1">
              <a:lnSpc>
                <a:spcPct val="120000"/>
              </a:lnSpc>
              <a:spcBef>
                <a:spcPts val="600"/>
              </a:spcBef>
              <a:spcAft>
                <a:spcPts val="600"/>
              </a:spcAft>
              <a:buFont typeface="Wingdings" panose="05000000000000000000" pitchFamily="2" charset="2"/>
              <a:buChar char="ü"/>
              <a:defRPr/>
            </a:pPr>
            <a:r>
              <a:rPr lang="el-GR" sz="3600" b="0" dirty="0">
                <a:solidFill>
                  <a:srgbClr val="5E5E5E"/>
                </a:solidFill>
                <a:latin typeface="Arial" panose="020B0604020202020204" pitchFamily="34" charset="0"/>
                <a:cs typeface="Arial" panose="020B0604020202020204" pitchFamily="34" charset="0"/>
              </a:rPr>
              <a:t>Ανανεώθηκαν οι δημόσιες συμβάσεις ανάθεσης 12 κατοικιών και 7 ατομικών προγραμμάτων</a:t>
            </a:r>
          </a:p>
          <a:p>
            <a:pPr marL="1381125" lvl="0" algn="l" hangingPunct="1">
              <a:lnSpc>
                <a:spcPct val="120000"/>
              </a:lnSpc>
              <a:spcBef>
                <a:spcPts val="600"/>
              </a:spcBef>
              <a:spcAft>
                <a:spcPts val="600"/>
              </a:spcAft>
              <a:defRPr/>
            </a:pPr>
            <a:r>
              <a:rPr lang="el-GR" sz="3600" b="0" dirty="0">
                <a:solidFill>
                  <a:srgbClr val="5E5E5E"/>
                </a:solidFill>
                <a:latin typeface="Arial" panose="020B0604020202020204" pitchFamily="34" charset="0"/>
                <a:cs typeface="Arial" panose="020B0604020202020204" pitchFamily="34" charset="0"/>
              </a:rPr>
              <a:t>	    υποστήριξης στην ανεξάρτητη διαβίωση 65 ατόμων με αναπηρίες</a:t>
            </a:r>
          </a:p>
        </p:txBody>
      </p:sp>
      <p:pic>
        <p:nvPicPr>
          <p:cNvPr id="12"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1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21" name="01/…">
            <a:extLst>
              <a:ext uri="{FF2B5EF4-FFF2-40B4-BE49-F238E27FC236}">
                <a16:creationId xmlns:a16="http://schemas.microsoft.com/office/drawing/2014/main" id="{4EF7D83A-A232-036D-4AFC-60DE9B18EAF2}"/>
              </a:ext>
            </a:extLst>
          </p:cNvPr>
          <p:cNvSpPr txBox="1"/>
          <p:nvPr/>
        </p:nvSpPr>
        <p:spPr>
          <a:xfrm>
            <a:off x="1420237" y="1511954"/>
            <a:ext cx="12652223" cy="773313"/>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Απολογισμοσ</a:t>
            </a:r>
          </a:p>
        </p:txBody>
      </p:sp>
      <p:cxnSp>
        <p:nvCxnSpPr>
          <p:cNvPr id="22" name="Straight Connector 21">
            <a:extLst>
              <a:ext uri="{FF2B5EF4-FFF2-40B4-BE49-F238E27FC236}">
                <a16:creationId xmlns:a16="http://schemas.microsoft.com/office/drawing/2014/main" id="{28381BB6-23CA-7213-80F5-50C2C9A305A5}"/>
              </a:ext>
            </a:extLst>
          </p:cNvPr>
          <p:cNvCxnSpPr>
            <a:cxnSpLocks/>
          </p:cNvCxnSpPr>
          <p:nvPr/>
        </p:nvCxnSpPr>
        <p:spPr>
          <a:xfrm>
            <a:off x="1459966" y="2438288"/>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23" name="Picture 22">
            <a:extLst>
              <a:ext uri="{FF2B5EF4-FFF2-40B4-BE49-F238E27FC236}">
                <a16:creationId xmlns:a16="http://schemas.microsoft.com/office/drawing/2014/main" id="{6A81A24D-A00A-60B3-30D2-C9C3B6B845A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4931" y="828857"/>
            <a:ext cx="1724629" cy="1335713"/>
          </a:xfrm>
          <a:prstGeom prst="rect">
            <a:avLst/>
          </a:prstGeom>
        </p:spPr>
      </p:pic>
      <p:sp>
        <p:nvSpPr>
          <p:cNvPr id="13"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pic>
        <p:nvPicPr>
          <p:cNvPr id="15" name="Picture 14">
            <a:extLst>
              <a:ext uri="{FF2B5EF4-FFF2-40B4-BE49-F238E27FC236}">
                <a16:creationId xmlns:a16="http://schemas.microsoft.com/office/drawing/2014/main" id="{9F081E2C-BD17-4F96-96F1-9F8D6EA41D20}"/>
              </a:ext>
            </a:extLst>
          </p:cNvPr>
          <p:cNvPicPr>
            <a:picLocks noChangeAspect="1"/>
          </p:cNvPicPr>
          <p:nvPr/>
        </p:nvPicPr>
        <p:blipFill>
          <a:blip r:embed="rId5"/>
          <a:stretch>
            <a:fillRect/>
          </a:stretch>
        </p:blipFill>
        <p:spPr>
          <a:xfrm>
            <a:off x="1420239" y="3514459"/>
            <a:ext cx="21714081" cy="1481456"/>
          </a:xfrm>
          <a:prstGeom prst="rect">
            <a:avLst/>
          </a:prstGeom>
        </p:spPr>
      </p:pic>
    </p:spTree>
    <p:extLst>
      <p:ext uri="{BB962C8B-B14F-4D97-AF65-F5344CB8AC3E}">
        <p14:creationId xmlns:p14="http://schemas.microsoft.com/office/powerpoint/2010/main" val="1884701446"/>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9902321"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a:t>
            </a:r>
            <a:r>
              <a:rPr lang="el-GR" dirty="0">
                <a:latin typeface="Arial" panose="020B0604020202020204" pitchFamily="34" charset="0"/>
                <a:cs typeface="Arial" panose="020B0604020202020204" pitchFamily="34" charset="0"/>
              </a:rPr>
              <a:t>202</a:t>
            </a:r>
            <a:r>
              <a:rPr lang="en-US"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Στρατηγικοί Στόχοι</a:t>
            </a:r>
          </a:p>
        </p:txBody>
      </p:sp>
      <p:sp>
        <p:nvSpPr>
          <p:cNvPr id="2" name="Line">
            <a:extLst>
              <a:ext uri="{FF2B5EF4-FFF2-40B4-BE49-F238E27FC236}">
                <a16:creationId xmlns:a16="http://schemas.microsoft.com/office/drawing/2014/main" id="{1886EEB6-9BC0-5D12-EBED-623414732DEF}"/>
              </a:ext>
            </a:extLst>
          </p:cNvPr>
          <p:cNvSpPr/>
          <p:nvPr/>
        </p:nvSpPr>
        <p:spPr>
          <a:xfrm>
            <a:off x="852000" y="2414746"/>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pic>
        <p:nvPicPr>
          <p:cNvPr id="3" name="Picture 2" descr="A blue and grey target with arrow in center&#10;&#10;Description automatically generated">
            <a:extLst>
              <a:ext uri="{FF2B5EF4-FFF2-40B4-BE49-F238E27FC236}">
                <a16:creationId xmlns:a16="http://schemas.microsoft.com/office/drawing/2014/main" id="{B624B8B0-0A65-3717-D26C-5E2DB86042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5986" y="357890"/>
            <a:ext cx="2472395" cy="2183343"/>
          </a:xfrm>
          <a:prstGeom prst="rect">
            <a:avLst/>
          </a:prstGeom>
        </p:spPr>
      </p:pic>
      <p:sp>
        <p:nvSpPr>
          <p:cNvPr id="13" name="Subtitle here">
            <a:extLst>
              <a:ext uri="{FF2B5EF4-FFF2-40B4-BE49-F238E27FC236}">
                <a16:creationId xmlns:a16="http://schemas.microsoft.com/office/drawing/2014/main" id="{CBA98542-87A4-3387-71A5-29C92BFE787B}"/>
              </a:ext>
            </a:extLst>
          </p:cNvPr>
          <p:cNvSpPr txBox="1"/>
          <p:nvPr/>
        </p:nvSpPr>
        <p:spPr>
          <a:xfrm>
            <a:off x="860928" y="2746339"/>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18" name="Subtitle here">
            <a:extLst>
              <a:ext uri="{FF2B5EF4-FFF2-40B4-BE49-F238E27FC236}">
                <a16:creationId xmlns:a16="http://schemas.microsoft.com/office/drawing/2014/main" id="{E21FE21D-8559-B180-2463-6ED0750C6D07}"/>
              </a:ext>
            </a:extLst>
          </p:cNvPr>
          <p:cNvSpPr txBox="1"/>
          <p:nvPr/>
        </p:nvSpPr>
        <p:spPr>
          <a:xfrm>
            <a:off x="8576560" y="2746339"/>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Περιγραφή</a:t>
            </a:r>
            <a:endParaRPr lang="el-GR" sz="2400" b="1" i="0" kern="0" spc="0" dirty="0">
              <a:solidFill>
                <a:srgbClr val="2F7788"/>
              </a:solidFill>
            </a:endParaRPr>
          </a:p>
        </p:txBody>
      </p:sp>
      <p:sp>
        <p:nvSpPr>
          <p:cNvPr id="22" name="Subtitle here">
            <a:extLst>
              <a:ext uri="{FF2B5EF4-FFF2-40B4-BE49-F238E27FC236}">
                <a16:creationId xmlns:a16="http://schemas.microsoft.com/office/drawing/2014/main" id="{813F21C2-55D4-D080-478C-5B92F63F5A30}"/>
              </a:ext>
            </a:extLst>
          </p:cNvPr>
          <p:cNvSpPr txBox="1"/>
          <p:nvPr/>
        </p:nvSpPr>
        <p:spPr>
          <a:xfrm>
            <a:off x="15274113" y="2746339"/>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Κόστος</a:t>
            </a:r>
            <a:endParaRPr lang="el-GR" sz="2400" b="1" i="0" kern="0" spc="0" dirty="0">
              <a:solidFill>
                <a:srgbClr val="2F7788"/>
              </a:solidFill>
            </a:endParaRPr>
          </a:p>
        </p:txBody>
      </p:sp>
      <p:sp>
        <p:nvSpPr>
          <p:cNvPr id="30" name="Subtitle here">
            <a:extLst>
              <a:ext uri="{FF2B5EF4-FFF2-40B4-BE49-F238E27FC236}">
                <a16:creationId xmlns:a16="http://schemas.microsoft.com/office/drawing/2014/main" id="{E67CABA6-59DE-E45F-25D4-86E6FF97669C}"/>
              </a:ext>
            </a:extLst>
          </p:cNvPr>
          <p:cNvSpPr txBox="1"/>
          <p:nvPr/>
        </p:nvSpPr>
        <p:spPr>
          <a:xfrm>
            <a:off x="18079676" y="2746339"/>
            <a:ext cx="378380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Χρονοδιάγραμμα</a:t>
            </a:r>
            <a:endParaRPr lang="el-GR" sz="2400" b="1" i="0" kern="0" spc="0" dirty="0">
              <a:solidFill>
                <a:srgbClr val="2F7788"/>
              </a:solidFill>
            </a:endParaRPr>
          </a:p>
        </p:txBody>
      </p:sp>
      <p:sp>
        <p:nvSpPr>
          <p:cNvPr id="33" name="Subtitle here">
            <a:extLst>
              <a:ext uri="{FF2B5EF4-FFF2-40B4-BE49-F238E27FC236}">
                <a16:creationId xmlns:a16="http://schemas.microsoft.com/office/drawing/2014/main" id="{30BC3C46-7AD4-C6C6-13C4-127C830B5542}"/>
              </a:ext>
            </a:extLst>
          </p:cNvPr>
          <p:cNvSpPr txBox="1"/>
          <p:nvPr/>
        </p:nvSpPr>
        <p:spPr>
          <a:xfrm>
            <a:off x="20868647" y="2746339"/>
            <a:ext cx="167729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Αφορά</a:t>
            </a:r>
          </a:p>
        </p:txBody>
      </p:sp>
      <p:sp>
        <p:nvSpPr>
          <p:cNvPr id="49" name="Rectangle 48">
            <a:extLst>
              <a:ext uri="{FF2B5EF4-FFF2-40B4-BE49-F238E27FC236}">
                <a16:creationId xmlns:a16="http://schemas.microsoft.com/office/drawing/2014/main" id="{CB6CF44E-5D63-FA5A-748D-6CC969F7B7FA}"/>
              </a:ext>
            </a:extLst>
          </p:cNvPr>
          <p:cNvSpPr/>
          <p:nvPr/>
        </p:nvSpPr>
        <p:spPr>
          <a:xfrm>
            <a:off x="860928" y="3480130"/>
            <a:ext cx="7532061" cy="1188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2" name="Rectangle 51">
            <a:extLst>
              <a:ext uri="{FF2B5EF4-FFF2-40B4-BE49-F238E27FC236}">
                <a16:creationId xmlns:a16="http://schemas.microsoft.com/office/drawing/2014/main" id="{F29D2E5A-D73D-B8F4-0879-44AFE9E8D5BE}"/>
              </a:ext>
            </a:extLst>
          </p:cNvPr>
          <p:cNvSpPr/>
          <p:nvPr/>
        </p:nvSpPr>
        <p:spPr>
          <a:xfrm>
            <a:off x="8653445" y="3480130"/>
            <a:ext cx="6426056" cy="101566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r>
              <a:rPr kumimoji="0" lang="el-GR" sz="2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rPr>
              <a:t>Εκσυγχρονισμός της οργάνωσης, των μεθόδων και αρχών εργασίας του Υφυπουργείου και του θεσμικού του πλαισίου</a:t>
            </a:r>
          </a:p>
        </p:txBody>
      </p:sp>
      <p:sp>
        <p:nvSpPr>
          <p:cNvPr id="55" name="Rectangle 54">
            <a:extLst>
              <a:ext uri="{FF2B5EF4-FFF2-40B4-BE49-F238E27FC236}">
                <a16:creationId xmlns:a16="http://schemas.microsoft.com/office/drawing/2014/main" id="{52FBA867-A332-BAAF-1A63-E7C3460610C1}"/>
              </a:ext>
            </a:extLst>
          </p:cNvPr>
          <p:cNvSpPr/>
          <p:nvPr/>
        </p:nvSpPr>
        <p:spPr>
          <a:xfrm>
            <a:off x="15295137" y="3478241"/>
            <a:ext cx="2568902" cy="73866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400" b="0" i="0" kern="0" spc="0" dirty="0">
                <a:solidFill>
                  <a:schemeClr val="tx1"/>
                </a:solidFill>
                <a:latin typeface="Arial" panose="020B0604020202020204" pitchFamily="34" charset="0"/>
                <a:cs typeface="Arial" panose="020B0604020202020204" pitchFamily="34" charset="0"/>
              </a:rPr>
              <a:t>€11 εκατ.</a:t>
            </a:r>
            <a:endParaRPr lang="en-GB" sz="2400" b="0" i="0" kern="0" spc="0" dirty="0">
              <a:solidFill>
                <a:schemeClr val="tx1"/>
              </a:solidFill>
              <a:latin typeface="Arial" panose="020B0604020202020204" pitchFamily="34" charset="0"/>
              <a:cs typeface="Arial" panose="020B0604020202020204" pitchFamily="34" charset="0"/>
            </a:endParaRPr>
          </a:p>
          <a:p>
            <a:endParaRPr lang="el-GR" sz="2400" b="0" i="0" kern="0" spc="0" dirty="0">
              <a:solidFill>
                <a:schemeClr val="tx1"/>
              </a:solidFill>
              <a:latin typeface="Arial" panose="020B0604020202020204" pitchFamily="34" charset="0"/>
              <a:cs typeface="Arial" panose="020B0604020202020204" pitchFamily="34" charset="0"/>
            </a:endParaRPr>
          </a:p>
        </p:txBody>
      </p:sp>
      <p:sp>
        <p:nvSpPr>
          <p:cNvPr id="58" name="Rectangle 57">
            <a:extLst>
              <a:ext uri="{FF2B5EF4-FFF2-40B4-BE49-F238E27FC236}">
                <a16:creationId xmlns:a16="http://schemas.microsoft.com/office/drawing/2014/main" id="{D156E402-D196-B61F-48E0-F060CF4A0B53}"/>
              </a:ext>
            </a:extLst>
          </p:cNvPr>
          <p:cNvSpPr/>
          <p:nvPr/>
        </p:nvSpPr>
        <p:spPr>
          <a:xfrm>
            <a:off x="18157121" y="3476050"/>
            <a:ext cx="2568902" cy="886397"/>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nSpc>
                <a:spcPct val="120000"/>
              </a:lnSpc>
              <a:buClr>
                <a:srgbClr val="2F7788"/>
              </a:buClr>
              <a:buSzPct val="120000"/>
            </a:pPr>
            <a:r>
              <a:rPr lang="el-GR" sz="2400" b="0" dirty="0">
                <a:solidFill>
                  <a:schemeClr val="tx1"/>
                </a:solidFill>
                <a:latin typeface="Arial" panose="020B0604020202020204" pitchFamily="34" charset="0"/>
                <a:cs typeface="Arial" panose="020B0604020202020204" pitchFamily="34" charset="0"/>
              </a:rPr>
              <a:t>Ιαν</a:t>
            </a:r>
            <a:r>
              <a:rPr lang="el-GR" sz="2400" b="0" i="0" kern="0" spc="0" dirty="0">
                <a:solidFill>
                  <a:schemeClr val="tx1"/>
                </a:solidFill>
                <a:latin typeface="Arial" panose="020B0604020202020204" pitchFamily="34" charset="0"/>
                <a:cs typeface="Arial" panose="020B0604020202020204" pitchFamily="34" charset="0"/>
              </a:rPr>
              <a:t>-23 έως Δ</a:t>
            </a:r>
            <a:r>
              <a:rPr lang="el-GR" sz="2400" b="0" i="0" spc="0" dirty="0">
                <a:solidFill>
                  <a:schemeClr val="tx1"/>
                </a:solidFill>
                <a:latin typeface="Arial" panose="020B0604020202020204" pitchFamily="34" charset="0"/>
                <a:cs typeface="Arial" panose="020B0604020202020204" pitchFamily="34" charset="0"/>
              </a:rPr>
              <a:t>εκ</a:t>
            </a:r>
            <a:r>
              <a:rPr lang="el-GR" sz="2400" b="0" i="0" kern="0" spc="0" dirty="0">
                <a:solidFill>
                  <a:schemeClr val="tx1"/>
                </a:solidFill>
                <a:latin typeface="Arial" panose="020B0604020202020204" pitchFamily="34" charset="0"/>
                <a:cs typeface="Arial" panose="020B0604020202020204" pitchFamily="34" charset="0"/>
              </a:rPr>
              <a:t>-27</a:t>
            </a:r>
          </a:p>
          <a:p>
            <a:pPr>
              <a:lnSpc>
                <a:spcPct val="120000"/>
              </a:lnSpc>
              <a:buClr>
                <a:srgbClr val="2F7788"/>
              </a:buClr>
              <a:buSzPct val="120000"/>
            </a:pPr>
            <a:endParaRPr lang="el-GR" sz="2400" b="0" i="0" kern="0" spc="0" dirty="0">
              <a:solidFill>
                <a:schemeClr val="tx1"/>
              </a:solidFill>
              <a:latin typeface="Arial" panose="020B0604020202020204" pitchFamily="34" charset="0"/>
              <a:cs typeface="Arial" panose="020B0604020202020204" pitchFamily="34" charset="0"/>
            </a:endParaRPr>
          </a:p>
        </p:txBody>
      </p:sp>
      <p:sp>
        <p:nvSpPr>
          <p:cNvPr id="61" name="Rectangle 60">
            <a:extLst>
              <a:ext uri="{FF2B5EF4-FFF2-40B4-BE49-F238E27FC236}">
                <a16:creationId xmlns:a16="http://schemas.microsoft.com/office/drawing/2014/main" id="{3061DBBB-7DA5-8ED7-68F0-B9A8BAAED7C2}"/>
              </a:ext>
            </a:extLst>
          </p:cNvPr>
          <p:cNvSpPr/>
          <p:nvPr/>
        </p:nvSpPr>
        <p:spPr>
          <a:xfrm>
            <a:off x="20868647" y="3448438"/>
            <a:ext cx="2663353" cy="81253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nSpc>
                <a:spcPct val="120000"/>
              </a:lnSpc>
              <a:buClr>
                <a:srgbClr val="2F7788"/>
              </a:buClr>
              <a:buSzPct val="120000"/>
            </a:pPr>
            <a:r>
              <a:rPr lang="el-GR" sz="2200" b="0" i="0" spc="0" dirty="0">
                <a:solidFill>
                  <a:schemeClr val="tx1"/>
                </a:solidFill>
                <a:latin typeface="Arial" panose="020B0604020202020204" pitchFamily="34" charset="0"/>
                <a:cs typeface="Arial" panose="020B0604020202020204" pitchFamily="34" charset="0"/>
              </a:rPr>
              <a:t>Εξυπηρετούμενους/ δικαιούχο</a:t>
            </a:r>
            <a:r>
              <a:rPr lang="el-GR" sz="2200" b="0" dirty="0">
                <a:solidFill>
                  <a:schemeClr val="tx1"/>
                </a:solidFill>
                <a:latin typeface="Arial" panose="020B0604020202020204" pitchFamily="34" charset="0"/>
                <a:cs typeface="Arial" panose="020B0604020202020204" pitchFamily="34" charset="0"/>
              </a:rPr>
              <a:t>υς</a:t>
            </a:r>
            <a:r>
              <a:rPr lang="el-GR" sz="2200" b="0" i="0" spc="0" dirty="0">
                <a:solidFill>
                  <a:schemeClr val="tx1"/>
                </a:solidFill>
                <a:latin typeface="Arial" panose="020B0604020202020204" pitchFamily="34" charset="0"/>
                <a:cs typeface="Arial" panose="020B0604020202020204" pitchFamily="34" charset="0"/>
              </a:rPr>
              <a:t> Υφ.Κ.Π.</a:t>
            </a:r>
            <a:endParaRPr lang="el-GR" sz="2200" b="0" i="0" kern="0" spc="0" dirty="0">
              <a:solidFill>
                <a:schemeClr val="tx1"/>
              </a:solidFill>
              <a:latin typeface="Arial" panose="020B0604020202020204" pitchFamily="34" charset="0"/>
              <a:cs typeface="Arial" panose="020B0604020202020204" pitchFamily="34" charset="0"/>
            </a:endParaRPr>
          </a:p>
        </p:txBody>
      </p:sp>
      <p:pic>
        <p:nvPicPr>
          <p:cNvPr id="64" name="Image" descr="Image"/>
          <p:cNvPicPr>
            <a:picLocks noChangeAspect="1"/>
          </p:cNvPicPr>
          <p:nvPr/>
        </p:nvPicPr>
        <p:blipFill>
          <a:blip r:embed="rId4"/>
          <a:stretch>
            <a:fillRect/>
          </a:stretch>
        </p:blipFill>
        <p:spPr>
          <a:xfrm>
            <a:off x="8936984" y="10354105"/>
            <a:ext cx="15700723" cy="3345352"/>
          </a:xfrm>
          <a:prstGeom prst="rect">
            <a:avLst/>
          </a:prstGeom>
          <a:ln w="12700">
            <a:miter lim="400000"/>
          </a:ln>
        </p:spPr>
      </p:pic>
      <p:sp>
        <p:nvSpPr>
          <p:cNvPr id="65"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86" name="Subtitle here">
            <a:extLst>
              <a:ext uri="{FF2B5EF4-FFF2-40B4-BE49-F238E27FC236}">
                <a16:creationId xmlns:a16="http://schemas.microsoft.com/office/drawing/2014/main" id="{02EEE0EF-502B-30CA-53E2-AB250ACF716B}"/>
              </a:ext>
            </a:extLst>
          </p:cNvPr>
          <p:cNvSpPr txBox="1"/>
          <p:nvPr/>
        </p:nvSpPr>
        <p:spPr>
          <a:xfrm>
            <a:off x="860928" y="3384880"/>
            <a:ext cx="7597905" cy="128445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200" i="0" spc="0" dirty="0">
                <a:solidFill>
                  <a:schemeClr val="bg1"/>
                </a:solidFill>
              </a:rPr>
              <a:t>Εκσυγχρονισμός και Ενίσχυση</a:t>
            </a:r>
            <a:br>
              <a:rPr lang="en-GB" sz="3200" i="0" spc="0" dirty="0">
                <a:solidFill>
                  <a:schemeClr val="bg1"/>
                </a:solidFill>
              </a:rPr>
            </a:br>
            <a:r>
              <a:rPr lang="el-GR" sz="3200" i="0" spc="0" dirty="0">
                <a:solidFill>
                  <a:schemeClr val="bg1"/>
                </a:solidFill>
              </a:rPr>
              <a:t>Θεσμικού Πλαισίου</a:t>
            </a:r>
          </a:p>
        </p:txBody>
      </p:sp>
      <p:sp>
        <p:nvSpPr>
          <p:cNvPr id="87" name="Rectangle 86">
            <a:extLst>
              <a:ext uri="{FF2B5EF4-FFF2-40B4-BE49-F238E27FC236}">
                <a16:creationId xmlns:a16="http://schemas.microsoft.com/office/drawing/2014/main" id="{CB6CF44E-5D63-FA5A-748D-6CC969F7B7FA}"/>
              </a:ext>
            </a:extLst>
          </p:cNvPr>
          <p:cNvSpPr/>
          <p:nvPr/>
        </p:nvSpPr>
        <p:spPr>
          <a:xfrm>
            <a:off x="860928" y="4802865"/>
            <a:ext cx="7532061" cy="1188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Rectangle 87">
            <a:extLst>
              <a:ext uri="{FF2B5EF4-FFF2-40B4-BE49-F238E27FC236}">
                <a16:creationId xmlns:a16="http://schemas.microsoft.com/office/drawing/2014/main" id="{F29D2E5A-D73D-B8F4-0879-44AFE9E8D5BE}"/>
              </a:ext>
            </a:extLst>
          </p:cNvPr>
          <p:cNvSpPr/>
          <p:nvPr/>
        </p:nvSpPr>
        <p:spPr>
          <a:xfrm>
            <a:off x="8629650" y="4787471"/>
            <a:ext cx="6424394" cy="1218795"/>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l">
              <a:lnSpc>
                <a:spcPct val="120000"/>
              </a:lnSpc>
              <a:buClr>
                <a:srgbClr val="2F7788"/>
              </a:buClr>
              <a:buSzPct val="120000"/>
            </a:pPr>
            <a:r>
              <a:rPr lang="el-GR" sz="2200" b="0" dirty="0">
                <a:solidFill>
                  <a:schemeClr val="tx1"/>
                </a:solidFill>
                <a:latin typeface="Arial" panose="020B0604020202020204" pitchFamily="34" charset="0"/>
                <a:cs typeface="Arial" panose="020B0604020202020204" pitchFamily="34" charset="0"/>
              </a:rPr>
              <a:t>Χαρτογράφηση και αξιολόγηση για βελτίωση της επιδοματικής πολιτικής του Υφ.Κ.Π</a:t>
            </a:r>
            <a:endParaRPr lang="en-US" sz="2200" b="0" dirty="0">
              <a:solidFill>
                <a:schemeClr val="tx1"/>
              </a:solidFill>
              <a:latin typeface="Arial" panose="020B0604020202020204" pitchFamily="34" charset="0"/>
              <a:cs typeface="Arial" panose="020B0604020202020204" pitchFamily="34" charset="0"/>
            </a:endParaRPr>
          </a:p>
          <a:p>
            <a:pPr algn="l">
              <a:lnSpc>
                <a:spcPct val="120000"/>
              </a:lnSpc>
              <a:buClr>
                <a:srgbClr val="2F7788"/>
              </a:buClr>
              <a:buSzPct val="120000"/>
            </a:pPr>
            <a:r>
              <a:rPr lang="en-US" sz="2200" b="0" dirty="0">
                <a:solidFill>
                  <a:schemeClr val="tx1"/>
                </a:solidFill>
                <a:latin typeface="Arial" panose="020B0604020202020204" pitchFamily="34" charset="0"/>
                <a:cs typeface="Arial" panose="020B0604020202020204" pitchFamily="34" charset="0"/>
              </a:rPr>
              <a:t> </a:t>
            </a:r>
          </a:p>
        </p:txBody>
      </p:sp>
      <p:sp>
        <p:nvSpPr>
          <p:cNvPr id="89" name="Rectangle 88">
            <a:extLst>
              <a:ext uri="{FF2B5EF4-FFF2-40B4-BE49-F238E27FC236}">
                <a16:creationId xmlns:a16="http://schemas.microsoft.com/office/drawing/2014/main" id="{52FBA867-A332-BAAF-1A63-E7C3460610C1}"/>
              </a:ext>
            </a:extLst>
          </p:cNvPr>
          <p:cNvSpPr/>
          <p:nvPr/>
        </p:nvSpPr>
        <p:spPr>
          <a:xfrm>
            <a:off x="15295137" y="4977483"/>
            <a:ext cx="2568902" cy="49244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en-GB" sz="3200" b="0" i="0" u="none" strike="noStrike" cap="none" spc="0" normalizeH="0" baseline="0" dirty="0">
                <a:ln>
                  <a:noFill/>
                </a:ln>
                <a:solidFill>
                  <a:srgbClr val="FFFFFF"/>
                </a:solidFill>
                <a:effectLst/>
                <a:uFillTx/>
                <a:latin typeface="+mn-lt"/>
                <a:ea typeface="+mn-ea"/>
                <a:cs typeface="+mn-cs"/>
                <a:sym typeface="Helvetica Neue Medium"/>
              </a:rPr>
              <a:t>   </a:t>
            </a:r>
            <a:r>
              <a:rPr kumimoji="0" lang="el-GR" sz="3200" b="0" i="0" u="none" strike="noStrike" cap="none" spc="0" normalizeH="0" baseline="0" dirty="0">
                <a:ln>
                  <a:noFill/>
                </a:ln>
                <a:solidFill>
                  <a:srgbClr val="FFFFFF"/>
                </a:solidFill>
                <a:effectLst/>
                <a:uFillTx/>
                <a:latin typeface="+mn-lt"/>
                <a:ea typeface="+mn-ea"/>
                <a:cs typeface="+mn-cs"/>
                <a:sym typeface="Helvetica Neue Medium"/>
              </a:rPr>
              <a:t> </a:t>
            </a:r>
            <a:endParaRPr kumimoji="0" lang="en-GB" sz="2400" b="0" i="0" u="none" strike="noStrike" cap="none" spc="0" normalizeH="0" baseline="0" dirty="0">
              <a:ln>
                <a:noFill/>
              </a:ln>
              <a:solidFill>
                <a:schemeClr val="tx1"/>
              </a:solidFill>
              <a:effectLst/>
              <a:uFillTx/>
              <a:latin typeface="+mn-lt"/>
              <a:ea typeface="+mn-ea"/>
              <a:cs typeface="+mn-cs"/>
              <a:sym typeface="Helvetica Neue Medium"/>
            </a:endParaRPr>
          </a:p>
        </p:txBody>
      </p:sp>
      <p:sp>
        <p:nvSpPr>
          <p:cNvPr id="90" name="Rectangle 89">
            <a:extLst>
              <a:ext uri="{FF2B5EF4-FFF2-40B4-BE49-F238E27FC236}">
                <a16:creationId xmlns:a16="http://schemas.microsoft.com/office/drawing/2014/main" id="{D156E402-D196-B61F-48E0-F060CF4A0B53}"/>
              </a:ext>
            </a:extLst>
          </p:cNvPr>
          <p:cNvSpPr/>
          <p:nvPr/>
        </p:nvSpPr>
        <p:spPr>
          <a:xfrm>
            <a:off x="18157121" y="4780505"/>
            <a:ext cx="2568902" cy="886397"/>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a:lnSpc>
                <a:spcPct val="120000"/>
              </a:lnSpc>
              <a:buClr>
                <a:srgbClr val="2F7788"/>
              </a:buClr>
              <a:buSzPct val="120000"/>
            </a:pPr>
            <a:r>
              <a:rPr lang="el-GR" sz="2400" b="0" dirty="0">
                <a:solidFill>
                  <a:schemeClr val="tx1"/>
                </a:solidFill>
                <a:latin typeface="Arial" panose="020B0604020202020204" pitchFamily="34" charset="0"/>
                <a:cs typeface="Arial" panose="020B0604020202020204" pitchFamily="34" charset="0"/>
              </a:rPr>
              <a:t>Ιούλ</a:t>
            </a:r>
            <a:r>
              <a:rPr lang="el-GR" sz="2400" b="0" i="0" kern="0" spc="0" dirty="0">
                <a:solidFill>
                  <a:schemeClr val="tx1"/>
                </a:solidFill>
                <a:latin typeface="Arial" panose="020B0604020202020204" pitchFamily="34" charset="0"/>
                <a:cs typeface="Arial" panose="020B0604020202020204" pitchFamily="34" charset="0"/>
              </a:rPr>
              <a:t>-23 έως Δεκ-</a:t>
            </a:r>
            <a:r>
              <a:rPr lang="el-GR" sz="2400" b="0" i="0" spc="0" dirty="0">
                <a:solidFill>
                  <a:schemeClr val="tx1"/>
                </a:solidFill>
                <a:latin typeface="Arial" panose="020B0604020202020204" pitchFamily="34" charset="0"/>
                <a:cs typeface="Arial" panose="020B0604020202020204" pitchFamily="34" charset="0"/>
              </a:rPr>
              <a:t>25</a:t>
            </a:r>
            <a:endParaRPr lang="el-GR" sz="2400" b="0" i="0" kern="0" spc="0" dirty="0">
              <a:solidFill>
                <a:schemeClr val="tx1"/>
              </a:solidFill>
              <a:latin typeface="Arial" panose="020B0604020202020204" pitchFamily="34" charset="0"/>
              <a:cs typeface="Arial" panose="020B0604020202020204" pitchFamily="34" charset="0"/>
            </a:endParaRPr>
          </a:p>
        </p:txBody>
      </p:sp>
      <p:sp>
        <p:nvSpPr>
          <p:cNvPr id="91" name="Rectangle 90">
            <a:extLst>
              <a:ext uri="{FF2B5EF4-FFF2-40B4-BE49-F238E27FC236}">
                <a16:creationId xmlns:a16="http://schemas.microsoft.com/office/drawing/2014/main" id="{3061DBBB-7DA5-8ED7-68F0-B9A8BAAED7C2}"/>
              </a:ext>
            </a:extLst>
          </p:cNvPr>
          <p:cNvSpPr/>
          <p:nvPr/>
        </p:nvSpPr>
        <p:spPr>
          <a:xfrm>
            <a:off x="20915872" y="4763748"/>
            <a:ext cx="2568902" cy="101566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
                <a:srgbClr val="2F7788"/>
              </a:buClr>
              <a:buSzPct val="120000"/>
              <a:buFontTx/>
              <a:buNone/>
              <a:tabLst/>
              <a:defRPr/>
            </a:pPr>
            <a:r>
              <a:rPr kumimoji="0" lang="el-GR" sz="22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Helvetica Neue"/>
              </a:rPr>
              <a:t>26.000 δικαιούχους Κοινωνικών Παροχών </a:t>
            </a:r>
          </a:p>
        </p:txBody>
      </p:sp>
      <p:sp>
        <p:nvSpPr>
          <p:cNvPr id="92" name="Subtitle here">
            <a:extLst>
              <a:ext uri="{FF2B5EF4-FFF2-40B4-BE49-F238E27FC236}">
                <a16:creationId xmlns:a16="http://schemas.microsoft.com/office/drawing/2014/main" id="{02EEE0EF-502B-30CA-53E2-AB250ACF716B}"/>
              </a:ext>
            </a:extLst>
          </p:cNvPr>
          <p:cNvSpPr txBox="1"/>
          <p:nvPr/>
        </p:nvSpPr>
        <p:spPr>
          <a:xfrm>
            <a:off x="860928" y="4707615"/>
            <a:ext cx="7597905" cy="128445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200" i="0" spc="0" dirty="0">
                <a:solidFill>
                  <a:schemeClr val="bg1"/>
                </a:solidFill>
              </a:rPr>
              <a:t>Βελτίωση και Εκσυγχρονισμός</a:t>
            </a:r>
            <a:br>
              <a:rPr lang="en-GB" sz="3200" i="0" spc="0" dirty="0">
                <a:solidFill>
                  <a:schemeClr val="bg1"/>
                </a:solidFill>
              </a:rPr>
            </a:br>
            <a:r>
              <a:rPr lang="el-GR" sz="3200" i="0" spc="0" dirty="0">
                <a:solidFill>
                  <a:schemeClr val="bg1"/>
                </a:solidFill>
              </a:rPr>
              <a:t>της Επιδοματικής Πολιτικής</a:t>
            </a:r>
          </a:p>
        </p:txBody>
      </p:sp>
      <p:sp>
        <p:nvSpPr>
          <p:cNvPr id="117" name="Rectangle 116">
            <a:extLst>
              <a:ext uri="{FF2B5EF4-FFF2-40B4-BE49-F238E27FC236}">
                <a16:creationId xmlns:a16="http://schemas.microsoft.com/office/drawing/2014/main" id="{CB6CF44E-5D63-FA5A-748D-6CC969F7B7FA}"/>
              </a:ext>
            </a:extLst>
          </p:cNvPr>
          <p:cNvSpPr/>
          <p:nvPr/>
        </p:nvSpPr>
        <p:spPr>
          <a:xfrm>
            <a:off x="860928" y="6125600"/>
            <a:ext cx="7532061" cy="1188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Rectangle 117">
            <a:extLst>
              <a:ext uri="{FF2B5EF4-FFF2-40B4-BE49-F238E27FC236}">
                <a16:creationId xmlns:a16="http://schemas.microsoft.com/office/drawing/2014/main" id="{F29D2E5A-D73D-B8F4-0879-44AFE9E8D5BE}"/>
              </a:ext>
            </a:extLst>
          </p:cNvPr>
          <p:cNvSpPr/>
          <p:nvPr/>
        </p:nvSpPr>
        <p:spPr>
          <a:xfrm>
            <a:off x="8629650" y="6042491"/>
            <a:ext cx="6426056" cy="1354217"/>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r>
              <a:rPr kumimoji="0" lang="el-GR" sz="2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rPr>
              <a:t>Υλοποίηση σχεδίων για υποβοήθηση οικογενειών με εργαζόμενους γονείς και παροχή κινήτρων σε γονείς που δεν εργάζονται για ένταξη στην αγορά εργασίας</a:t>
            </a:r>
            <a:endParaRPr kumimoji="0" lang="en-GB" sz="2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endParaRPr>
          </a:p>
        </p:txBody>
      </p:sp>
      <p:sp>
        <p:nvSpPr>
          <p:cNvPr id="119" name="Rectangle 118">
            <a:extLst>
              <a:ext uri="{FF2B5EF4-FFF2-40B4-BE49-F238E27FC236}">
                <a16:creationId xmlns:a16="http://schemas.microsoft.com/office/drawing/2014/main" id="{52FBA867-A332-BAAF-1A63-E7C3460610C1}"/>
              </a:ext>
            </a:extLst>
          </p:cNvPr>
          <p:cNvSpPr/>
          <p:nvPr/>
        </p:nvSpPr>
        <p:spPr>
          <a:xfrm>
            <a:off x="15252522" y="6211740"/>
            <a:ext cx="2568902" cy="73866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€2</a:t>
            </a:r>
            <a:r>
              <a:rPr kumimoji="0" lang="en-GB"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6</a:t>
            </a:r>
            <a:r>
              <a:rPr kumimoji="0" lang="el-GR" sz="2400" b="0"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 </a:t>
            </a:r>
            <a:r>
              <a:rPr kumimoji="0" lang="el-GR"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εκατ.</a:t>
            </a:r>
            <a:endParaRPr kumimoji="0" lang="en-GB"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endParaRPr>
          </a:p>
          <a:p>
            <a:pPr marL="0" marR="0" indent="0" algn="ctr" defTabSz="825500" rtl="0" fontAlgn="auto" latinLnBrk="0" hangingPunct="0">
              <a:lnSpc>
                <a:spcPct val="100000"/>
              </a:lnSpc>
              <a:spcBef>
                <a:spcPts val="0"/>
              </a:spcBef>
              <a:spcAft>
                <a:spcPts val="0"/>
              </a:spcAft>
              <a:buClrTx/>
              <a:buSzTx/>
              <a:buFontTx/>
              <a:buNone/>
              <a:tabLst/>
            </a:pPr>
            <a:endParaRPr lang="en-GB" sz="2400" b="0" dirty="0">
              <a:latin typeface="Arial" panose="020B0604020202020204" pitchFamily="34" charset="0"/>
              <a:cs typeface="Arial" panose="020B0604020202020204" pitchFamily="34" charset="0"/>
            </a:endParaRPr>
          </a:p>
        </p:txBody>
      </p:sp>
      <p:sp>
        <p:nvSpPr>
          <p:cNvPr id="120" name="Rectangle 119">
            <a:extLst>
              <a:ext uri="{FF2B5EF4-FFF2-40B4-BE49-F238E27FC236}">
                <a16:creationId xmlns:a16="http://schemas.microsoft.com/office/drawing/2014/main" id="{D156E402-D196-B61F-48E0-F060CF4A0B53}"/>
              </a:ext>
            </a:extLst>
          </p:cNvPr>
          <p:cNvSpPr/>
          <p:nvPr/>
        </p:nvSpPr>
        <p:spPr>
          <a:xfrm>
            <a:off x="18140280" y="6211740"/>
            <a:ext cx="2568902" cy="73866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400" b="0" dirty="0">
                <a:solidFill>
                  <a:schemeClr val="tx1"/>
                </a:solidFill>
                <a:latin typeface="Arial" panose="020B0604020202020204" pitchFamily="34" charset="0"/>
                <a:ea typeface="+mn-ea"/>
                <a:cs typeface="Arial" panose="020B0604020202020204" pitchFamily="34" charset="0"/>
                <a:sym typeface="Helvetica Neue Medium"/>
              </a:rPr>
              <a:t>Άυγ</a:t>
            </a:r>
            <a:r>
              <a:rPr kumimoji="0" lang="el-GR" sz="2400" b="0" i="0" u="none" strike="noStrike" cap="none" spc="0" normalizeH="0" baseline="0" dirty="0">
                <a:ln>
                  <a:noFill/>
                </a:ln>
                <a:solidFill>
                  <a:schemeClr val="tx1"/>
                </a:solidFill>
                <a:effectLst/>
                <a:uFillTx/>
                <a:latin typeface="Arial" panose="020B0604020202020204" pitchFamily="34" charset="0"/>
                <a:ea typeface="+mn-ea"/>
                <a:cs typeface="Arial" panose="020B0604020202020204" pitchFamily="34" charset="0"/>
                <a:sym typeface="Helvetica Neue Medium"/>
              </a:rPr>
              <a:t>-22 έως </a:t>
            </a:r>
            <a:r>
              <a:rPr lang="el-GR" sz="2400" b="0" dirty="0">
                <a:solidFill>
                  <a:schemeClr val="tx1"/>
                </a:solidFill>
                <a:latin typeface="Arial" panose="020B0604020202020204" pitchFamily="34" charset="0"/>
                <a:cs typeface="Arial" panose="020B0604020202020204" pitchFamily="34" charset="0"/>
              </a:rPr>
              <a:t>Δεκ-25 </a:t>
            </a:r>
            <a:endParaRPr kumimoji="0" lang="en-GB" sz="3200" b="0" i="0" u="none" strike="noStrike" cap="none" spc="0" normalizeH="0" baseline="0" dirty="0">
              <a:ln>
                <a:noFill/>
              </a:ln>
              <a:solidFill>
                <a:srgbClr val="FFFFFF"/>
              </a:solidFill>
              <a:effectLst/>
              <a:highlight>
                <a:srgbClr val="FFFF00"/>
              </a:highlight>
              <a:uFillTx/>
              <a:latin typeface="+mn-lt"/>
              <a:ea typeface="+mn-ea"/>
              <a:cs typeface="+mn-cs"/>
              <a:sym typeface="Helvetica Neue Medium"/>
            </a:endParaRPr>
          </a:p>
        </p:txBody>
      </p:sp>
      <p:sp>
        <p:nvSpPr>
          <p:cNvPr id="122" name="Subtitle here">
            <a:extLst>
              <a:ext uri="{FF2B5EF4-FFF2-40B4-BE49-F238E27FC236}">
                <a16:creationId xmlns:a16="http://schemas.microsoft.com/office/drawing/2014/main" id="{02EEE0EF-502B-30CA-53E2-AB250ACF716B}"/>
              </a:ext>
            </a:extLst>
          </p:cNvPr>
          <p:cNvSpPr txBox="1"/>
          <p:nvPr/>
        </p:nvSpPr>
        <p:spPr>
          <a:xfrm>
            <a:off x="860928" y="6030350"/>
            <a:ext cx="7597905" cy="128445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200" i="0" spc="0" dirty="0">
                <a:solidFill>
                  <a:schemeClr val="bg1"/>
                </a:solidFill>
              </a:rPr>
              <a:t>Σύζευξη Οικογενειακής</a:t>
            </a:r>
            <a:br>
              <a:rPr lang="en-GB" sz="3200" i="0" spc="0" dirty="0">
                <a:solidFill>
                  <a:schemeClr val="bg1"/>
                </a:solidFill>
              </a:rPr>
            </a:br>
            <a:r>
              <a:rPr lang="el-GR" sz="3200" i="0" spc="0" dirty="0">
                <a:solidFill>
                  <a:schemeClr val="bg1"/>
                </a:solidFill>
              </a:rPr>
              <a:t>και Επαγγελματικής Ζωής </a:t>
            </a:r>
          </a:p>
        </p:txBody>
      </p:sp>
      <p:sp>
        <p:nvSpPr>
          <p:cNvPr id="123" name="Rectangle 122">
            <a:extLst>
              <a:ext uri="{FF2B5EF4-FFF2-40B4-BE49-F238E27FC236}">
                <a16:creationId xmlns:a16="http://schemas.microsoft.com/office/drawing/2014/main" id="{CB6CF44E-5D63-FA5A-748D-6CC969F7B7FA}"/>
              </a:ext>
            </a:extLst>
          </p:cNvPr>
          <p:cNvSpPr/>
          <p:nvPr/>
        </p:nvSpPr>
        <p:spPr>
          <a:xfrm>
            <a:off x="860928" y="7456876"/>
            <a:ext cx="7532061" cy="1188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Rectangle 123">
            <a:extLst>
              <a:ext uri="{FF2B5EF4-FFF2-40B4-BE49-F238E27FC236}">
                <a16:creationId xmlns:a16="http://schemas.microsoft.com/office/drawing/2014/main" id="{F29D2E5A-D73D-B8F4-0879-44AFE9E8D5BE}"/>
              </a:ext>
            </a:extLst>
          </p:cNvPr>
          <p:cNvSpPr/>
          <p:nvPr/>
        </p:nvSpPr>
        <p:spPr>
          <a:xfrm>
            <a:off x="8629650" y="7527656"/>
            <a:ext cx="6426056" cy="104644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r>
              <a:rPr kumimoji="0" lang="el-GR" sz="2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rPr>
              <a:t>Δημιουργία και βελτίωση κατοικι</a:t>
            </a:r>
            <a:r>
              <a:rPr lang="el-GR" sz="2200" b="0" dirty="0" err="1">
                <a:solidFill>
                  <a:schemeClr val="tx1"/>
                </a:solidFill>
                <a:latin typeface="Arial" panose="020B0604020202020204" pitchFamily="34" charset="0"/>
                <a:ea typeface="+mn-ea"/>
                <a:cs typeface="Arial" panose="020B0604020202020204" pitchFamily="34" charset="0"/>
                <a:sym typeface="Helvetica Neue Medium"/>
              </a:rPr>
              <a:t>ών</a:t>
            </a:r>
            <a:r>
              <a:rPr kumimoji="0" lang="el-GR" sz="2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rPr>
              <a:t> αναφορικά με το παιδί</a:t>
            </a:r>
          </a:p>
          <a:p>
            <a:pPr marL="0" marR="0" lvl="0" indent="0" algn="l" defTabSz="825500" rtl="0" eaLnBrk="1" fontAlgn="auto" latinLnBrk="0" hangingPunct="0">
              <a:lnSpc>
                <a:spcPct val="100000"/>
              </a:lnSpc>
              <a:spcBef>
                <a:spcPts val="0"/>
              </a:spcBef>
              <a:spcAft>
                <a:spcPts val="0"/>
              </a:spcAft>
              <a:buClrTx/>
              <a:buSzTx/>
              <a:buFontTx/>
              <a:buNone/>
              <a:tabLst/>
              <a:defRPr/>
            </a:pPr>
            <a:endParaRPr kumimoji="0" lang="en-GB" sz="2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endParaRPr>
          </a:p>
        </p:txBody>
      </p:sp>
      <p:sp>
        <p:nvSpPr>
          <p:cNvPr id="125" name="Rectangle 124">
            <a:extLst>
              <a:ext uri="{FF2B5EF4-FFF2-40B4-BE49-F238E27FC236}">
                <a16:creationId xmlns:a16="http://schemas.microsoft.com/office/drawing/2014/main" id="{52FBA867-A332-BAAF-1A63-E7C3460610C1}"/>
              </a:ext>
            </a:extLst>
          </p:cNvPr>
          <p:cNvSpPr/>
          <p:nvPr/>
        </p:nvSpPr>
        <p:spPr>
          <a:xfrm>
            <a:off x="15274113" y="7546603"/>
            <a:ext cx="2568902" cy="73866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€2</a:t>
            </a:r>
            <a:r>
              <a:rPr kumimoji="0" lang="en-GB"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6.2</a:t>
            </a:r>
            <a:r>
              <a:rPr kumimoji="0" lang="el-GR"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 εκατ.</a:t>
            </a:r>
            <a:endParaRPr lang="en-GB" sz="3200" b="0" kern="0" noProof="0" dirty="0">
              <a:solidFill>
                <a:srgbClr val="FFFFFF"/>
              </a:solidFill>
              <a:uLnTx/>
              <a:latin typeface="+mn-lt"/>
              <a:ea typeface="+mn-ea"/>
              <a:cs typeface="+mn-cs"/>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el-GR"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endParaRPr>
          </a:p>
        </p:txBody>
      </p:sp>
      <p:sp>
        <p:nvSpPr>
          <p:cNvPr id="126" name="Rectangle 125">
            <a:extLst>
              <a:ext uri="{FF2B5EF4-FFF2-40B4-BE49-F238E27FC236}">
                <a16:creationId xmlns:a16="http://schemas.microsoft.com/office/drawing/2014/main" id="{D156E402-D196-B61F-48E0-F060CF4A0B53}"/>
              </a:ext>
            </a:extLst>
          </p:cNvPr>
          <p:cNvSpPr/>
          <p:nvPr/>
        </p:nvSpPr>
        <p:spPr>
          <a:xfrm>
            <a:off x="18140280" y="7527656"/>
            <a:ext cx="2568902" cy="73866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l-GR" sz="2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rPr>
              <a:t>Ι</a:t>
            </a:r>
            <a:r>
              <a:rPr lang="el-GR" sz="2400" b="0" dirty="0" err="1">
                <a:latin typeface="Arial" panose="020B0604020202020204" pitchFamily="34" charset="0"/>
                <a:ea typeface="+mn-ea"/>
                <a:cs typeface="Arial" panose="020B0604020202020204" pitchFamily="34" charset="0"/>
                <a:sym typeface="Helvetica Neue Medium"/>
              </a:rPr>
              <a:t>ούλ</a:t>
            </a:r>
            <a:r>
              <a:rPr kumimoji="0" lang="el-GR"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Helvetica Neue Medium"/>
              </a:rPr>
              <a:t>-23 έως Ιούν-26</a:t>
            </a:r>
            <a:endParaRPr kumimoji="0" lang="en-GB" sz="3200" b="0" i="0" u="none" strike="noStrike" kern="0" cap="none" spc="0" normalizeH="0" baseline="0" noProof="0" dirty="0">
              <a:ln>
                <a:noFill/>
              </a:ln>
              <a:solidFill>
                <a:srgbClr val="FFFFFF"/>
              </a:solidFill>
              <a:effectLst/>
              <a:uLnTx/>
              <a:uFillTx/>
              <a:latin typeface="Helvetica Neue Medium"/>
              <a:ea typeface="+mn-ea"/>
              <a:cs typeface="+mn-cs"/>
              <a:sym typeface="Helvetica Neue Medium"/>
            </a:endParaRPr>
          </a:p>
        </p:txBody>
      </p:sp>
      <p:sp>
        <p:nvSpPr>
          <p:cNvPr id="127" name="Rectangle 126">
            <a:extLst>
              <a:ext uri="{FF2B5EF4-FFF2-40B4-BE49-F238E27FC236}">
                <a16:creationId xmlns:a16="http://schemas.microsoft.com/office/drawing/2014/main" id="{3061DBBB-7DA5-8ED7-68F0-B9A8BAAED7C2}"/>
              </a:ext>
            </a:extLst>
          </p:cNvPr>
          <p:cNvSpPr/>
          <p:nvPr/>
        </p:nvSpPr>
        <p:spPr>
          <a:xfrm>
            <a:off x="20954170" y="7513253"/>
            <a:ext cx="2568902" cy="707886"/>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l-GR" sz="2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rPr>
              <a:t>Παιδιά /Νέοι</a:t>
            </a:r>
          </a:p>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rPr>
              <a:t> </a:t>
            </a:r>
          </a:p>
        </p:txBody>
      </p:sp>
      <p:sp>
        <p:nvSpPr>
          <p:cNvPr id="128" name="Subtitle here">
            <a:extLst>
              <a:ext uri="{FF2B5EF4-FFF2-40B4-BE49-F238E27FC236}">
                <a16:creationId xmlns:a16="http://schemas.microsoft.com/office/drawing/2014/main" id="{02EEE0EF-502B-30CA-53E2-AB250ACF716B}"/>
              </a:ext>
            </a:extLst>
          </p:cNvPr>
          <p:cNvSpPr txBox="1"/>
          <p:nvPr/>
        </p:nvSpPr>
        <p:spPr>
          <a:xfrm>
            <a:off x="860928" y="7731269"/>
            <a:ext cx="7597905" cy="63921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200" i="0" spc="0" dirty="0">
                <a:solidFill>
                  <a:schemeClr val="bg1"/>
                </a:solidFill>
              </a:rPr>
              <a:t>Παιδί / Νέοι</a:t>
            </a:r>
          </a:p>
        </p:txBody>
      </p:sp>
      <p:sp>
        <p:nvSpPr>
          <p:cNvPr id="129" name="Rectangle 128">
            <a:extLst>
              <a:ext uri="{FF2B5EF4-FFF2-40B4-BE49-F238E27FC236}">
                <a16:creationId xmlns:a16="http://schemas.microsoft.com/office/drawing/2014/main" id="{CB6CF44E-5D63-FA5A-748D-6CC969F7B7FA}"/>
              </a:ext>
            </a:extLst>
          </p:cNvPr>
          <p:cNvSpPr/>
          <p:nvPr/>
        </p:nvSpPr>
        <p:spPr>
          <a:xfrm>
            <a:off x="860928" y="8779611"/>
            <a:ext cx="7532061" cy="1188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Rectangle 129">
            <a:extLst>
              <a:ext uri="{FF2B5EF4-FFF2-40B4-BE49-F238E27FC236}">
                <a16:creationId xmlns:a16="http://schemas.microsoft.com/office/drawing/2014/main" id="{F29D2E5A-D73D-B8F4-0879-44AFE9E8D5BE}"/>
              </a:ext>
            </a:extLst>
          </p:cNvPr>
          <p:cNvSpPr/>
          <p:nvPr/>
        </p:nvSpPr>
        <p:spPr>
          <a:xfrm>
            <a:off x="8629650" y="8865779"/>
            <a:ext cx="6426056" cy="101566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r>
              <a:rPr kumimoji="0" lang="el-GR" sz="2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rPr>
              <a:t>Βελτίωση των συνθηκών διαβίωσης των Ατόμων Τρίτης Ηλικίας</a:t>
            </a:r>
          </a:p>
          <a:p>
            <a:pPr marL="0" marR="0" lvl="0" indent="0" algn="l" defTabSz="825500" rtl="0" eaLnBrk="1" fontAlgn="auto" latinLnBrk="0" hangingPunct="0">
              <a:lnSpc>
                <a:spcPct val="100000"/>
              </a:lnSpc>
              <a:spcBef>
                <a:spcPts val="0"/>
              </a:spcBef>
              <a:spcAft>
                <a:spcPts val="0"/>
              </a:spcAft>
              <a:buClrTx/>
              <a:buSzTx/>
              <a:buFontTx/>
              <a:buNone/>
              <a:tabLst/>
              <a:defRPr/>
            </a:pPr>
            <a:endParaRPr kumimoji="0" lang="el-GR" sz="2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endParaRPr>
          </a:p>
        </p:txBody>
      </p:sp>
      <p:sp>
        <p:nvSpPr>
          <p:cNvPr id="131" name="Rectangle 130">
            <a:extLst>
              <a:ext uri="{FF2B5EF4-FFF2-40B4-BE49-F238E27FC236}">
                <a16:creationId xmlns:a16="http://schemas.microsoft.com/office/drawing/2014/main" id="{52FBA867-A332-BAAF-1A63-E7C3460610C1}"/>
              </a:ext>
            </a:extLst>
          </p:cNvPr>
          <p:cNvSpPr/>
          <p:nvPr/>
        </p:nvSpPr>
        <p:spPr>
          <a:xfrm>
            <a:off x="15274113" y="8915839"/>
            <a:ext cx="2568902" cy="73866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t>
            </a:r>
            <a:r>
              <a:rPr kumimoji="0" lang="en-GB"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3</a:t>
            </a:r>
            <a:r>
              <a:rPr kumimoji="0" lang="el-GR"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 εκατ.</a:t>
            </a:r>
          </a:p>
          <a:p>
            <a:pPr marL="0" marR="0" indent="0" algn="ctr" defTabSz="8255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32" name="Rectangle 131">
            <a:extLst>
              <a:ext uri="{FF2B5EF4-FFF2-40B4-BE49-F238E27FC236}">
                <a16:creationId xmlns:a16="http://schemas.microsoft.com/office/drawing/2014/main" id="{D156E402-D196-B61F-48E0-F060CF4A0B53}"/>
              </a:ext>
            </a:extLst>
          </p:cNvPr>
          <p:cNvSpPr/>
          <p:nvPr/>
        </p:nvSpPr>
        <p:spPr>
          <a:xfrm>
            <a:off x="18102995" y="8934480"/>
            <a:ext cx="2568902" cy="73866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l-GR"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Helvetica Neue Medium"/>
              </a:rPr>
              <a:t>Φεβ-23 έως </a:t>
            </a:r>
            <a:r>
              <a:rPr lang="el-GR" sz="2400" b="0" dirty="0" err="1">
                <a:latin typeface="Arial" panose="020B0604020202020204" pitchFamily="34" charset="0"/>
                <a:ea typeface="+mn-ea"/>
                <a:cs typeface="Arial" panose="020B0604020202020204" pitchFamily="34" charset="0"/>
                <a:sym typeface="Helvetica Neue Medium"/>
              </a:rPr>
              <a:t>Ιούν</a:t>
            </a:r>
            <a:r>
              <a:rPr kumimoji="0" lang="el-GR"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Helvetica Neue Medium"/>
              </a:rPr>
              <a:t>-26</a:t>
            </a:r>
            <a:endParaRPr kumimoji="0" lang="en-GB" sz="24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Helvetica Neue Medium"/>
            </a:endParaRPr>
          </a:p>
        </p:txBody>
      </p:sp>
      <p:sp>
        <p:nvSpPr>
          <p:cNvPr id="133" name="Rectangle 132">
            <a:extLst>
              <a:ext uri="{FF2B5EF4-FFF2-40B4-BE49-F238E27FC236}">
                <a16:creationId xmlns:a16="http://schemas.microsoft.com/office/drawing/2014/main" id="{3061DBBB-7DA5-8ED7-68F0-B9A8BAAED7C2}"/>
              </a:ext>
            </a:extLst>
          </p:cNvPr>
          <p:cNvSpPr/>
          <p:nvPr/>
        </p:nvSpPr>
        <p:spPr>
          <a:xfrm>
            <a:off x="20868647" y="8929738"/>
            <a:ext cx="2568902" cy="677108"/>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2200" b="0" i="0" u="none" strike="noStrike" cap="none" spc="0" normalizeH="0" baseline="0" dirty="0">
                <a:ln>
                  <a:noFill/>
                </a:ln>
                <a:solidFill>
                  <a:schemeClr val="tx1"/>
                </a:solidFill>
                <a:effectLst/>
                <a:uFillTx/>
                <a:latin typeface="Arial" panose="020B0604020202020204" pitchFamily="34" charset="0"/>
                <a:ea typeface="+mn-ea"/>
                <a:cs typeface="Arial" panose="020B0604020202020204" pitchFamily="34" charset="0"/>
                <a:sym typeface="Helvetica Neue Medium"/>
              </a:rPr>
              <a:t>Άτομα Τρίτης Ηλικίας </a:t>
            </a:r>
            <a:endParaRPr kumimoji="0" lang="en-GB" sz="2200" b="0" i="0" u="none" strike="noStrike" cap="none" spc="0" normalizeH="0" baseline="0" dirty="0">
              <a:ln>
                <a:noFill/>
              </a:ln>
              <a:solidFill>
                <a:schemeClr val="tx1"/>
              </a:solidFill>
              <a:effectLst/>
              <a:uFillTx/>
              <a:latin typeface="Arial" panose="020B0604020202020204" pitchFamily="34" charset="0"/>
              <a:ea typeface="+mn-ea"/>
              <a:cs typeface="Arial" panose="020B0604020202020204" pitchFamily="34" charset="0"/>
              <a:sym typeface="Helvetica Neue Medium"/>
            </a:endParaRPr>
          </a:p>
        </p:txBody>
      </p:sp>
      <p:sp>
        <p:nvSpPr>
          <p:cNvPr id="134" name="Subtitle here">
            <a:extLst>
              <a:ext uri="{FF2B5EF4-FFF2-40B4-BE49-F238E27FC236}">
                <a16:creationId xmlns:a16="http://schemas.microsoft.com/office/drawing/2014/main" id="{02EEE0EF-502B-30CA-53E2-AB250ACF716B}"/>
              </a:ext>
            </a:extLst>
          </p:cNvPr>
          <p:cNvSpPr txBox="1"/>
          <p:nvPr/>
        </p:nvSpPr>
        <p:spPr>
          <a:xfrm>
            <a:off x="860928" y="8726696"/>
            <a:ext cx="7597905" cy="123014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200" i="0" spc="0" dirty="0">
                <a:solidFill>
                  <a:schemeClr val="bg1"/>
                </a:solidFill>
              </a:rPr>
              <a:t>Διασφάλιση Δικαιωμάτων και Ευημερίας Ατόμων Τρίτης Ηλικίας</a:t>
            </a:r>
          </a:p>
        </p:txBody>
      </p:sp>
      <p:sp>
        <p:nvSpPr>
          <p:cNvPr id="135" name="Rectangle 134">
            <a:extLst>
              <a:ext uri="{FF2B5EF4-FFF2-40B4-BE49-F238E27FC236}">
                <a16:creationId xmlns:a16="http://schemas.microsoft.com/office/drawing/2014/main" id="{CB6CF44E-5D63-FA5A-748D-6CC969F7B7FA}"/>
              </a:ext>
            </a:extLst>
          </p:cNvPr>
          <p:cNvSpPr/>
          <p:nvPr/>
        </p:nvSpPr>
        <p:spPr>
          <a:xfrm>
            <a:off x="860928" y="10102346"/>
            <a:ext cx="7532061" cy="1188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Rectangle 135">
            <a:extLst>
              <a:ext uri="{FF2B5EF4-FFF2-40B4-BE49-F238E27FC236}">
                <a16:creationId xmlns:a16="http://schemas.microsoft.com/office/drawing/2014/main" id="{F29D2E5A-D73D-B8F4-0879-44AFE9E8D5BE}"/>
              </a:ext>
            </a:extLst>
          </p:cNvPr>
          <p:cNvSpPr/>
          <p:nvPr/>
        </p:nvSpPr>
        <p:spPr>
          <a:xfrm>
            <a:off x="8629650" y="10173126"/>
            <a:ext cx="6426056" cy="104644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l" defTabSz="825500" rtl="0" eaLnBrk="1" fontAlgn="auto" latinLnBrk="0" hangingPunct="0">
              <a:lnSpc>
                <a:spcPct val="100000"/>
              </a:lnSpc>
              <a:spcBef>
                <a:spcPts val="0"/>
              </a:spcBef>
              <a:spcAft>
                <a:spcPts val="0"/>
              </a:spcAft>
              <a:buClrTx/>
              <a:buSzTx/>
              <a:buFontTx/>
              <a:buNone/>
              <a:tabLst/>
              <a:defRPr/>
            </a:pPr>
            <a:r>
              <a:rPr kumimoji="0" lang="el-GR" sz="2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rPr>
              <a:t>Αναβάθμιση υπηρεσιών ενσωμάτωσης των Ατόμων με Αναπηρίες</a:t>
            </a:r>
          </a:p>
          <a:p>
            <a:pPr marL="0" marR="0" lvl="0" indent="0" algn="l" defTabSz="825500" rtl="0" eaLnBrk="1" fontAlgn="auto" latinLnBrk="0" hangingPunct="0">
              <a:lnSpc>
                <a:spcPct val="100000"/>
              </a:lnSpc>
              <a:spcBef>
                <a:spcPts val="0"/>
              </a:spcBef>
              <a:spcAft>
                <a:spcPts val="0"/>
              </a:spcAft>
              <a:buClrTx/>
              <a:buSzTx/>
              <a:buFontTx/>
              <a:buNone/>
              <a:tabLst/>
              <a:defRPr/>
            </a:pPr>
            <a:endParaRPr kumimoji="0" lang="en-GB" sz="2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endParaRPr>
          </a:p>
        </p:txBody>
      </p:sp>
      <p:sp>
        <p:nvSpPr>
          <p:cNvPr id="137" name="Rectangle 136">
            <a:extLst>
              <a:ext uri="{FF2B5EF4-FFF2-40B4-BE49-F238E27FC236}">
                <a16:creationId xmlns:a16="http://schemas.microsoft.com/office/drawing/2014/main" id="{52FBA867-A332-BAAF-1A63-E7C3460610C1}"/>
              </a:ext>
            </a:extLst>
          </p:cNvPr>
          <p:cNvSpPr/>
          <p:nvPr/>
        </p:nvSpPr>
        <p:spPr>
          <a:xfrm>
            <a:off x="15274113" y="10179157"/>
            <a:ext cx="2568902" cy="86177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l-GR"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t>
            </a:r>
            <a:r>
              <a:rPr lang="en-GB" sz="2400" b="0" dirty="0">
                <a:latin typeface="Arial" panose="020B0604020202020204" pitchFamily="34" charset="0"/>
                <a:cs typeface="Arial" panose="020B0604020202020204" pitchFamily="34" charset="0"/>
              </a:rPr>
              <a:t>68</a:t>
            </a:r>
            <a:r>
              <a:rPr kumimoji="0" lang="el-GR" sz="2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.5 εκατ.</a:t>
            </a:r>
          </a:p>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dirty="0">
              <a:ln>
                <a:noFill/>
              </a:ln>
              <a:solidFill>
                <a:srgbClr val="FFFFFF"/>
              </a:solidFill>
              <a:effectLst/>
              <a:uLnTx/>
              <a:uFillTx/>
              <a:latin typeface="Helvetica Neue Medium"/>
              <a:ea typeface="+mn-ea"/>
              <a:cs typeface="+mn-cs"/>
              <a:sym typeface="Helvetica Neue Medium"/>
            </a:endParaRPr>
          </a:p>
        </p:txBody>
      </p:sp>
      <p:sp>
        <p:nvSpPr>
          <p:cNvPr id="138" name="Rectangle 137">
            <a:extLst>
              <a:ext uri="{FF2B5EF4-FFF2-40B4-BE49-F238E27FC236}">
                <a16:creationId xmlns:a16="http://schemas.microsoft.com/office/drawing/2014/main" id="{D156E402-D196-B61F-48E0-F060CF4A0B53}"/>
              </a:ext>
            </a:extLst>
          </p:cNvPr>
          <p:cNvSpPr/>
          <p:nvPr/>
        </p:nvSpPr>
        <p:spPr>
          <a:xfrm>
            <a:off x="18079676" y="10250396"/>
            <a:ext cx="2568902" cy="73866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l-GR" sz="24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sym typeface="Helvetica Neue Medium"/>
              </a:rPr>
              <a:t>Ιαν-21 έως Δεκ-27</a:t>
            </a:r>
          </a:p>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24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Helvetica Neue Medium"/>
            </a:endParaRPr>
          </a:p>
        </p:txBody>
      </p:sp>
      <p:sp>
        <p:nvSpPr>
          <p:cNvPr id="139" name="Rectangle 138">
            <a:extLst>
              <a:ext uri="{FF2B5EF4-FFF2-40B4-BE49-F238E27FC236}">
                <a16:creationId xmlns:a16="http://schemas.microsoft.com/office/drawing/2014/main" id="{3061DBBB-7DA5-8ED7-68F0-B9A8BAAED7C2}"/>
              </a:ext>
            </a:extLst>
          </p:cNvPr>
          <p:cNvSpPr/>
          <p:nvPr/>
        </p:nvSpPr>
        <p:spPr>
          <a:xfrm>
            <a:off x="20915872" y="10204322"/>
            <a:ext cx="2568902" cy="677108"/>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l-GR" sz="2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rPr>
              <a:t>Ά</a:t>
            </a:r>
            <a:r>
              <a:rPr lang="el-GR" sz="2200" b="0" dirty="0" err="1">
                <a:solidFill>
                  <a:schemeClr val="tx1"/>
                </a:solidFill>
                <a:latin typeface="Arial" panose="020B0604020202020204" pitchFamily="34" charset="0"/>
                <a:ea typeface="+mn-ea"/>
                <a:cs typeface="Arial" panose="020B0604020202020204" pitchFamily="34" charset="0"/>
                <a:sym typeface="Helvetica Neue Medium"/>
              </a:rPr>
              <a:t>τομα</a:t>
            </a:r>
            <a:r>
              <a:rPr lang="el-GR" sz="2200" b="0" dirty="0">
                <a:latin typeface="Arial" panose="020B0604020202020204" pitchFamily="34" charset="0"/>
                <a:ea typeface="+mn-ea"/>
                <a:cs typeface="Arial" panose="020B0604020202020204" pitchFamily="34" charset="0"/>
                <a:sym typeface="Helvetica Neue Medium"/>
              </a:rPr>
              <a:t> με Αναπηρίες</a:t>
            </a:r>
          </a:p>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2200" b="0" i="0" u="none" strike="noStrike" kern="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sym typeface="Helvetica Neue Medium"/>
            </a:endParaRPr>
          </a:p>
        </p:txBody>
      </p:sp>
      <p:sp>
        <p:nvSpPr>
          <p:cNvPr id="140" name="Subtitle here">
            <a:extLst>
              <a:ext uri="{FF2B5EF4-FFF2-40B4-BE49-F238E27FC236}">
                <a16:creationId xmlns:a16="http://schemas.microsoft.com/office/drawing/2014/main" id="{02EEE0EF-502B-30CA-53E2-AB250ACF716B}"/>
              </a:ext>
            </a:extLst>
          </p:cNvPr>
          <p:cNvSpPr txBox="1"/>
          <p:nvPr/>
        </p:nvSpPr>
        <p:spPr>
          <a:xfrm>
            <a:off x="860928" y="10354105"/>
            <a:ext cx="7597905" cy="63921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200" i="0" spc="0" dirty="0">
                <a:solidFill>
                  <a:schemeClr val="bg1"/>
                </a:solidFill>
              </a:rPr>
              <a:t>Ενσωμάτωση Ατόμων με Αναπηρίες</a:t>
            </a:r>
          </a:p>
        </p:txBody>
      </p:sp>
      <p:sp>
        <p:nvSpPr>
          <p:cNvPr id="10" name="Rectangle 9">
            <a:extLst>
              <a:ext uri="{FF2B5EF4-FFF2-40B4-BE49-F238E27FC236}">
                <a16:creationId xmlns:a16="http://schemas.microsoft.com/office/drawing/2014/main" id="{C679BD85-266D-C7ED-BEAC-72C2C94B2C2E}"/>
              </a:ext>
            </a:extLst>
          </p:cNvPr>
          <p:cNvSpPr/>
          <p:nvPr/>
        </p:nvSpPr>
        <p:spPr>
          <a:xfrm>
            <a:off x="20954170" y="6188790"/>
            <a:ext cx="2568902" cy="707886"/>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lang="el-GR" sz="2200" b="0" dirty="0">
                <a:solidFill>
                  <a:schemeClr val="tx1"/>
                </a:solidFill>
                <a:latin typeface="Arial" panose="020B0604020202020204" pitchFamily="34" charset="0"/>
                <a:ea typeface="+mn-ea"/>
                <a:cs typeface="Arial" panose="020B0604020202020204" pitchFamily="34" charset="0"/>
                <a:sym typeface="Helvetica Neue Medium"/>
              </a:rPr>
              <a:t>Κοινωνία (στήριξη ευάλωτων)</a:t>
            </a:r>
            <a:r>
              <a:rPr kumimoji="0" lang="en-GB" sz="2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sym typeface="Helvetica Neue Medium"/>
              </a:rPr>
              <a:t> </a:t>
            </a:r>
          </a:p>
        </p:txBody>
      </p:sp>
      <p:sp>
        <p:nvSpPr>
          <p:cNvPr id="51" name="Rectangle 50">
            <a:extLst>
              <a:ext uri="{FF2B5EF4-FFF2-40B4-BE49-F238E27FC236}">
                <a16:creationId xmlns:a16="http://schemas.microsoft.com/office/drawing/2014/main" id="{A01D18F6-DCAE-40B9-B9AC-F3F8B8BC3F88}"/>
              </a:ext>
            </a:extLst>
          </p:cNvPr>
          <p:cNvSpPr/>
          <p:nvPr/>
        </p:nvSpPr>
        <p:spPr>
          <a:xfrm>
            <a:off x="15224861" y="4969802"/>
            <a:ext cx="2568902" cy="73866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400" b="0" i="0" kern="0" spc="0" dirty="0">
                <a:solidFill>
                  <a:schemeClr val="tx1"/>
                </a:solidFill>
                <a:latin typeface="Arial" panose="020B0604020202020204" pitchFamily="34" charset="0"/>
                <a:cs typeface="Arial" panose="020B0604020202020204" pitchFamily="34" charset="0"/>
              </a:rPr>
              <a:t>€11.25 εκατ.</a:t>
            </a:r>
            <a:endParaRPr lang="en-GB" sz="2400" b="0" i="0" kern="0" spc="0" dirty="0">
              <a:solidFill>
                <a:schemeClr val="tx1"/>
              </a:solidFill>
              <a:latin typeface="Arial" panose="020B0604020202020204" pitchFamily="34" charset="0"/>
              <a:cs typeface="Arial" panose="020B0604020202020204" pitchFamily="34" charset="0"/>
            </a:endParaRPr>
          </a:p>
          <a:p>
            <a:endParaRPr lang="el-GR" sz="2400" b="0" i="0" kern="0" spc="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258731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F8773CAD-6845-523F-27F7-16D569DAB4EB}"/>
              </a:ext>
            </a:extLst>
          </p:cNvPr>
          <p:cNvSpPr/>
          <p:nvPr/>
        </p:nvSpPr>
        <p:spPr>
          <a:xfrm>
            <a:off x="852000" y="3840686"/>
            <a:ext cx="4373679" cy="1289461"/>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9" y="562098"/>
            <a:ext cx="10243916"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18" name="Subtitle here">
            <a:extLst>
              <a:ext uri="{FF2B5EF4-FFF2-40B4-BE49-F238E27FC236}">
                <a16:creationId xmlns:a16="http://schemas.microsoft.com/office/drawing/2014/main" id="{E21FE21D-8559-B180-2463-6ED0750C6D07}"/>
              </a:ext>
            </a:extLst>
          </p:cNvPr>
          <p:cNvSpPr txBox="1"/>
          <p:nvPr/>
        </p:nvSpPr>
        <p:spPr>
          <a:xfrm>
            <a:off x="9313514" y="3135952"/>
            <a:ext cx="170583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Περιγραφή</a:t>
            </a:r>
            <a:endParaRPr lang="el-GR" sz="2400" b="1" i="0" kern="0" spc="0" dirty="0">
              <a:solidFill>
                <a:srgbClr val="2F7788"/>
              </a:solidFill>
            </a:endParaRPr>
          </a:p>
        </p:txBody>
      </p:sp>
      <p:sp>
        <p:nvSpPr>
          <p:cNvPr id="22" name="Subtitle here">
            <a:extLst>
              <a:ext uri="{FF2B5EF4-FFF2-40B4-BE49-F238E27FC236}">
                <a16:creationId xmlns:a16="http://schemas.microsoft.com/office/drawing/2014/main" id="{813F21C2-55D4-D080-478C-5B92F63F5A30}"/>
              </a:ext>
            </a:extLst>
          </p:cNvPr>
          <p:cNvSpPr txBox="1"/>
          <p:nvPr/>
        </p:nvSpPr>
        <p:spPr>
          <a:xfrm>
            <a:off x="15368564" y="3135952"/>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Κόστος</a:t>
            </a:r>
            <a:endParaRPr lang="el-GR" sz="2400" b="1" i="0" kern="0" spc="0" dirty="0">
              <a:solidFill>
                <a:srgbClr val="2F7788"/>
              </a:solidFill>
            </a:endParaRPr>
          </a:p>
        </p:txBody>
      </p:sp>
      <p:sp>
        <p:nvSpPr>
          <p:cNvPr id="30" name="Subtitle here">
            <a:extLst>
              <a:ext uri="{FF2B5EF4-FFF2-40B4-BE49-F238E27FC236}">
                <a16:creationId xmlns:a16="http://schemas.microsoft.com/office/drawing/2014/main" id="{E67CABA6-59DE-E45F-25D4-86E6FF97669C}"/>
              </a:ext>
            </a:extLst>
          </p:cNvPr>
          <p:cNvSpPr txBox="1"/>
          <p:nvPr/>
        </p:nvSpPr>
        <p:spPr>
          <a:xfrm>
            <a:off x="18174127" y="3135951"/>
            <a:ext cx="2788971"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Χρονοδιάγραμμα</a:t>
            </a:r>
            <a:endParaRPr lang="el-GR" sz="2400" b="1" i="0" kern="0" spc="0" dirty="0">
              <a:solidFill>
                <a:srgbClr val="2F7788"/>
              </a:solidFill>
            </a:endParaRPr>
          </a:p>
        </p:txBody>
      </p:sp>
      <p:sp>
        <p:nvSpPr>
          <p:cNvPr id="33" name="Subtitle here">
            <a:extLst>
              <a:ext uri="{FF2B5EF4-FFF2-40B4-BE49-F238E27FC236}">
                <a16:creationId xmlns:a16="http://schemas.microsoft.com/office/drawing/2014/main" id="{30BC3C46-7AD4-C6C6-13C4-127C830B5542}"/>
              </a:ext>
            </a:extLst>
          </p:cNvPr>
          <p:cNvSpPr txBox="1"/>
          <p:nvPr/>
        </p:nvSpPr>
        <p:spPr>
          <a:xfrm>
            <a:off x="21378649" y="3135952"/>
            <a:ext cx="167729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Αφορά</a:t>
            </a:r>
          </a:p>
        </p:txBody>
      </p:sp>
      <p:sp>
        <p:nvSpPr>
          <p:cNvPr id="52" name="Rectangle 51">
            <a:extLst>
              <a:ext uri="{FF2B5EF4-FFF2-40B4-BE49-F238E27FC236}">
                <a16:creationId xmlns:a16="http://schemas.microsoft.com/office/drawing/2014/main" id="{F29D2E5A-D73D-B8F4-0879-44AFE9E8D5BE}"/>
              </a:ext>
            </a:extLst>
          </p:cNvPr>
          <p:cNvSpPr/>
          <p:nvPr/>
        </p:nvSpPr>
        <p:spPr>
          <a:xfrm>
            <a:off x="5651923" y="4039534"/>
            <a:ext cx="9436377" cy="738664"/>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lang="el-GR" sz="2400" b="0" dirty="0">
                <a:solidFill>
                  <a:srgbClr val="5E5E5E"/>
                </a:solidFill>
                <a:latin typeface="Arial" panose="020B0604020202020204" pitchFamily="34" charset="0"/>
                <a:ea typeface="+mn-ea"/>
                <a:cs typeface="Arial" panose="020B0604020202020204" pitchFamily="34" charset="0"/>
                <a:sym typeface="Helvetica Neue Medium"/>
              </a:rPr>
              <a:t>Εκσυγχρονισμός της οργάνωσης, των μεθόδων και αρχών εργασίας του Υφυπουργείου και του θεσμικού του πλαισίου</a:t>
            </a:r>
            <a:endParaRPr kumimoji="0" lang="en-GB" sz="2400" b="0" i="0" u="none" strike="noStrike" cap="none" spc="0" normalizeH="0" baseline="0" dirty="0">
              <a:ln>
                <a:noFill/>
              </a:ln>
              <a:solidFill>
                <a:srgbClr val="5E5E5E"/>
              </a:solidFill>
              <a:effectLst/>
              <a:uFillTx/>
              <a:latin typeface="Arial" panose="020B0604020202020204" pitchFamily="34" charset="0"/>
              <a:ea typeface="+mn-ea"/>
              <a:cs typeface="Arial" panose="020B0604020202020204" pitchFamily="34" charset="0"/>
              <a:sym typeface="Helvetica Neue Medium"/>
            </a:endParaRPr>
          </a:p>
        </p:txBody>
      </p:sp>
      <p:sp>
        <p:nvSpPr>
          <p:cNvPr id="55" name="Rectangle 54">
            <a:extLst>
              <a:ext uri="{FF2B5EF4-FFF2-40B4-BE49-F238E27FC236}">
                <a16:creationId xmlns:a16="http://schemas.microsoft.com/office/drawing/2014/main" id="{52FBA867-A332-BAAF-1A63-E7C3460610C1}"/>
              </a:ext>
            </a:extLst>
          </p:cNvPr>
          <p:cNvSpPr/>
          <p:nvPr/>
        </p:nvSpPr>
        <p:spPr>
          <a:xfrm>
            <a:off x="5415729" y="3759608"/>
            <a:ext cx="9716173"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8" name="Rectangle 57">
            <a:extLst>
              <a:ext uri="{FF2B5EF4-FFF2-40B4-BE49-F238E27FC236}">
                <a16:creationId xmlns:a16="http://schemas.microsoft.com/office/drawing/2014/main" id="{D156E402-D196-B61F-48E0-F060CF4A0B53}"/>
              </a:ext>
            </a:extLst>
          </p:cNvPr>
          <p:cNvSpPr/>
          <p:nvPr/>
        </p:nvSpPr>
        <p:spPr>
          <a:xfrm>
            <a:off x="18174127"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1" name="Rectangle 60">
            <a:extLst>
              <a:ext uri="{FF2B5EF4-FFF2-40B4-BE49-F238E27FC236}">
                <a16:creationId xmlns:a16="http://schemas.microsoft.com/office/drawing/2014/main" id="{3061DBBB-7DA5-8ED7-68F0-B9A8BAAED7C2}"/>
              </a:ext>
            </a:extLst>
          </p:cNvPr>
          <p:cNvSpPr/>
          <p:nvPr/>
        </p:nvSpPr>
        <p:spPr>
          <a:xfrm>
            <a:off x="20963098"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 name="Subtitle here">
            <a:extLst>
              <a:ext uri="{FF2B5EF4-FFF2-40B4-BE49-F238E27FC236}">
                <a16:creationId xmlns:a16="http://schemas.microsoft.com/office/drawing/2014/main" id="{4D42097F-5CAA-B19A-7FB0-41E11B7D2E68}"/>
              </a:ext>
            </a:extLst>
          </p:cNvPr>
          <p:cNvSpPr txBox="1"/>
          <p:nvPr/>
        </p:nvSpPr>
        <p:spPr>
          <a:xfrm>
            <a:off x="16291559" y="4044680"/>
            <a:ext cx="909045" cy="7467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000" b="1" i="0" kern="0" spc="0" dirty="0">
              <a:solidFill>
                <a:srgbClr val="2F7788"/>
              </a:solidFill>
            </a:endParaRPr>
          </a:p>
        </p:txBody>
      </p:sp>
      <p:sp>
        <p:nvSpPr>
          <p:cNvPr id="14" name="Subtitle here">
            <a:extLst>
              <a:ext uri="{FF2B5EF4-FFF2-40B4-BE49-F238E27FC236}">
                <a16:creationId xmlns:a16="http://schemas.microsoft.com/office/drawing/2014/main" id="{66E82319-BC2C-8F97-731D-13FB71765B3E}"/>
              </a:ext>
            </a:extLst>
          </p:cNvPr>
          <p:cNvSpPr txBox="1"/>
          <p:nvPr/>
        </p:nvSpPr>
        <p:spPr>
          <a:xfrm>
            <a:off x="18223820" y="4173083"/>
            <a:ext cx="2486695"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Ιαν</a:t>
            </a:r>
            <a:r>
              <a:rPr lang="el-GR" sz="2000" i="0" kern="0" spc="0" dirty="0">
                <a:solidFill>
                  <a:srgbClr val="5E5E5E"/>
                </a:solidFill>
              </a:rPr>
              <a:t>-23 έως Δ</a:t>
            </a:r>
            <a:r>
              <a:rPr lang="el-GR" sz="2000" i="0" spc="0" dirty="0">
                <a:solidFill>
                  <a:srgbClr val="5E5E5E"/>
                </a:solidFill>
              </a:rPr>
              <a:t>εκ</a:t>
            </a:r>
            <a:r>
              <a:rPr lang="el-GR" sz="2000" i="0" kern="0" spc="0" dirty="0">
                <a:solidFill>
                  <a:srgbClr val="5E5E5E"/>
                </a:solidFill>
              </a:rPr>
              <a:t>-27</a:t>
            </a:r>
          </a:p>
        </p:txBody>
      </p:sp>
      <p:sp>
        <p:nvSpPr>
          <p:cNvPr id="24" name="Rectangle 23">
            <a:extLst>
              <a:ext uri="{FF2B5EF4-FFF2-40B4-BE49-F238E27FC236}">
                <a16:creationId xmlns:a16="http://schemas.microsoft.com/office/drawing/2014/main" id="{F8773CAD-6845-523F-27F7-16D569DAB4EB}"/>
              </a:ext>
            </a:extLst>
          </p:cNvPr>
          <p:cNvSpPr/>
          <p:nvPr/>
        </p:nvSpPr>
        <p:spPr>
          <a:xfrm>
            <a:off x="852000" y="5365057"/>
            <a:ext cx="2511132"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9" name="Subtitle here">
            <a:extLst>
              <a:ext uri="{FF2B5EF4-FFF2-40B4-BE49-F238E27FC236}">
                <a16:creationId xmlns:a16="http://schemas.microsoft.com/office/drawing/2014/main" id="{4C3067CC-53E4-36D2-6C83-492A1376F375}"/>
              </a:ext>
            </a:extLst>
          </p:cNvPr>
          <p:cNvSpPr txBox="1"/>
          <p:nvPr/>
        </p:nvSpPr>
        <p:spPr>
          <a:xfrm>
            <a:off x="1181730" y="5403802"/>
            <a:ext cx="2387097"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Παρεμβάσεις</a:t>
            </a:r>
          </a:p>
        </p:txBody>
      </p:sp>
      <p:sp>
        <p:nvSpPr>
          <p:cNvPr id="39" name="Rectangle 38">
            <a:extLst>
              <a:ext uri="{FF2B5EF4-FFF2-40B4-BE49-F238E27FC236}">
                <a16:creationId xmlns:a16="http://schemas.microsoft.com/office/drawing/2014/main" id="{5942514B-BE11-1B9C-57F6-2BDEC03CF1B7}"/>
              </a:ext>
            </a:extLst>
          </p:cNvPr>
          <p:cNvSpPr/>
          <p:nvPr/>
        </p:nvSpPr>
        <p:spPr>
          <a:xfrm>
            <a:off x="860929" y="5832725"/>
            <a:ext cx="12038502" cy="2412722"/>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1" name="Subtitle here">
            <a:extLst>
              <a:ext uri="{FF2B5EF4-FFF2-40B4-BE49-F238E27FC236}">
                <a16:creationId xmlns:a16="http://schemas.microsoft.com/office/drawing/2014/main" id="{1B4171CA-4CC7-AECB-EF83-2275810AD296}"/>
              </a:ext>
            </a:extLst>
          </p:cNvPr>
          <p:cNvSpPr txBox="1"/>
          <p:nvPr/>
        </p:nvSpPr>
        <p:spPr>
          <a:xfrm>
            <a:off x="994377" y="6138180"/>
            <a:ext cx="11650310" cy="228466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1.1 </a:t>
            </a:r>
            <a:r>
              <a:rPr lang="el-GR" sz="2000" i="0" kern="0" spc="0" dirty="0">
                <a:solidFill>
                  <a:srgbClr val="5E5E5E"/>
                </a:solidFill>
              </a:rPr>
              <a:t>Υιοθεσία και Αναδοχή (Νομοσχέδια)</a:t>
            </a:r>
          </a:p>
          <a:p>
            <a:pPr>
              <a:lnSpc>
                <a:spcPct val="120000"/>
              </a:lnSpc>
              <a:buClr>
                <a:srgbClr val="2F7788"/>
              </a:buClr>
              <a:buSzPct val="120000"/>
            </a:pPr>
            <a:r>
              <a:rPr lang="el-GR" sz="2000" i="0" spc="0" dirty="0">
                <a:solidFill>
                  <a:srgbClr val="5E5E5E"/>
                </a:solidFill>
              </a:rPr>
              <a:t>1.2 </a:t>
            </a:r>
            <a:r>
              <a:rPr lang="el-GR" sz="2000" i="0" kern="0" spc="0" dirty="0">
                <a:solidFill>
                  <a:srgbClr val="5E5E5E"/>
                </a:solidFill>
              </a:rPr>
              <a:t>Εκσυγχρονισμός </a:t>
            </a:r>
            <a:r>
              <a:rPr lang="el-GR" sz="2000" i="0" spc="0" dirty="0">
                <a:solidFill>
                  <a:srgbClr val="5E5E5E"/>
                </a:solidFill>
              </a:rPr>
              <a:t>της οργάνωσης, των μεθόδων και αρχών εργασίας των </a:t>
            </a:r>
          </a:p>
          <a:p>
            <a:pPr>
              <a:lnSpc>
                <a:spcPct val="120000"/>
              </a:lnSpc>
              <a:buClr>
                <a:srgbClr val="2F7788"/>
              </a:buClr>
              <a:buSzPct val="120000"/>
            </a:pPr>
            <a:r>
              <a:rPr lang="el-GR" sz="2000" i="0" spc="0" dirty="0">
                <a:solidFill>
                  <a:srgbClr val="5E5E5E"/>
                </a:solidFill>
              </a:rPr>
              <a:t>	Υπηρεσιών Κοινωνικής Ευημερίας</a:t>
            </a:r>
            <a:endParaRPr lang="el-GR" sz="2000" i="0" kern="0" spc="0" dirty="0">
              <a:solidFill>
                <a:srgbClr val="5E5E5E"/>
              </a:solidFill>
            </a:endParaRPr>
          </a:p>
          <a:p>
            <a:pPr>
              <a:lnSpc>
                <a:spcPct val="120000"/>
              </a:lnSpc>
              <a:buClr>
                <a:srgbClr val="2F7788"/>
              </a:buClr>
              <a:buSzPct val="120000"/>
            </a:pPr>
            <a:endParaRPr lang="el-GR" sz="2000" i="0" kern="0" spc="0" dirty="0">
              <a:solidFill>
                <a:srgbClr val="5E5E5E"/>
              </a:solidFill>
            </a:endParaRPr>
          </a:p>
          <a:p>
            <a:pPr marL="457200" indent="-457200">
              <a:lnSpc>
                <a:spcPct val="120000"/>
              </a:lnSpc>
              <a:buClr>
                <a:srgbClr val="2F7788"/>
              </a:buClr>
              <a:buSzPct val="120000"/>
              <a:buFont typeface="+mj-lt"/>
              <a:buAutoNum type="arabicPeriod"/>
            </a:pPr>
            <a:endParaRPr lang="el-GR" sz="2000" i="0" spc="0" dirty="0">
              <a:solidFill>
                <a:srgbClr val="5E5E5E"/>
              </a:solidFill>
            </a:endParaRPr>
          </a:p>
          <a:p>
            <a:pPr marL="457200" indent="-457200">
              <a:lnSpc>
                <a:spcPct val="120000"/>
              </a:lnSpc>
              <a:buClr>
                <a:srgbClr val="2F7788"/>
              </a:buClr>
              <a:buSzPct val="120000"/>
              <a:buFont typeface="+mj-lt"/>
              <a:buAutoNum type="arabicPeriod"/>
            </a:pPr>
            <a:endParaRPr lang="en-GB" sz="2000" i="0" kern="0" spc="0" dirty="0">
              <a:solidFill>
                <a:srgbClr val="5E5E5E"/>
              </a:solidFill>
            </a:endParaRPr>
          </a:p>
        </p:txBody>
      </p:sp>
      <p:sp>
        <p:nvSpPr>
          <p:cNvPr id="47" name="Rectangle 46">
            <a:extLst>
              <a:ext uri="{FF2B5EF4-FFF2-40B4-BE49-F238E27FC236}">
                <a16:creationId xmlns:a16="http://schemas.microsoft.com/office/drawing/2014/main" id="{93B9AA57-86E1-AEB1-0E30-E6ADEB0F84BE}"/>
              </a:ext>
            </a:extLst>
          </p:cNvPr>
          <p:cNvSpPr/>
          <p:nvPr/>
        </p:nvSpPr>
        <p:spPr>
          <a:xfrm>
            <a:off x="13208985" y="5418273"/>
            <a:ext cx="4169895" cy="556318"/>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8" name="Subtitle here">
            <a:extLst>
              <a:ext uri="{FF2B5EF4-FFF2-40B4-BE49-F238E27FC236}">
                <a16:creationId xmlns:a16="http://schemas.microsoft.com/office/drawing/2014/main" id="{AD7A5F75-2A27-B144-CD9B-F28A046BB74F}"/>
              </a:ext>
            </a:extLst>
          </p:cNvPr>
          <p:cNvSpPr txBox="1"/>
          <p:nvPr/>
        </p:nvSpPr>
        <p:spPr>
          <a:xfrm>
            <a:off x="13514294" y="5455057"/>
            <a:ext cx="355927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 Ομάδα Υλοποίησης</a:t>
            </a:r>
          </a:p>
        </p:txBody>
      </p:sp>
      <p:sp>
        <p:nvSpPr>
          <p:cNvPr id="192" name="Rectangle 191">
            <a:extLst>
              <a:ext uri="{FF2B5EF4-FFF2-40B4-BE49-F238E27FC236}">
                <a16:creationId xmlns:a16="http://schemas.microsoft.com/office/drawing/2014/main" id="{9E10889A-63B9-1B4C-DE36-9562FD9685FA}"/>
              </a:ext>
            </a:extLst>
          </p:cNvPr>
          <p:cNvSpPr/>
          <p:nvPr/>
        </p:nvSpPr>
        <p:spPr>
          <a:xfrm>
            <a:off x="13064691" y="5909066"/>
            <a:ext cx="5855076" cy="2412722"/>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Subtitle here">
            <a:extLst>
              <a:ext uri="{FF2B5EF4-FFF2-40B4-BE49-F238E27FC236}">
                <a16:creationId xmlns:a16="http://schemas.microsoft.com/office/drawing/2014/main" id="{48A71EFC-904F-934A-F039-7D190EC0AAB8}"/>
              </a:ext>
            </a:extLst>
          </p:cNvPr>
          <p:cNvSpPr txBox="1"/>
          <p:nvPr/>
        </p:nvSpPr>
        <p:spPr>
          <a:xfrm>
            <a:off x="13345076" y="6138180"/>
            <a:ext cx="5016313" cy="280172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1.1 </a:t>
            </a:r>
            <a:r>
              <a:rPr lang="el-GR" sz="2400" i="0" kern="0" spc="0" dirty="0">
                <a:solidFill>
                  <a:srgbClr val="5E5E5E"/>
                </a:solidFill>
              </a:rPr>
              <a:t>Διοίκηση </a:t>
            </a:r>
            <a:r>
              <a:rPr lang="el-GR" sz="2400" i="0" kern="0" spc="0" dirty="0" err="1">
                <a:solidFill>
                  <a:srgbClr val="5E5E5E"/>
                </a:solidFill>
              </a:rPr>
              <a:t>Υφ</a:t>
            </a:r>
            <a:r>
              <a:rPr lang="el-GR" sz="2400" i="0" kern="0" spc="0" dirty="0">
                <a:solidFill>
                  <a:srgbClr val="5E5E5E"/>
                </a:solidFill>
              </a:rPr>
              <a:t>. Κ.</a:t>
            </a:r>
            <a:r>
              <a:rPr lang="el-GR" sz="2400" i="0" spc="0" dirty="0">
                <a:solidFill>
                  <a:srgbClr val="5E5E5E"/>
                </a:solidFill>
              </a:rPr>
              <a:t>Π.- ΥΚΕ</a:t>
            </a:r>
          </a:p>
          <a:p>
            <a:pPr>
              <a:lnSpc>
                <a:spcPct val="120000"/>
              </a:lnSpc>
              <a:buClr>
                <a:srgbClr val="2F7788"/>
              </a:buClr>
              <a:buSzPct val="120000"/>
            </a:pPr>
            <a:r>
              <a:rPr lang="el-GR" sz="2400" i="0" kern="0" spc="0" dirty="0">
                <a:solidFill>
                  <a:srgbClr val="5E5E5E"/>
                </a:solidFill>
              </a:rPr>
              <a:t>1.2 </a:t>
            </a:r>
            <a:r>
              <a:rPr lang="el-GR" sz="2400" i="0" spc="0" dirty="0">
                <a:solidFill>
                  <a:srgbClr val="5E5E5E"/>
                </a:solidFill>
              </a:rPr>
              <a:t>Διοίκηση </a:t>
            </a:r>
            <a:r>
              <a:rPr lang="el-GR" sz="2400" i="0" spc="0" dirty="0" err="1">
                <a:solidFill>
                  <a:srgbClr val="5E5E5E"/>
                </a:solidFill>
              </a:rPr>
              <a:t>Υφ</a:t>
            </a:r>
            <a:r>
              <a:rPr lang="el-GR" sz="2400" i="0" spc="0" dirty="0">
                <a:solidFill>
                  <a:srgbClr val="5E5E5E"/>
                </a:solidFill>
              </a:rPr>
              <a:t>. Κ.Π. - ΥΚΕ</a:t>
            </a:r>
            <a:endParaRPr lang="el-GR" sz="2400" i="0" kern="0" spc="0" dirty="0">
              <a:solidFill>
                <a:srgbClr val="5E5E5E"/>
              </a:solidFill>
            </a:endParaRPr>
          </a:p>
          <a:p>
            <a:pPr marL="457200" indent="-457200">
              <a:lnSpc>
                <a:spcPct val="120000"/>
              </a:lnSpc>
              <a:buClr>
                <a:srgbClr val="2F7788"/>
              </a:buClr>
              <a:buSzPct val="120000"/>
              <a:buFont typeface="+mj-lt"/>
              <a:buAutoNum type="arabicPeriod"/>
            </a:pPr>
            <a:endParaRPr lang="el-GR" sz="2000" i="0" spc="0" dirty="0">
              <a:solidFill>
                <a:srgbClr val="5E5E5E"/>
              </a:solidFill>
            </a:endParaRPr>
          </a:p>
          <a:p>
            <a:pPr marL="457200" indent="-457200">
              <a:lnSpc>
                <a:spcPct val="120000"/>
              </a:lnSpc>
              <a:buClr>
                <a:srgbClr val="2F7788"/>
              </a:buClr>
              <a:buSzPct val="120000"/>
              <a:buFont typeface="+mj-lt"/>
              <a:buAutoNum type="arabicPeriod"/>
            </a:pPr>
            <a:endParaRPr lang="el-GR" sz="2000" i="0" kern="0" spc="0" dirty="0">
              <a:solidFill>
                <a:srgbClr val="5E5E5E"/>
              </a:solidFill>
            </a:endParaRPr>
          </a:p>
          <a:p>
            <a:pPr marL="457200" indent="-457200">
              <a:lnSpc>
                <a:spcPct val="120000"/>
              </a:lnSpc>
              <a:buClr>
                <a:srgbClr val="2F7788"/>
              </a:buClr>
              <a:buSzPct val="120000"/>
              <a:buFont typeface="+mj-lt"/>
              <a:buAutoNum type="arabicPeriod"/>
            </a:pPr>
            <a:endParaRPr lang="el-GR" sz="2000" i="0" kern="0" spc="0" dirty="0">
              <a:solidFill>
                <a:srgbClr val="5E5E5E"/>
              </a:solidFill>
            </a:endParaRPr>
          </a:p>
          <a:p>
            <a:pPr>
              <a:lnSpc>
                <a:spcPct val="120000"/>
              </a:lnSpc>
              <a:buClr>
                <a:srgbClr val="2F7788"/>
              </a:buClr>
              <a:buSzPct val="120000"/>
            </a:pPr>
            <a:endParaRPr lang="el-GR" sz="2000" i="0" kern="0" spc="0" dirty="0">
              <a:solidFill>
                <a:srgbClr val="5E5E5E"/>
              </a:solidFill>
            </a:endParaRPr>
          </a:p>
          <a:p>
            <a:pPr>
              <a:lnSpc>
                <a:spcPct val="120000"/>
              </a:lnSpc>
              <a:buClr>
                <a:srgbClr val="2F7788"/>
              </a:buClr>
              <a:buSzPct val="120000"/>
            </a:pPr>
            <a:r>
              <a:rPr lang="el-GR" sz="2000" i="0" kern="0" spc="0" dirty="0">
                <a:solidFill>
                  <a:srgbClr val="5E5E5E"/>
                </a:solidFill>
              </a:rPr>
              <a:t>`</a:t>
            </a:r>
          </a:p>
        </p:txBody>
      </p:sp>
      <p:sp>
        <p:nvSpPr>
          <p:cNvPr id="199" name="Rectangle 198">
            <a:extLst>
              <a:ext uri="{FF2B5EF4-FFF2-40B4-BE49-F238E27FC236}">
                <a16:creationId xmlns:a16="http://schemas.microsoft.com/office/drawing/2014/main" id="{BB602FBF-C300-BFEE-623D-4356BF7C0FE0}"/>
              </a:ext>
            </a:extLst>
          </p:cNvPr>
          <p:cNvSpPr/>
          <p:nvPr/>
        </p:nvSpPr>
        <p:spPr>
          <a:xfrm>
            <a:off x="852001" y="8545192"/>
            <a:ext cx="4099708"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Subtitle here">
            <a:extLst>
              <a:ext uri="{FF2B5EF4-FFF2-40B4-BE49-F238E27FC236}">
                <a16:creationId xmlns:a16="http://schemas.microsoft.com/office/drawing/2014/main" id="{C34ABF9E-E844-F4DF-3E0B-6BB11A240F37}"/>
              </a:ext>
            </a:extLst>
          </p:cNvPr>
          <p:cNvSpPr txBox="1"/>
          <p:nvPr/>
        </p:nvSpPr>
        <p:spPr>
          <a:xfrm>
            <a:off x="1181730" y="8589888"/>
            <a:ext cx="4526794"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Οφέλη προς την Κοινωνία</a:t>
            </a:r>
          </a:p>
        </p:txBody>
      </p:sp>
      <p:sp>
        <p:nvSpPr>
          <p:cNvPr id="201" name="Rectangle 200">
            <a:extLst>
              <a:ext uri="{FF2B5EF4-FFF2-40B4-BE49-F238E27FC236}">
                <a16:creationId xmlns:a16="http://schemas.microsoft.com/office/drawing/2014/main" id="{CE588624-8ED0-AE8A-812E-F1C344ED8B50}"/>
              </a:ext>
            </a:extLst>
          </p:cNvPr>
          <p:cNvSpPr/>
          <p:nvPr/>
        </p:nvSpPr>
        <p:spPr>
          <a:xfrm>
            <a:off x="766654" y="9168546"/>
            <a:ext cx="15700723" cy="2899359"/>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3" name="Subtitle here">
            <a:extLst>
              <a:ext uri="{FF2B5EF4-FFF2-40B4-BE49-F238E27FC236}">
                <a16:creationId xmlns:a16="http://schemas.microsoft.com/office/drawing/2014/main" id="{E01D11AB-7399-3D1D-1761-4A839B4D4894}"/>
              </a:ext>
            </a:extLst>
          </p:cNvPr>
          <p:cNvSpPr txBox="1"/>
          <p:nvPr/>
        </p:nvSpPr>
        <p:spPr>
          <a:xfrm>
            <a:off x="1070576" y="9498625"/>
            <a:ext cx="14590601" cy="228466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1. Β</a:t>
            </a:r>
            <a:r>
              <a:rPr lang="el-GR" sz="2000" i="0" kern="0" spc="0" dirty="0">
                <a:solidFill>
                  <a:srgbClr val="5E5E5E"/>
                </a:solidFill>
              </a:rPr>
              <a:t>ελτίωση δυνατότητας Υφ.Κ.Π. να πετύχει τους στόχους του</a:t>
            </a:r>
          </a:p>
          <a:p>
            <a:pPr>
              <a:lnSpc>
                <a:spcPct val="120000"/>
              </a:lnSpc>
              <a:buClr>
                <a:srgbClr val="2F7788"/>
              </a:buClr>
              <a:buSzPct val="120000"/>
            </a:pPr>
            <a:r>
              <a:rPr lang="el-GR" sz="2000" i="0" spc="0" dirty="0">
                <a:solidFill>
                  <a:srgbClr val="5E5E5E"/>
                </a:solidFill>
              </a:rPr>
              <a:t>2. Εκσυγχρονισμός της διαδικασίας υιοθεσίας με σκοπό τη διασφάλιση του καλύτερου συμφέροντος του παιδιού</a:t>
            </a:r>
          </a:p>
          <a:p>
            <a:pPr>
              <a:lnSpc>
                <a:spcPct val="120000"/>
              </a:lnSpc>
              <a:buClr>
                <a:srgbClr val="2F7788"/>
              </a:buClr>
              <a:buSzPct val="120000"/>
            </a:pPr>
            <a:r>
              <a:rPr lang="el-GR" sz="2000" i="0" spc="0" dirty="0">
                <a:solidFill>
                  <a:srgbClr val="5E5E5E"/>
                </a:solidFill>
              </a:rPr>
              <a:t>3. </a:t>
            </a:r>
            <a:r>
              <a:rPr lang="el-GR" sz="2000" i="0" kern="0" spc="0" dirty="0">
                <a:solidFill>
                  <a:srgbClr val="5E5E5E"/>
                </a:solidFill>
              </a:rPr>
              <a:t>Παροχή προσβάσιμων, προσιτών, φιλικών και εξατομικευμένων κοινωνικών υπηρεσιών για ολιστική στήριξη του ατόμου</a:t>
            </a:r>
          </a:p>
          <a:p>
            <a:pPr>
              <a:lnSpc>
                <a:spcPct val="120000"/>
              </a:lnSpc>
              <a:buClr>
                <a:srgbClr val="2F7788"/>
              </a:buClr>
              <a:buSzPct val="120000"/>
            </a:pPr>
            <a:r>
              <a:rPr lang="el-GR" sz="2000" i="0" spc="0" dirty="0">
                <a:solidFill>
                  <a:srgbClr val="5E5E5E"/>
                </a:solidFill>
              </a:rPr>
              <a:t>    και της οικογένειας, με ανθρωποκεντρικό, πολυθεματικό και αποτελεσματικό τρόπο.</a:t>
            </a:r>
            <a:endParaRPr lang="el-GR" sz="2000" i="0" kern="0" spc="0" dirty="0">
              <a:solidFill>
                <a:srgbClr val="5E5E5E"/>
              </a:solidFill>
            </a:endParaRPr>
          </a:p>
          <a:p>
            <a:pPr marL="457200" indent="-457200">
              <a:lnSpc>
                <a:spcPct val="120000"/>
              </a:lnSpc>
              <a:buClr>
                <a:srgbClr val="2F7788"/>
              </a:buClr>
              <a:buSzPct val="120000"/>
              <a:buFont typeface="+mj-lt"/>
              <a:buAutoNum type="arabicPeriod"/>
            </a:pPr>
            <a:endParaRPr lang="el-GR" sz="2000" i="0" spc="0" dirty="0">
              <a:solidFill>
                <a:srgbClr val="5E5E5E"/>
              </a:solidFill>
            </a:endParaRPr>
          </a:p>
          <a:p>
            <a:pPr marL="457200" indent="-457200">
              <a:lnSpc>
                <a:spcPct val="120000"/>
              </a:lnSpc>
              <a:buClr>
                <a:srgbClr val="2F7788"/>
              </a:buClr>
              <a:buSzPct val="120000"/>
              <a:buFont typeface="+mj-lt"/>
              <a:buAutoNum type="arabicPeriod"/>
            </a:pPr>
            <a:endParaRPr lang="el-GR" sz="2000" i="0" spc="0" dirty="0">
              <a:solidFill>
                <a:srgbClr val="5E5E5E"/>
              </a:solidFill>
            </a:endParaRPr>
          </a:p>
        </p:txBody>
      </p:sp>
      <p:sp>
        <p:nvSpPr>
          <p:cNvPr id="208" name="Rectangle 207">
            <a:extLst>
              <a:ext uri="{FF2B5EF4-FFF2-40B4-BE49-F238E27FC236}">
                <a16:creationId xmlns:a16="http://schemas.microsoft.com/office/drawing/2014/main" id="{4BF7A024-FAD5-A0ED-C67C-14C4B1F1AFCE}"/>
              </a:ext>
            </a:extLst>
          </p:cNvPr>
          <p:cNvSpPr/>
          <p:nvPr/>
        </p:nvSpPr>
        <p:spPr>
          <a:xfrm>
            <a:off x="19307688" y="5365057"/>
            <a:ext cx="322954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9" name="Subtitle here">
            <a:extLst>
              <a:ext uri="{FF2B5EF4-FFF2-40B4-BE49-F238E27FC236}">
                <a16:creationId xmlns:a16="http://schemas.microsoft.com/office/drawing/2014/main" id="{28C3F6A8-A4F9-9732-20B6-ADC859E18294}"/>
              </a:ext>
            </a:extLst>
          </p:cNvPr>
          <p:cNvSpPr txBox="1"/>
          <p:nvPr/>
        </p:nvSpPr>
        <p:spPr>
          <a:xfrm>
            <a:off x="19604969" y="5403802"/>
            <a:ext cx="2817292"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Ομάδα Στόχος</a:t>
            </a:r>
          </a:p>
        </p:txBody>
      </p:sp>
      <p:sp>
        <p:nvSpPr>
          <p:cNvPr id="210" name="Rectangle 209">
            <a:extLst>
              <a:ext uri="{FF2B5EF4-FFF2-40B4-BE49-F238E27FC236}">
                <a16:creationId xmlns:a16="http://schemas.microsoft.com/office/drawing/2014/main" id="{B08CAFFE-90E3-A169-3C7C-0E2FEAC336F0}"/>
              </a:ext>
            </a:extLst>
          </p:cNvPr>
          <p:cNvSpPr/>
          <p:nvPr/>
        </p:nvSpPr>
        <p:spPr>
          <a:xfrm>
            <a:off x="19305357" y="5984175"/>
            <a:ext cx="4226643" cy="2222355"/>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1" name="Subtitle here">
            <a:extLst>
              <a:ext uri="{FF2B5EF4-FFF2-40B4-BE49-F238E27FC236}">
                <a16:creationId xmlns:a16="http://schemas.microsoft.com/office/drawing/2014/main" id="{2B310E56-4080-EB01-6668-791089E68CBE}"/>
              </a:ext>
            </a:extLst>
          </p:cNvPr>
          <p:cNvSpPr txBox="1"/>
          <p:nvPr/>
        </p:nvSpPr>
        <p:spPr>
          <a:xfrm>
            <a:off x="19439904" y="6089387"/>
            <a:ext cx="4083167" cy="246631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Εξυπηρετούμενοι/Δικαιούχοι Υφ.Κ.Π.</a:t>
            </a:r>
          </a:p>
          <a:p>
            <a:pPr marL="457200" indent="-457200">
              <a:lnSpc>
                <a:spcPct val="120000"/>
              </a:lnSpc>
              <a:buClr>
                <a:srgbClr val="2F7788"/>
              </a:buClr>
              <a:buSzPct val="120000"/>
              <a:buFont typeface="+mj-lt"/>
              <a:buAutoNum type="arabicPeriod"/>
            </a:pPr>
            <a:endParaRPr lang="el-GR" sz="2000" i="0" spc="0" dirty="0">
              <a:solidFill>
                <a:srgbClr val="5E5E5E"/>
              </a:solidFill>
            </a:endParaRPr>
          </a:p>
          <a:p>
            <a:pPr marL="457200" indent="-457200">
              <a:lnSpc>
                <a:spcPct val="120000"/>
              </a:lnSpc>
              <a:buClr>
                <a:srgbClr val="2F7788"/>
              </a:buClr>
              <a:buSzPct val="120000"/>
              <a:buFont typeface="+mj-lt"/>
              <a:buAutoNum type="arabicPeriod"/>
            </a:pPr>
            <a:endParaRPr lang="el-GR" sz="2000" i="0" spc="0" dirty="0">
              <a:solidFill>
                <a:srgbClr val="5E5E5E"/>
              </a:solidFill>
            </a:endParaRPr>
          </a:p>
          <a:p>
            <a:pPr>
              <a:lnSpc>
                <a:spcPct val="120000"/>
              </a:lnSpc>
              <a:buClr>
                <a:srgbClr val="2F7788"/>
              </a:buClr>
              <a:buSzPct val="120000"/>
            </a:pPr>
            <a:endParaRPr lang="el-GR" sz="2000" i="0" spc="0" dirty="0">
              <a:solidFill>
                <a:srgbClr val="5E5E5E"/>
              </a:solidFill>
            </a:endParaRPr>
          </a:p>
          <a:p>
            <a:pPr>
              <a:lnSpc>
                <a:spcPct val="120000"/>
              </a:lnSpc>
              <a:buClr>
                <a:srgbClr val="2F7788"/>
              </a:buClr>
              <a:buSzPct val="120000"/>
            </a:pPr>
            <a:endParaRPr lang="el-GR" sz="2000" i="0" kern="0" spc="0" dirty="0">
              <a:solidFill>
                <a:srgbClr val="5E5E5E"/>
              </a:solidFill>
            </a:endParaRPr>
          </a:p>
        </p:txBody>
      </p:sp>
      <p:sp>
        <p:nvSpPr>
          <p:cNvPr id="263" name="ΥΠΟΥΡΓΕΙΟ ΟΙΚΟΝΟΜΙΚΩΝ"/>
          <p:cNvSpPr txBox="1">
            <a:spLocks noGrp="1"/>
          </p:cNvSpPr>
          <p:nvPr>
            <p:ph type="subTitle" sz="quarter" idx="1"/>
          </p:nvPr>
        </p:nvSpPr>
        <p:spPr>
          <a:xfrm>
            <a:off x="11104845" y="12424383"/>
            <a:ext cx="9605670" cy="613971"/>
          </a:xfrm>
          <a:prstGeom prst="rect">
            <a:avLst/>
          </a:prstGeom>
        </p:spPr>
        <p:txBody>
          <a:bodyPr/>
          <a:lstStyle>
            <a:lvl1pPr algn="l">
              <a:defRPr sz="2500" b="1">
                <a:solidFill>
                  <a:srgbClr val="FFFFFF"/>
                </a:solidFill>
                <a:latin typeface="Arial"/>
                <a:ea typeface="Arial"/>
                <a:cs typeface="Arial"/>
                <a:sym typeface="Arial"/>
              </a:defRPr>
            </a:lvl1pPr>
          </a:lstStyle>
          <a:p>
            <a:pPr hangingPunct="1"/>
            <a:r>
              <a:rPr lang="el-GR" dirty="0"/>
              <a:t>ΥΦΥΠΟΥΡΓΕΙΟ ΚΟΙΝΩΝΙΚΗΣ ΠΡΟΝΟΙΑΣ</a:t>
            </a:r>
          </a:p>
        </p:txBody>
      </p:sp>
      <p:sp>
        <p:nvSpPr>
          <p:cNvPr id="3" name="Subtitle here">
            <a:extLst>
              <a:ext uri="{FF2B5EF4-FFF2-40B4-BE49-F238E27FC236}">
                <a16:creationId xmlns:a16="http://schemas.microsoft.com/office/drawing/2014/main" id="{60638538-1EF2-68BA-96EA-7D25420DE56B}"/>
              </a:ext>
            </a:extLst>
          </p:cNvPr>
          <p:cNvSpPr txBox="1"/>
          <p:nvPr/>
        </p:nvSpPr>
        <p:spPr>
          <a:xfrm>
            <a:off x="15368563" y="4014635"/>
            <a:ext cx="2542608"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dirty="0">
                <a:solidFill>
                  <a:srgbClr val="5E5E5E"/>
                </a:solidFill>
              </a:rPr>
              <a:t>€11 εκατ.</a:t>
            </a:r>
          </a:p>
        </p:txBody>
      </p:sp>
      <p:sp>
        <p:nvSpPr>
          <p:cNvPr id="5" name="Subtitle here">
            <a:extLst>
              <a:ext uri="{FF2B5EF4-FFF2-40B4-BE49-F238E27FC236}">
                <a16:creationId xmlns:a16="http://schemas.microsoft.com/office/drawing/2014/main" id="{3E1A7879-14F2-848B-3D2D-01BC88EAA1C6}"/>
              </a:ext>
            </a:extLst>
          </p:cNvPr>
          <p:cNvSpPr txBox="1"/>
          <p:nvPr/>
        </p:nvSpPr>
        <p:spPr>
          <a:xfrm>
            <a:off x="852000" y="3135952"/>
            <a:ext cx="170583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Στόχος</a:t>
            </a:r>
            <a:endParaRPr lang="el-GR" sz="2400" b="1" i="0" kern="0" spc="0" dirty="0">
              <a:solidFill>
                <a:srgbClr val="2F7788"/>
              </a:solidFill>
            </a:endParaRPr>
          </a:p>
        </p:txBody>
      </p:sp>
      <p:sp>
        <p:nvSpPr>
          <p:cNvPr id="6" name="Rectangle 5">
            <a:extLst>
              <a:ext uri="{FF2B5EF4-FFF2-40B4-BE49-F238E27FC236}">
                <a16:creationId xmlns:a16="http://schemas.microsoft.com/office/drawing/2014/main" id="{D3FE7FBE-1BA6-B2FC-299B-C45C61EB4340}"/>
              </a:ext>
            </a:extLst>
          </p:cNvPr>
          <p:cNvSpPr/>
          <p:nvPr/>
        </p:nvSpPr>
        <p:spPr>
          <a:xfrm>
            <a:off x="750707" y="4090431"/>
            <a:ext cx="4547962" cy="738664"/>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400" b="0" dirty="0">
                <a:solidFill>
                  <a:srgbClr val="FFFFFF"/>
                </a:solidFill>
                <a:latin typeface="+mn-lt"/>
                <a:ea typeface="+mn-ea"/>
                <a:cs typeface="+mn-cs"/>
                <a:sym typeface="Helvetica Neue Medium"/>
              </a:rPr>
              <a:t>Εκσυγχρονισμός και ενίσχυση Θεσμικού Πλαισίου </a:t>
            </a:r>
          </a:p>
        </p:txBody>
      </p:sp>
      <p:sp>
        <p:nvSpPr>
          <p:cNvPr id="8" name="Subtitle here">
            <a:extLst>
              <a:ext uri="{FF2B5EF4-FFF2-40B4-BE49-F238E27FC236}">
                <a16:creationId xmlns:a16="http://schemas.microsoft.com/office/drawing/2014/main" id="{DDCB7703-5CA7-21C3-12D7-FEC1683A744C}"/>
              </a:ext>
            </a:extLst>
          </p:cNvPr>
          <p:cNvSpPr txBox="1"/>
          <p:nvPr/>
        </p:nvSpPr>
        <p:spPr>
          <a:xfrm>
            <a:off x="21042734" y="3896644"/>
            <a:ext cx="2349126"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Εξυπηρετούμενους/ Δικαιούχους του </a:t>
            </a:r>
            <a:r>
              <a:rPr lang="el-GR" sz="2000" i="0" spc="0" dirty="0" err="1">
                <a:solidFill>
                  <a:srgbClr val="5E5E5E"/>
                </a:solidFill>
              </a:rPr>
              <a:t>Υφ.Κ.Π</a:t>
            </a:r>
            <a:r>
              <a:rPr lang="el-GR" sz="2000" i="0" spc="0" dirty="0">
                <a:solidFill>
                  <a:srgbClr val="5E5E5E"/>
                </a:solidFill>
              </a:rPr>
              <a:t>.</a:t>
            </a:r>
            <a:endParaRPr lang="el-GR" sz="2000" i="0" kern="0" spc="0" dirty="0">
              <a:solidFill>
                <a:srgbClr val="5E5E5E"/>
              </a:solidFill>
            </a:endParaRPr>
          </a:p>
        </p:txBody>
      </p:sp>
      <p:sp>
        <p:nvSpPr>
          <p:cNvPr id="40" name="Subtitle here">
            <a:extLst>
              <a:ext uri="{FF2B5EF4-FFF2-40B4-BE49-F238E27FC236}">
                <a16:creationId xmlns:a16="http://schemas.microsoft.com/office/drawing/2014/main" id="{73184F1D-8CC5-49BB-9780-A09DDE3B4EDD}"/>
              </a:ext>
            </a:extLst>
          </p:cNvPr>
          <p:cNvSpPr txBox="1"/>
          <p:nvPr/>
        </p:nvSpPr>
        <p:spPr>
          <a:xfrm>
            <a:off x="860929" y="1348265"/>
            <a:ext cx="20348830" cy="148758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solidFill>
                  <a:srgbClr val="2F7788"/>
                </a:solidFill>
                <a:latin typeface="Arial" panose="020B0604020202020204" pitchFamily="34" charset="0"/>
                <a:cs typeface="Arial" panose="020B0604020202020204" pitchFamily="34" charset="0"/>
              </a:rPr>
              <a:t>Στρατηγικός Στόχος 1</a:t>
            </a:r>
            <a:r>
              <a:rPr lang="en-US" sz="4000" dirty="0">
                <a:solidFill>
                  <a:srgbClr val="2F7788"/>
                </a:solidFill>
                <a:latin typeface="Arial" panose="020B0604020202020204" pitchFamily="34" charset="0"/>
                <a:cs typeface="Arial" panose="020B0604020202020204" pitchFamily="34" charset="0"/>
              </a:rPr>
              <a:t>:</a:t>
            </a:r>
          </a:p>
          <a:p>
            <a:r>
              <a:rPr lang="el-GR" sz="4000" b="1" i="0" dirty="0">
                <a:solidFill>
                  <a:srgbClr val="E38C19"/>
                </a:solidFill>
                <a:latin typeface="Arial" panose="020B0604020202020204" pitchFamily="34" charset="0"/>
                <a:cs typeface="Arial" panose="020B0604020202020204" pitchFamily="34" charset="0"/>
              </a:rPr>
              <a:t>Εκσυγχρονισμός και Ενίσχυση Θεσμικού Πλαισίου</a:t>
            </a:r>
            <a:r>
              <a:rPr lang="en-US" sz="4000" i="0" dirty="0">
                <a:solidFill>
                  <a:srgbClr val="E38C19"/>
                </a:solidFill>
                <a:latin typeface="Arial" panose="020B0604020202020204" pitchFamily="34" charset="0"/>
                <a:cs typeface="Arial" panose="020B0604020202020204" pitchFamily="34" charset="0"/>
              </a:rPr>
              <a:t> </a:t>
            </a:r>
            <a:endParaRPr lang="el-GR" sz="4000" i="0" dirty="0">
              <a:solidFill>
                <a:srgbClr val="E38C19"/>
              </a:solidFill>
              <a:latin typeface="Arial" panose="020B0604020202020204" pitchFamily="34" charset="0"/>
              <a:cs typeface="Arial" panose="020B0604020202020204" pitchFamily="34" charset="0"/>
            </a:endParaRPr>
          </a:p>
        </p:txBody>
      </p:sp>
      <p:pic>
        <p:nvPicPr>
          <p:cNvPr id="42" name="Image" descr="Image"/>
          <p:cNvPicPr>
            <a:picLocks noChangeAspect="1"/>
          </p:cNvPicPr>
          <p:nvPr/>
        </p:nvPicPr>
        <p:blipFill>
          <a:blip r:embed="rId3"/>
          <a:stretch>
            <a:fillRect/>
          </a:stretch>
        </p:blipFill>
        <p:spPr>
          <a:xfrm>
            <a:off x="8920938" y="10589892"/>
            <a:ext cx="15700723" cy="3345352"/>
          </a:xfrm>
          <a:prstGeom prst="rect">
            <a:avLst/>
          </a:prstGeom>
          <a:ln w="12700">
            <a:miter lim="400000"/>
          </a:ln>
        </p:spPr>
      </p:pic>
      <p:sp>
        <p:nvSpPr>
          <p:cNvPr id="43"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45" name="Rectangle 44">
            <a:extLst>
              <a:ext uri="{FF2B5EF4-FFF2-40B4-BE49-F238E27FC236}">
                <a16:creationId xmlns:a16="http://schemas.microsoft.com/office/drawing/2014/main" id="{D156E402-D196-B61F-48E0-F060CF4A0B53}"/>
              </a:ext>
            </a:extLst>
          </p:cNvPr>
          <p:cNvSpPr/>
          <p:nvPr/>
        </p:nvSpPr>
        <p:spPr>
          <a:xfrm>
            <a:off x="15368564"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6" name="Rectangle 45">
            <a:extLst>
              <a:ext uri="{FF2B5EF4-FFF2-40B4-BE49-F238E27FC236}">
                <a16:creationId xmlns:a16="http://schemas.microsoft.com/office/drawing/2014/main" id="{9E10889A-63B9-1B4C-DE36-9562FD9685FA}"/>
              </a:ext>
            </a:extLst>
          </p:cNvPr>
          <p:cNvSpPr/>
          <p:nvPr/>
        </p:nvSpPr>
        <p:spPr>
          <a:xfrm>
            <a:off x="860929" y="5984079"/>
            <a:ext cx="12038502" cy="2222355"/>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31404608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4578349"/>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6925251" y="4448514"/>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1" name="Subtitle here">
            <a:extLst>
              <a:ext uri="{FF2B5EF4-FFF2-40B4-BE49-F238E27FC236}">
                <a16:creationId xmlns:a16="http://schemas.microsoft.com/office/drawing/2014/main" id="{813F21C2-55D4-D080-478C-5B92F63F5A30}"/>
              </a:ext>
            </a:extLst>
          </p:cNvPr>
          <p:cNvSpPr txBox="1"/>
          <p:nvPr/>
        </p:nvSpPr>
        <p:spPr>
          <a:xfrm>
            <a:off x="10159598" y="4374967"/>
            <a:ext cx="1865642"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Αρμόδιος Φορέας</a:t>
            </a:r>
            <a:endParaRPr lang="el-GR" sz="2400" b="1" i="0" spc="0" dirty="0">
              <a:solidFill>
                <a:srgbClr val="2F7788"/>
              </a:solidFill>
            </a:endParaRPr>
          </a:p>
          <a:p>
            <a:pPr algn="ctr">
              <a:buClr>
                <a:srgbClr val="2F7788"/>
              </a:buClr>
              <a:buSzPct val="120000"/>
            </a:pP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2758426" y="4359778"/>
            <a:ext cx="2627284"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χρηματοδότησης</a:t>
            </a:r>
            <a:endParaRPr lang="el-GR" sz="2400" b="1" i="0" spc="0" dirty="0">
              <a:solidFill>
                <a:srgbClr val="2F7788"/>
              </a:solidFill>
            </a:endParaRPr>
          </a:p>
          <a:p>
            <a:pPr algn="ctr">
              <a:buClr>
                <a:srgbClr val="2F7788"/>
              </a:buClr>
              <a:buSzPct val="120000"/>
            </a:pPr>
            <a:endParaRPr lang="el-GR" sz="2400" b="1" i="0" kern="0" spc="0" dirty="0">
              <a:solidFill>
                <a:srgbClr val="2F7788"/>
              </a:solidFill>
            </a:endParaRPr>
          </a:p>
        </p:txBody>
      </p:sp>
      <p:sp>
        <p:nvSpPr>
          <p:cNvPr id="54" name="Subtitle here">
            <a:extLst>
              <a:ext uri="{FF2B5EF4-FFF2-40B4-BE49-F238E27FC236}">
                <a16:creationId xmlns:a16="http://schemas.microsoft.com/office/drawing/2014/main" id="{813F21C2-55D4-D080-478C-5B92F63F5A30}"/>
              </a:ext>
            </a:extLst>
          </p:cNvPr>
          <p:cNvSpPr txBox="1"/>
          <p:nvPr/>
        </p:nvSpPr>
        <p:spPr>
          <a:xfrm>
            <a:off x="15556581" y="4205377"/>
            <a:ext cx="2311955"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 Κόστους (σε χιλ. €)</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5050611" y="4457905"/>
            <a:ext cx="1704714" cy="47192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4457905"/>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67050" y="4239990"/>
            <a:ext cx="780095" cy="7081239"/>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63551" y="6345964"/>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1.1</a:t>
            </a:r>
            <a:endParaRPr lang="el-GR" sz="2400" b="1" i="0" kern="0" spc="0" dirty="0">
              <a:solidFill>
                <a:schemeClr val="bg1"/>
              </a:solidFill>
            </a:endParaRPr>
          </a:p>
        </p:txBody>
      </p:sp>
      <p:sp>
        <p:nvSpPr>
          <p:cNvPr id="70" name="Subtitle here">
            <a:extLst>
              <a:ext uri="{FF2B5EF4-FFF2-40B4-BE49-F238E27FC236}">
                <a16:creationId xmlns:a16="http://schemas.microsoft.com/office/drawing/2014/main" id="{813F21C2-55D4-D080-478C-5B92F63F5A30}"/>
              </a:ext>
            </a:extLst>
          </p:cNvPr>
          <p:cNvSpPr txBox="1"/>
          <p:nvPr/>
        </p:nvSpPr>
        <p:spPr>
          <a:xfrm>
            <a:off x="897934" y="10243007"/>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1.2</a:t>
            </a:r>
            <a:endParaRPr lang="el-GR" sz="2400" b="1" i="0" kern="0" spc="0" dirty="0">
              <a:solidFill>
                <a:schemeClr val="bg1"/>
              </a:solidFill>
            </a:endParaRPr>
          </a:p>
        </p:txBody>
      </p:sp>
      <p:cxnSp>
        <p:nvCxnSpPr>
          <p:cNvPr id="11" name="Straight Connector 10"/>
          <p:cNvCxnSpPr>
            <a:cxnSpLocks/>
          </p:cNvCxnSpPr>
          <p:nvPr/>
        </p:nvCxnSpPr>
        <p:spPr>
          <a:xfrm>
            <a:off x="6277884" y="4305588"/>
            <a:ext cx="0" cy="6995992"/>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9" name="Straight Connector 88"/>
          <p:cNvCxnSpPr>
            <a:cxnSpLocks/>
          </p:cNvCxnSpPr>
          <p:nvPr/>
        </p:nvCxnSpPr>
        <p:spPr>
          <a:xfrm>
            <a:off x="15416486" y="4257000"/>
            <a:ext cx="165751" cy="7064229"/>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017286" y="4181314"/>
            <a:ext cx="70672" cy="708697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97934" y="4234254"/>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4" name="Straight Connector 123"/>
          <p:cNvCxnSpPr>
            <a:cxnSpLocks/>
          </p:cNvCxnSpPr>
          <p:nvPr/>
        </p:nvCxnSpPr>
        <p:spPr>
          <a:xfrm flipH="1">
            <a:off x="1580622" y="8931354"/>
            <a:ext cx="19078877" cy="4549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6" name="Straight Connector 125"/>
          <p:cNvCxnSpPr>
            <a:cxnSpLocks/>
          </p:cNvCxnSpPr>
          <p:nvPr/>
        </p:nvCxnSpPr>
        <p:spPr>
          <a:xfrm flipH="1">
            <a:off x="1034223" y="11275738"/>
            <a:ext cx="19847848" cy="10674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73938" y="4234254"/>
            <a:ext cx="8122" cy="708697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1989562" y="5557321"/>
            <a:ext cx="3312079" cy="18346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Υιοθεσία - Νομοσχέδιο</a:t>
            </a:r>
          </a:p>
          <a:p>
            <a:pPr>
              <a:lnSpc>
                <a:spcPct val="120000"/>
              </a:lnSpc>
              <a:buClr>
                <a:srgbClr val="2F7788"/>
              </a:buClr>
              <a:buSzPct val="120000"/>
            </a:pPr>
            <a:endParaRPr lang="el-GR" sz="2400" i="0" spc="0" dirty="0">
              <a:solidFill>
                <a:srgbClr val="5E5E5E"/>
              </a:solidFill>
            </a:endParaRPr>
          </a:p>
          <a:p>
            <a:pPr>
              <a:lnSpc>
                <a:spcPct val="120000"/>
              </a:lnSpc>
              <a:buClr>
                <a:srgbClr val="2F7788"/>
              </a:buClr>
              <a:buSzPct val="120000"/>
            </a:pPr>
            <a:endParaRPr lang="el-GR" sz="2400" i="0" spc="0" dirty="0">
              <a:solidFill>
                <a:srgbClr val="5E5E5E"/>
              </a:solidFill>
            </a:endParaRPr>
          </a:p>
          <a:p>
            <a:pPr>
              <a:lnSpc>
                <a:spcPct val="120000"/>
              </a:lnSpc>
              <a:buClr>
                <a:srgbClr val="2F7788"/>
              </a:buClr>
              <a:buSzPct val="120000"/>
            </a:pPr>
            <a:r>
              <a:rPr lang="el-GR" sz="2400" i="0" kern="0" spc="0" dirty="0">
                <a:solidFill>
                  <a:srgbClr val="5E5E5E"/>
                </a:solidFill>
              </a:rPr>
              <a:t>Αναδοχή - Νομοσχέδιο</a:t>
            </a:r>
            <a:endParaRPr lang="el-GR" sz="2400" i="0" kern="0" spc="0" dirty="0">
              <a:solidFill>
                <a:srgbClr val="2F7788"/>
              </a:solidFill>
            </a:endParaRPr>
          </a:p>
        </p:txBody>
      </p:sp>
      <p:cxnSp>
        <p:nvCxnSpPr>
          <p:cNvPr id="131" name="Straight Connector 130"/>
          <p:cNvCxnSpPr>
            <a:cxnSpLocks/>
          </p:cNvCxnSpPr>
          <p:nvPr/>
        </p:nvCxnSpPr>
        <p:spPr>
          <a:xfrm flipH="1">
            <a:off x="1490109" y="5515256"/>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9" name="Subtitle here">
            <a:extLst>
              <a:ext uri="{FF2B5EF4-FFF2-40B4-BE49-F238E27FC236}">
                <a16:creationId xmlns:a16="http://schemas.microsoft.com/office/drawing/2014/main" id="{813F21C2-55D4-D080-478C-5B92F63F5A30}"/>
              </a:ext>
            </a:extLst>
          </p:cNvPr>
          <p:cNvSpPr txBox="1"/>
          <p:nvPr/>
        </p:nvSpPr>
        <p:spPr>
          <a:xfrm>
            <a:off x="11645809" y="6441419"/>
            <a:ext cx="196445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spc="0" dirty="0">
              <a:solidFill>
                <a:srgbClr val="5E5E5E"/>
              </a:solidFill>
            </a:endParaRPr>
          </a:p>
        </p:txBody>
      </p:sp>
      <p:sp>
        <p:nvSpPr>
          <p:cNvPr id="7" name="Subtitle here">
            <a:extLst>
              <a:ext uri="{FF2B5EF4-FFF2-40B4-BE49-F238E27FC236}">
                <a16:creationId xmlns:a16="http://schemas.microsoft.com/office/drawing/2014/main" id="{53B99FB9-4E1F-4EEC-A01D-03EAE4EDB7D0}"/>
              </a:ext>
            </a:extLst>
          </p:cNvPr>
          <p:cNvSpPr txBox="1"/>
          <p:nvPr/>
        </p:nvSpPr>
        <p:spPr>
          <a:xfrm>
            <a:off x="18071753" y="9400541"/>
            <a:ext cx="2294268"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Διοικητική Αναδιάρθρωση</a:t>
            </a:r>
            <a:endParaRPr lang="el-GR" sz="2400" i="0" kern="0" spc="0" dirty="0">
              <a:solidFill>
                <a:srgbClr val="2F7788"/>
              </a:solidFill>
            </a:endParaRPr>
          </a:p>
        </p:txBody>
      </p:sp>
      <p:sp>
        <p:nvSpPr>
          <p:cNvPr id="12" name="Subtitle here">
            <a:extLst>
              <a:ext uri="{FF2B5EF4-FFF2-40B4-BE49-F238E27FC236}">
                <a16:creationId xmlns:a16="http://schemas.microsoft.com/office/drawing/2014/main" id="{E9E17BBC-779B-E99A-7C18-18F7E38CDF0C}"/>
              </a:ext>
            </a:extLst>
          </p:cNvPr>
          <p:cNvSpPr txBox="1"/>
          <p:nvPr/>
        </p:nvSpPr>
        <p:spPr>
          <a:xfrm>
            <a:off x="6277884" y="5471423"/>
            <a:ext cx="3020210" cy="228466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3/2024 -4/2025</a:t>
            </a:r>
          </a:p>
          <a:p>
            <a:pPr algn="ctr">
              <a:lnSpc>
                <a:spcPct val="120000"/>
              </a:lnSpc>
              <a:buClr>
                <a:srgbClr val="2F7788"/>
              </a:buClr>
              <a:buSzPct val="120000"/>
            </a:pPr>
            <a:r>
              <a:rPr lang="el-GR" sz="2000" i="0" spc="0" dirty="0">
                <a:solidFill>
                  <a:srgbClr val="5E5E5E"/>
                </a:solidFill>
              </a:rPr>
              <a:t>(υποβολή νομοσχεδίου στη Βουλή) </a:t>
            </a:r>
          </a:p>
          <a:p>
            <a:pPr algn="ctr">
              <a:lnSpc>
                <a:spcPct val="120000"/>
              </a:lnSpc>
              <a:buClr>
                <a:srgbClr val="2F7788"/>
              </a:buClr>
              <a:buSzPct val="120000"/>
            </a:pPr>
            <a:r>
              <a:rPr lang="el-GR" sz="2000" i="0" spc="0" dirty="0">
                <a:solidFill>
                  <a:srgbClr val="5E5E5E"/>
                </a:solidFill>
              </a:rPr>
              <a:t>2/2023-2/2025</a:t>
            </a:r>
          </a:p>
          <a:p>
            <a:pPr algn="ctr">
              <a:lnSpc>
                <a:spcPct val="120000"/>
              </a:lnSpc>
              <a:buClr>
                <a:srgbClr val="2F7788"/>
              </a:buClr>
              <a:buSzPct val="120000"/>
            </a:pPr>
            <a:r>
              <a:rPr lang="el-GR" sz="2000" i="0" spc="0" dirty="0">
                <a:solidFill>
                  <a:srgbClr val="5E5E5E"/>
                </a:solidFill>
              </a:rPr>
              <a:t>υποβολή νομοσχεδίου στη Βουλή</a:t>
            </a:r>
          </a:p>
        </p:txBody>
      </p:sp>
      <p:sp>
        <p:nvSpPr>
          <p:cNvPr id="14" name="Subtitle here">
            <a:extLst>
              <a:ext uri="{FF2B5EF4-FFF2-40B4-BE49-F238E27FC236}">
                <a16:creationId xmlns:a16="http://schemas.microsoft.com/office/drawing/2014/main" id="{697AF10C-F688-9705-81D1-28C00ACFA8DF}"/>
              </a:ext>
            </a:extLst>
          </p:cNvPr>
          <p:cNvSpPr txBox="1"/>
          <p:nvPr/>
        </p:nvSpPr>
        <p:spPr>
          <a:xfrm>
            <a:off x="17999448" y="6378631"/>
            <a:ext cx="2384977" cy="57214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800" i="0" spc="0" dirty="0">
                <a:solidFill>
                  <a:srgbClr val="5E5E5E"/>
                </a:solidFill>
              </a:rPr>
              <a:t>Ν</a:t>
            </a:r>
            <a:r>
              <a:rPr lang="el-GR" sz="2400" i="0" spc="0" dirty="0">
                <a:solidFill>
                  <a:srgbClr val="5E5E5E"/>
                </a:solidFill>
              </a:rPr>
              <a:t>ομοσχέδιο</a:t>
            </a:r>
          </a:p>
        </p:txBody>
      </p:sp>
      <p:pic>
        <p:nvPicPr>
          <p:cNvPr id="55" name="Image" descr="Image"/>
          <p:cNvPicPr>
            <a:picLocks noChangeAspect="1"/>
          </p:cNvPicPr>
          <p:nvPr/>
        </p:nvPicPr>
        <p:blipFill>
          <a:blip r:embed="rId3"/>
          <a:stretch>
            <a:fillRect/>
          </a:stretch>
        </p:blipFill>
        <p:spPr>
          <a:xfrm>
            <a:off x="8965805" y="10621222"/>
            <a:ext cx="15700723" cy="3345352"/>
          </a:xfrm>
          <a:prstGeom prst="rect">
            <a:avLst/>
          </a:prstGeom>
          <a:ln w="12700">
            <a:miter lim="400000"/>
          </a:ln>
        </p:spPr>
      </p:pic>
      <p:sp>
        <p:nvSpPr>
          <p:cNvPr id="58"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64" name="Rectangle 63">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6" name="TextBox 65">
            <a:extLst>
              <a:ext uri="{FF2B5EF4-FFF2-40B4-BE49-F238E27FC236}">
                <a16:creationId xmlns:a16="http://schemas.microsoft.com/office/drawing/2014/main" id="{E62F5A41-3FBC-5295-A632-0D89BEA4DE26}"/>
              </a:ext>
            </a:extLst>
          </p:cNvPr>
          <p:cNvSpPr txBox="1"/>
          <p:nvPr/>
        </p:nvSpPr>
        <p:spPr>
          <a:xfrm>
            <a:off x="16440912" y="730186"/>
            <a:ext cx="6762950"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Εκσυγχρονισμός και ενίσχυση θεσμικού πλαισίου</a:t>
            </a:r>
            <a:endParaRPr lang="en-GB" sz="3200" b="0" dirty="0">
              <a:solidFill>
                <a:srgbClr val="FFFFFF"/>
              </a:solidFill>
              <a:latin typeface="Helvetica Neue Medium"/>
              <a:ea typeface="+mn-ea"/>
              <a:cs typeface="+mn-cs"/>
              <a:sym typeface="Helvetica Neue Medium"/>
            </a:endParaRPr>
          </a:p>
        </p:txBody>
      </p:sp>
      <p:sp>
        <p:nvSpPr>
          <p:cNvPr id="68"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cxnSp>
        <p:nvCxnSpPr>
          <p:cNvPr id="69" name="Straight Connector 68"/>
          <p:cNvCxnSpPr>
            <a:cxnSpLocks/>
          </p:cNvCxnSpPr>
          <p:nvPr/>
        </p:nvCxnSpPr>
        <p:spPr>
          <a:xfrm>
            <a:off x="9323999" y="4234254"/>
            <a:ext cx="0" cy="7041484"/>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71" name="Straight Connector 70"/>
          <p:cNvCxnSpPr>
            <a:cxnSpLocks/>
          </p:cNvCxnSpPr>
          <p:nvPr/>
        </p:nvCxnSpPr>
        <p:spPr>
          <a:xfrm>
            <a:off x="12550719" y="4181314"/>
            <a:ext cx="48970" cy="7100556"/>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57" name="Subtitle here">
            <a:extLst>
              <a:ext uri="{FF2B5EF4-FFF2-40B4-BE49-F238E27FC236}">
                <a16:creationId xmlns:a16="http://schemas.microsoft.com/office/drawing/2014/main" id="{5CFD21D6-8BB2-9EA3-CA35-851FDC95155F}"/>
              </a:ext>
            </a:extLst>
          </p:cNvPr>
          <p:cNvSpPr txBox="1"/>
          <p:nvPr/>
        </p:nvSpPr>
        <p:spPr>
          <a:xfrm>
            <a:off x="12663379" y="6690095"/>
            <a:ext cx="196445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Δ/Ε-</a:t>
            </a:r>
          </a:p>
        </p:txBody>
      </p:sp>
      <p:sp>
        <p:nvSpPr>
          <p:cNvPr id="6" name="Subtitle here">
            <a:extLst>
              <a:ext uri="{FF2B5EF4-FFF2-40B4-BE49-F238E27FC236}">
                <a16:creationId xmlns:a16="http://schemas.microsoft.com/office/drawing/2014/main" id="{875C17BB-369A-A0E0-70F5-AD00027F9988}"/>
              </a:ext>
            </a:extLst>
          </p:cNvPr>
          <p:cNvSpPr txBox="1"/>
          <p:nvPr/>
        </p:nvSpPr>
        <p:spPr>
          <a:xfrm>
            <a:off x="9243415" y="6381664"/>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2F7788"/>
              </a:solidFill>
            </a:endParaRPr>
          </a:p>
        </p:txBody>
      </p:sp>
      <p:sp>
        <p:nvSpPr>
          <p:cNvPr id="8" name="Rectangle 7">
            <a:extLst>
              <a:ext uri="{FF2B5EF4-FFF2-40B4-BE49-F238E27FC236}">
                <a16:creationId xmlns:a16="http://schemas.microsoft.com/office/drawing/2014/main" id="{BCFFE42E-FDC2-412D-A799-52FF68C11F4A}"/>
              </a:ext>
            </a:extLst>
          </p:cNvPr>
          <p:cNvSpPr/>
          <p:nvPr/>
        </p:nvSpPr>
        <p:spPr>
          <a:xfrm>
            <a:off x="1971371" y="9263042"/>
            <a:ext cx="4037542" cy="1905073"/>
          </a:xfrm>
          <a:prstGeom prst="rect">
            <a:avLst/>
          </a:prstGeom>
        </p:spPr>
        <p:txBody>
          <a:bodyPr wrap="square">
            <a:spAutoFit/>
          </a:bodyPr>
          <a:lstStyle/>
          <a:p>
            <a:pPr lvl="0">
              <a:lnSpc>
                <a:spcPct val="120000"/>
              </a:lnSpc>
              <a:buClr>
                <a:srgbClr val="2F7788"/>
              </a:buClr>
              <a:buSzPct val="120000"/>
            </a:pPr>
            <a:r>
              <a:rPr lang="el-GR" sz="2000" b="0" dirty="0">
                <a:solidFill>
                  <a:srgbClr val="5E5E5E"/>
                </a:solidFill>
              </a:rPr>
              <a:t>Εκσυγχρονισμός της οργάνωσης, των μεθόδων και αρχών εργασίας των </a:t>
            </a:r>
          </a:p>
          <a:p>
            <a:pPr lvl="0">
              <a:lnSpc>
                <a:spcPct val="120000"/>
              </a:lnSpc>
              <a:buClr>
                <a:srgbClr val="2F7788"/>
              </a:buClr>
              <a:buSzPct val="120000"/>
            </a:pPr>
            <a:r>
              <a:rPr lang="el-GR" sz="2000" b="0" dirty="0">
                <a:solidFill>
                  <a:srgbClr val="5E5E5E"/>
                </a:solidFill>
              </a:rPr>
              <a:t>	Υπηρεσιών Κοινωνικής Ευημερίας</a:t>
            </a:r>
          </a:p>
        </p:txBody>
      </p:sp>
      <p:sp>
        <p:nvSpPr>
          <p:cNvPr id="10" name="Rectangle 9">
            <a:extLst>
              <a:ext uri="{FF2B5EF4-FFF2-40B4-BE49-F238E27FC236}">
                <a16:creationId xmlns:a16="http://schemas.microsoft.com/office/drawing/2014/main" id="{4D4F7B12-3D3E-4F1A-8591-348AEB128B4B}"/>
              </a:ext>
            </a:extLst>
          </p:cNvPr>
          <p:cNvSpPr/>
          <p:nvPr/>
        </p:nvSpPr>
        <p:spPr>
          <a:xfrm>
            <a:off x="9486049" y="6518107"/>
            <a:ext cx="2741455" cy="628955"/>
          </a:xfrm>
          <a:prstGeom prst="rect">
            <a:avLst/>
          </a:prstGeom>
        </p:spPr>
        <p:txBody>
          <a:bodyPr wrap="none">
            <a:spAutoFit/>
          </a:bodyPr>
          <a:lstStyle/>
          <a:p>
            <a:pPr>
              <a:lnSpc>
                <a:spcPct val="120000"/>
              </a:lnSpc>
              <a:buClr>
                <a:srgbClr val="2F7788"/>
              </a:buClr>
              <a:buSzPct val="120000"/>
            </a:pPr>
            <a:r>
              <a:rPr lang="el-GR" sz="3200" b="0" dirty="0">
                <a:solidFill>
                  <a:srgbClr val="5E5E5E"/>
                </a:solidFill>
              </a:rPr>
              <a:t>Διοίκηση-ΥΚΕ</a:t>
            </a:r>
          </a:p>
        </p:txBody>
      </p:sp>
      <p:sp>
        <p:nvSpPr>
          <p:cNvPr id="47" name="Subtitle here">
            <a:extLst>
              <a:ext uri="{FF2B5EF4-FFF2-40B4-BE49-F238E27FC236}">
                <a16:creationId xmlns:a16="http://schemas.microsoft.com/office/drawing/2014/main" id="{9FDD60A0-3771-49C0-B83D-989F20FBC052}"/>
              </a:ext>
            </a:extLst>
          </p:cNvPr>
          <p:cNvSpPr txBox="1"/>
          <p:nvPr/>
        </p:nvSpPr>
        <p:spPr>
          <a:xfrm>
            <a:off x="15858076" y="6613755"/>
            <a:ext cx="196445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spc="0" dirty="0">
              <a:solidFill>
                <a:srgbClr val="5E5E5E"/>
              </a:solidFill>
            </a:endParaRPr>
          </a:p>
        </p:txBody>
      </p:sp>
      <p:sp>
        <p:nvSpPr>
          <p:cNvPr id="48" name="Subtitle here">
            <a:extLst>
              <a:ext uri="{FF2B5EF4-FFF2-40B4-BE49-F238E27FC236}">
                <a16:creationId xmlns:a16="http://schemas.microsoft.com/office/drawing/2014/main" id="{380A657A-67BA-42CA-988E-5692134A4AF0}"/>
              </a:ext>
            </a:extLst>
          </p:cNvPr>
          <p:cNvSpPr txBox="1"/>
          <p:nvPr/>
        </p:nvSpPr>
        <p:spPr>
          <a:xfrm>
            <a:off x="15627043" y="6674670"/>
            <a:ext cx="196445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Δ/Ε-</a:t>
            </a:r>
          </a:p>
        </p:txBody>
      </p:sp>
      <p:sp>
        <p:nvSpPr>
          <p:cNvPr id="49" name="Subtitle here">
            <a:extLst>
              <a:ext uri="{FF2B5EF4-FFF2-40B4-BE49-F238E27FC236}">
                <a16:creationId xmlns:a16="http://schemas.microsoft.com/office/drawing/2014/main" id="{16FD9877-AA89-4320-A95F-7A826334B32A}"/>
              </a:ext>
            </a:extLst>
          </p:cNvPr>
          <p:cNvSpPr txBox="1"/>
          <p:nvPr/>
        </p:nvSpPr>
        <p:spPr>
          <a:xfrm>
            <a:off x="12922904" y="9350126"/>
            <a:ext cx="196445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err="1">
                <a:solidFill>
                  <a:srgbClr val="5E5E5E"/>
                </a:solidFill>
              </a:rPr>
              <a:t>ΘΑλΕΙΑ</a:t>
            </a:r>
            <a:endParaRPr lang="el-GR" sz="2400" i="0" spc="0" dirty="0">
              <a:solidFill>
                <a:srgbClr val="5E5E5E"/>
              </a:solidFill>
            </a:endParaRPr>
          </a:p>
        </p:txBody>
      </p:sp>
      <p:sp>
        <p:nvSpPr>
          <p:cNvPr id="52" name="Subtitle here">
            <a:extLst>
              <a:ext uri="{FF2B5EF4-FFF2-40B4-BE49-F238E27FC236}">
                <a16:creationId xmlns:a16="http://schemas.microsoft.com/office/drawing/2014/main" id="{C8658DE4-E8B1-47B8-A36C-DAFA63F18999}"/>
              </a:ext>
            </a:extLst>
          </p:cNvPr>
          <p:cNvSpPr txBox="1"/>
          <p:nvPr/>
        </p:nvSpPr>
        <p:spPr>
          <a:xfrm>
            <a:off x="15756988" y="9405612"/>
            <a:ext cx="196445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11 εκατ.</a:t>
            </a:r>
          </a:p>
        </p:txBody>
      </p:sp>
      <p:sp>
        <p:nvSpPr>
          <p:cNvPr id="59" name="Subtitle here">
            <a:extLst>
              <a:ext uri="{FF2B5EF4-FFF2-40B4-BE49-F238E27FC236}">
                <a16:creationId xmlns:a16="http://schemas.microsoft.com/office/drawing/2014/main" id="{079CDB4A-706E-4256-A141-358441F0216C}"/>
              </a:ext>
            </a:extLst>
          </p:cNvPr>
          <p:cNvSpPr txBox="1"/>
          <p:nvPr/>
        </p:nvSpPr>
        <p:spPr>
          <a:xfrm>
            <a:off x="6586240" y="9736666"/>
            <a:ext cx="196445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2027</a:t>
            </a:r>
          </a:p>
        </p:txBody>
      </p:sp>
      <p:sp>
        <p:nvSpPr>
          <p:cNvPr id="61" name="Rectangle 60">
            <a:extLst>
              <a:ext uri="{FF2B5EF4-FFF2-40B4-BE49-F238E27FC236}">
                <a16:creationId xmlns:a16="http://schemas.microsoft.com/office/drawing/2014/main" id="{84493F62-632E-41DF-B578-5EFB4760C85A}"/>
              </a:ext>
            </a:extLst>
          </p:cNvPr>
          <p:cNvSpPr/>
          <p:nvPr/>
        </p:nvSpPr>
        <p:spPr>
          <a:xfrm>
            <a:off x="9486049" y="9400541"/>
            <a:ext cx="2741455" cy="628955"/>
          </a:xfrm>
          <a:prstGeom prst="rect">
            <a:avLst/>
          </a:prstGeom>
        </p:spPr>
        <p:txBody>
          <a:bodyPr wrap="none">
            <a:spAutoFit/>
          </a:bodyPr>
          <a:lstStyle/>
          <a:p>
            <a:pPr>
              <a:lnSpc>
                <a:spcPct val="120000"/>
              </a:lnSpc>
              <a:buClr>
                <a:srgbClr val="2F7788"/>
              </a:buClr>
              <a:buSzPct val="120000"/>
            </a:pPr>
            <a:r>
              <a:rPr lang="el-GR" sz="3200" b="0" dirty="0">
                <a:solidFill>
                  <a:srgbClr val="5E5E5E"/>
                </a:solidFill>
              </a:rPr>
              <a:t>Διοίκηση-ΥΚΕ</a:t>
            </a:r>
          </a:p>
        </p:txBody>
      </p:sp>
    </p:spTree>
    <p:extLst>
      <p:ext uri="{BB962C8B-B14F-4D97-AF65-F5344CB8AC3E}">
        <p14:creationId xmlns:p14="http://schemas.microsoft.com/office/powerpoint/2010/main" val="260682372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09F4FCD1-3C9D-0310-E4D9-62DECCC80915}"/>
              </a:ext>
            </a:extLst>
          </p:cNvPr>
          <p:cNvGrpSpPr/>
          <p:nvPr/>
        </p:nvGrpSpPr>
        <p:grpSpPr>
          <a:xfrm>
            <a:off x="13820116" y="6201280"/>
            <a:ext cx="6686160" cy="5206060"/>
            <a:chOff x="17932182" y="6201280"/>
            <a:chExt cx="6686160" cy="5206060"/>
          </a:xfrm>
        </p:grpSpPr>
        <p:pic>
          <p:nvPicPr>
            <p:cNvPr id="14" name="Picture 13" descr="A diagram of a network&#10;&#10;Description automatically generated">
              <a:extLst>
                <a:ext uri="{FF2B5EF4-FFF2-40B4-BE49-F238E27FC236}">
                  <a16:creationId xmlns:a16="http://schemas.microsoft.com/office/drawing/2014/main" id="{A7812702-E8CB-1005-4C11-0A3CFF53DB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50078" y="6201280"/>
              <a:ext cx="2050368" cy="1784039"/>
            </a:xfrm>
            <a:prstGeom prst="rect">
              <a:avLst/>
            </a:prstGeom>
          </p:spPr>
        </p:pic>
        <p:sp>
          <p:nvSpPr>
            <p:cNvPr id="15" name="TextBox 14">
              <a:extLst>
                <a:ext uri="{FF2B5EF4-FFF2-40B4-BE49-F238E27FC236}">
                  <a16:creationId xmlns:a16="http://schemas.microsoft.com/office/drawing/2014/main" id="{A5BB8304-272D-4554-F3D8-2C64AF9B59FB}"/>
                </a:ext>
              </a:extLst>
            </p:cNvPr>
            <p:cNvSpPr txBox="1"/>
            <p:nvPr/>
          </p:nvSpPr>
          <p:spPr>
            <a:xfrm>
              <a:off x="20105421" y="9765865"/>
              <a:ext cx="2339682"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GB" sz="10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rPr>
                <a:t>3</a:t>
              </a:r>
              <a:endParaRPr kumimoji="0" lang="el-GR" sz="10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endParaRPr>
            </a:p>
          </p:txBody>
        </p:sp>
        <p:sp>
          <p:nvSpPr>
            <p:cNvPr id="16"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353D438B-9A40-8981-B698-03DC603E6CB1}"/>
                </a:ext>
              </a:extLst>
            </p:cNvPr>
            <p:cNvSpPr txBox="1"/>
            <p:nvPr/>
          </p:nvSpPr>
          <p:spPr>
            <a:xfrm>
              <a:off x="17932182" y="8209916"/>
              <a:ext cx="6686160" cy="1335775"/>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marL="0" marR="0" lvl="0" indent="0" algn="ctr" defTabSz="821690" rtl="0" eaLnBrk="1" fontAlgn="auto" latinLnBrk="0" hangingPunct="0">
                <a:lnSpc>
                  <a:spcPct val="120000"/>
                </a:lnSpc>
                <a:spcBef>
                  <a:spcPts val="0"/>
                </a:spcBef>
                <a:spcAft>
                  <a:spcPts val="0"/>
                </a:spcAft>
                <a:buClr>
                  <a:srgbClr val="2F7788"/>
                </a:buClr>
                <a:buSzPct val="120000"/>
                <a:buFontTx/>
                <a:buNone/>
                <a:tabLst/>
                <a:defRPr/>
              </a:pP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Τμήματα</a:t>
              </a:r>
              <a:endParaRPr kumimoji="0" lang="en-GB"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endParaRPr>
            </a:p>
            <a:p>
              <a:pPr marL="0" marR="0" lvl="0" indent="0" algn="ctr" defTabSz="821690" rtl="0" eaLnBrk="1" fontAlgn="auto" latinLnBrk="0" hangingPunct="0">
                <a:lnSpc>
                  <a:spcPct val="120000"/>
                </a:lnSpc>
                <a:spcBef>
                  <a:spcPts val="0"/>
                </a:spcBef>
                <a:spcAft>
                  <a:spcPts val="0"/>
                </a:spcAft>
                <a:buClr>
                  <a:srgbClr val="2F7788"/>
                </a:buClr>
                <a:buSzPct val="120000"/>
                <a:buFontTx/>
                <a:buNone/>
                <a:tabLst/>
                <a:defRPr/>
              </a:pP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και</a:t>
              </a:r>
              <a:r>
                <a:rPr kumimoji="0" lang="en-GB"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 </a:t>
              </a: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Υπηρεσίες</a:t>
              </a:r>
            </a:p>
          </p:txBody>
        </p:sp>
      </p:grpSp>
      <p:grpSp>
        <p:nvGrpSpPr>
          <p:cNvPr id="6" name="Group 5">
            <a:extLst>
              <a:ext uri="{FF2B5EF4-FFF2-40B4-BE49-F238E27FC236}">
                <a16:creationId xmlns:a16="http://schemas.microsoft.com/office/drawing/2014/main" id="{0D801F3C-4007-43DF-9AE3-523EB7BBF9DE}"/>
              </a:ext>
            </a:extLst>
          </p:cNvPr>
          <p:cNvGrpSpPr/>
          <p:nvPr/>
        </p:nvGrpSpPr>
        <p:grpSpPr>
          <a:xfrm>
            <a:off x="16090544" y="1152500"/>
            <a:ext cx="2364761" cy="4434124"/>
            <a:chOff x="16090544" y="1229191"/>
            <a:chExt cx="2364761" cy="4434124"/>
          </a:xfrm>
        </p:grpSpPr>
        <p:pic>
          <p:nvPicPr>
            <p:cNvPr id="201" name="Picture 200" descr="A person with a tie&#10;&#10;Description automatically generated">
              <a:extLst>
                <a:ext uri="{FF2B5EF4-FFF2-40B4-BE49-F238E27FC236}">
                  <a16:creationId xmlns:a16="http://schemas.microsoft.com/office/drawing/2014/main" id="{6385ED3A-7A2B-8012-65EA-CC4FED5DFC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70091" y="1229191"/>
              <a:ext cx="1552005" cy="2003670"/>
            </a:xfrm>
            <a:prstGeom prst="rect">
              <a:avLst/>
            </a:prstGeom>
          </p:spPr>
        </p:pic>
        <p:sp>
          <p:nvSpPr>
            <p:cNvPr id="209" name="TextBox 208">
              <a:extLst>
                <a:ext uri="{FF2B5EF4-FFF2-40B4-BE49-F238E27FC236}">
                  <a16:creationId xmlns:a16="http://schemas.microsoft.com/office/drawing/2014/main" id="{83D8454A-373B-57E6-44A2-6F5D53DC3C62}"/>
                </a:ext>
              </a:extLst>
            </p:cNvPr>
            <p:cNvSpPr txBox="1"/>
            <p:nvPr/>
          </p:nvSpPr>
          <p:spPr>
            <a:xfrm>
              <a:off x="16138012" y="4021840"/>
              <a:ext cx="2317293"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l-GR" sz="10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rPr>
                <a:t>262</a:t>
              </a:r>
            </a:p>
          </p:txBody>
        </p:sp>
        <p:sp>
          <p:nvSpPr>
            <p:cNvPr id="210"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89F3A529-E443-19E2-EBD6-DB8016BBD1AF}"/>
                </a:ext>
              </a:extLst>
            </p:cNvPr>
            <p:cNvSpPr txBox="1"/>
            <p:nvPr/>
          </p:nvSpPr>
          <p:spPr>
            <a:xfrm>
              <a:off x="16090544" y="3264286"/>
              <a:ext cx="2111099"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marL="0" marR="0" lvl="0" indent="0" algn="ctr" defTabSz="821690" rtl="0" eaLnBrk="1" fontAlgn="auto" latinLnBrk="0" hangingPunct="0">
                <a:lnSpc>
                  <a:spcPct val="120000"/>
                </a:lnSpc>
                <a:spcBef>
                  <a:spcPts val="600"/>
                </a:spcBef>
                <a:spcAft>
                  <a:spcPts val="0"/>
                </a:spcAft>
                <a:buClr>
                  <a:srgbClr val="2F7788"/>
                </a:buClr>
                <a:buSzPct val="120000"/>
                <a:buFontTx/>
                <a:buNone/>
                <a:tabLst/>
                <a:defRPr/>
              </a:pP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Γυναίκες</a:t>
              </a:r>
            </a:p>
          </p:txBody>
        </p:sp>
      </p:grpSp>
      <p:grpSp>
        <p:nvGrpSpPr>
          <p:cNvPr id="5" name="Group 4">
            <a:extLst>
              <a:ext uri="{FF2B5EF4-FFF2-40B4-BE49-F238E27FC236}">
                <a16:creationId xmlns:a16="http://schemas.microsoft.com/office/drawing/2014/main" id="{AFF9BB85-ABE1-1A50-A90E-5373FA1F2A43}"/>
              </a:ext>
            </a:extLst>
          </p:cNvPr>
          <p:cNvGrpSpPr/>
          <p:nvPr/>
        </p:nvGrpSpPr>
        <p:grpSpPr>
          <a:xfrm>
            <a:off x="20348326" y="1251868"/>
            <a:ext cx="1919181" cy="4334756"/>
            <a:chOff x="20348326" y="1328559"/>
            <a:chExt cx="1919181" cy="4334756"/>
          </a:xfrm>
        </p:grpSpPr>
        <p:pic>
          <p:nvPicPr>
            <p:cNvPr id="2" name="Picture 1" descr="A person wearing a tie&#10;&#10;Description automatically generated">
              <a:extLst>
                <a:ext uri="{FF2B5EF4-FFF2-40B4-BE49-F238E27FC236}">
                  <a16:creationId xmlns:a16="http://schemas.microsoft.com/office/drawing/2014/main" id="{C93CF8DE-70A2-63F1-F6A2-47524F1C90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506276" y="1328559"/>
              <a:ext cx="1603280" cy="1804935"/>
            </a:xfrm>
            <a:prstGeom prst="rect">
              <a:avLst/>
            </a:prstGeom>
          </p:spPr>
        </p:pic>
        <p:sp>
          <p:nvSpPr>
            <p:cNvPr id="3" name="TextBox 2">
              <a:extLst>
                <a:ext uri="{FF2B5EF4-FFF2-40B4-BE49-F238E27FC236}">
                  <a16:creationId xmlns:a16="http://schemas.microsoft.com/office/drawing/2014/main" id="{9F509AC5-AD0A-843C-F921-F9034254EB72}"/>
                </a:ext>
              </a:extLst>
            </p:cNvPr>
            <p:cNvSpPr txBox="1"/>
            <p:nvPr/>
          </p:nvSpPr>
          <p:spPr>
            <a:xfrm>
              <a:off x="20422501" y="4021840"/>
              <a:ext cx="1770831"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lang="el-GR" sz="10000" dirty="0">
                  <a:solidFill>
                    <a:srgbClr val="2F7788"/>
                  </a:solidFill>
                  <a:latin typeface="Roboto Black" panose="02000000000000000000" pitchFamily="2" charset="0"/>
                  <a:ea typeface="Roboto Black" panose="02000000000000000000" pitchFamily="2" charset="0"/>
                  <a:cs typeface="Arial" panose="020B0604020202020204" pitchFamily="34" charset="0"/>
                </a:rPr>
                <a:t>50</a:t>
              </a:r>
              <a:r>
                <a:rPr kumimoji="0" lang="en-GB" sz="10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rPr>
                <a:t> </a:t>
              </a:r>
              <a:endParaRPr kumimoji="0" lang="el-GR" sz="10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endParaRPr>
            </a:p>
          </p:txBody>
        </p:sp>
        <p:sp>
          <p:nvSpPr>
            <p:cNvPr id="4"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DBAF1514-1501-CB19-76DF-214A05F2086D}"/>
                </a:ext>
              </a:extLst>
            </p:cNvPr>
            <p:cNvSpPr txBox="1"/>
            <p:nvPr/>
          </p:nvSpPr>
          <p:spPr>
            <a:xfrm>
              <a:off x="20348326" y="3264286"/>
              <a:ext cx="1919181"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marL="0" marR="0" lvl="0" indent="0" algn="ctr" defTabSz="821690" rtl="0" eaLnBrk="1" fontAlgn="auto" latinLnBrk="0" hangingPunct="0">
                <a:lnSpc>
                  <a:spcPct val="120000"/>
                </a:lnSpc>
                <a:spcBef>
                  <a:spcPts val="600"/>
                </a:spcBef>
                <a:spcAft>
                  <a:spcPts val="0"/>
                </a:spcAft>
                <a:buClr>
                  <a:srgbClr val="2F7788"/>
                </a:buClr>
                <a:buSzPct val="120000"/>
                <a:buFontTx/>
                <a:buNone/>
                <a:tabLst/>
                <a:defRPr/>
              </a:pP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Άντρες</a:t>
              </a:r>
            </a:p>
          </p:txBody>
        </p:sp>
      </p:grpSp>
      <p:sp>
        <p:nvSpPr>
          <p:cNvPr id="50" name="Rectangle 49">
            <a:extLst>
              <a:ext uri="{FF2B5EF4-FFF2-40B4-BE49-F238E27FC236}">
                <a16:creationId xmlns:a16="http://schemas.microsoft.com/office/drawing/2014/main" id="{C4434FA8-6F32-8773-EC15-971DBFA498B8}"/>
              </a:ext>
            </a:extLst>
          </p:cNvPr>
          <p:cNvSpPr/>
          <p:nvPr/>
        </p:nvSpPr>
        <p:spPr>
          <a:xfrm>
            <a:off x="1249513" y="7445558"/>
            <a:ext cx="6577029" cy="4308044"/>
          </a:xfrm>
          <a:prstGeom prst="rect">
            <a:avLst/>
          </a:prstGeom>
          <a:solidFill>
            <a:srgbClr val="2F7788"/>
          </a:solid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dirty="0">
              <a:ln>
                <a:noFill/>
              </a:ln>
              <a:solidFill>
                <a:srgbClr val="FFFFFF"/>
              </a:solidFill>
              <a:effectLst/>
              <a:uLnTx/>
              <a:uFillTx/>
              <a:latin typeface="Helvetica Neue Medium"/>
              <a:ea typeface="+mn-ea"/>
              <a:cs typeface="+mn-cs"/>
              <a:sym typeface="Helvetica Neue Medium"/>
            </a:endParaRPr>
          </a:p>
        </p:txBody>
      </p:sp>
      <p:pic>
        <p:nvPicPr>
          <p:cNvPr id="243" name="Image" descr="Image"/>
          <p:cNvPicPr>
            <a:picLocks noChangeAspect="1"/>
          </p:cNvPicPr>
          <p:nvPr/>
        </p:nvPicPr>
        <p:blipFill>
          <a:blip r:embed="rId6"/>
          <a:stretch>
            <a:fillRect/>
          </a:stretch>
        </p:blipFill>
        <p:spPr>
          <a:xfrm>
            <a:off x="8936984" y="10354105"/>
            <a:ext cx="15700723" cy="3345352"/>
          </a:xfrm>
          <a:prstGeom prst="rect">
            <a:avLst/>
          </a:prstGeom>
          <a:ln w="12700">
            <a:miter lim="400000"/>
          </a:ln>
        </p:spPr>
      </p:pic>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marL="0" marR="0" lvl="0" indent="0" algn="l" defTabSz="825500" rtl="0" eaLnBrk="1" fontAlgn="auto" latinLnBrk="0" hangingPunct="0">
              <a:lnSpc>
                <a:spcPct val="100000"/>
              </a:lnSpc>
              <a:spcBef>
                <a:spcPts val="0"/>
              </a:spcBef>
              <a:spcAft>
                <a:spcPts val="0"/>
              </a:spcAft>
              <a:buClrTx/>
              <a:buSzTx/>
              <a:buFontTx/>
              <a:buNone/>
              <a:tabLst/>
              <a:defRPr sz="1000" b="0">
                <a:solidFill>
                  <a:srgbClr val="5E5E5E"/>
                </a:solidFill>
                <a:latin typeface="Arial"/>
                <a:ea typeface="Arial"/>
                <a:cs typeface="Arial"/>
                <a:sym typeface="Arial"/>
              </a:defRPr>
            </a:pPr>
            <a:r>
              <a:rPr kumimoji="0" sz="1000" b="1" i="0" u="none" strike="noStrike" kern="0" cap="none" spc="0" normalizeH="0" baseline="0" noProof="0" dirty="0">
                <a:ln>
                  <a:noFill/>
                </a:ln>
                <a:solidFill>
                  <a:srgbClr val="5E5E5E"/>
                </a:solidFill>
                <a:effectLst/>
                <a:uLnTx/>
                <a:uFillTx/>
                <a:latin typeface="Arial"/>
                <a:cs typeface="Arial"/>
                <a:sym typeface="Arial"/>
              </a:rPr>
              <a:t>ΚΥΠΡΙΑΚΗ ΔΗΜΟΚΡΑΤΙΑ</a:t>
            </a:r>
            <a:r>
              <a:rPr kumimoji="0" sz="1000" b="0" i="0" u="none" strike="noStrike" kern="0" cap="none" spc="0" normalizeH="0" baseline="0" noProof="0" dirty="0">
                <a:ln>
                  <a:noFill/>
                </a:ln>
                <a:solidFill>
                  <a:srgbClr val="5E5E5E"/>
                </a:solidFill>
                <a:effectLst/>
                <a:uLnTx/>
                <a:uFillTx/>
                <a:latin typeface="Arial"/>
                <a:cs typeface="Arial"/>
                <a:sym typeface="Arial"/>
              </a:rPr>
              <a:t> / ΠΝΕΥΜΑΤΙΚΑ ΔΙΚΑΙΩΜΑΤΑ 202</a:t>
            </a:r>
            <a:r>
              <a:rPr kumimoji="0" lang="el-GR" sz="1000" b="0" i="0" u="none" strike="noStrike" kern="0" cap="none" spc="0" normalizeH="0" baseline="0" noProof="0" dirty="0">
                <a:ln>
                  <a:noFill/>
                </a:ln>
                <a:solidFill>
                  <a:srgbClr val="5E5E5E"/>
                </a:solidFill>
                <a:effectLst/>
                <a:uLnTx/>
                <a:uFillTx/>
                <a:latin typeface="Arial"/>
                <a:cs typeface="Arial"/>
                <a:sym typeface="Arial"/>
              </a:rPr>
              <a:t>3</a:t>
            </a:r>
            <a:endParaRPr kumimoji="0" sz="1000" b="0" i="0" u="none" strike="noStrike" kern="0" cap="none" spc="0" normalizeH="0" baseline="0" noProof="0" dirty="0">
              <a:ln>
                <a:noFill/>
              </a:ln>
              <a:solidFill>
                <a:srgbClr val="5E5E5E"/>
              </a:solidFill>
              <a:effectLst/>
              <a:uLnTx/>
              <a:uFillTx/>
              <a:latin typeface="Arial"/>
              <a:cs typeface="Arial"/>
              <a:sym typeface="Arial"/>
            </a:endParaRPr>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9119987"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pPr marL="0" marR="0" lvl="0" indent="0" algn="l" defTabSz="825500" rtl="0" eaLnBrk="1" fontAlgn="auto" latinLnBrk="0" hangingPunct="0">
              <a:lnSpc>
                <a:spcPct val="120000"/>
              </a:lnSpc>
              <a:spcBef>
                <a:spcPts val="0"/>
              </a:spcBef>
              <a:spcAft>
                <a:spcPts val="0"/>
              </a:spcAft>
              <a:buClrTx/>
              <a:buSzTx/>
              <a:buFontTx/>
              <a:buNone/>
              <a:tabLst/>
              <a:defRPr/>
            </a:pP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Ετ</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h</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σιο Σχ</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e</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διο Δρ</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a</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σης</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2025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8" y="1348265"/>
            <a:ext cx="8328042"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l-GR" sz="5000" b="0" i="1" u="none" strike="noStrike" kern="0" cap="none" spc="150" normalizeH="0" baseline="0" noProof="0" dirty="0">
                <a:ln>
                  <a:noFill/>
                </a:ln>
                <a:solidFill>
                  <a:srgbClr val="307687"/>
                </a:solidFill>
                <a:effectLst/>
                <a:uLnTx/>
                <a:uFillTx/>
                <a:latin typeface="Arial" panose="020B0604020202020204" pitchFamily="34" charset="0"/>
                <a:cs typeface="Arial" panose="020B0604020202020204" pitchFamily="34" charset="0"/>
                <a:sym typeface="Arial" panose="020B0604020202020204"/>
              </a:rPr>
              <a:t>Γνωρίστε το Υφυπουργείο</a:t>
            </a:r>
          </a:p>
        </p:txBody>
      </p:sp>
      <p:sp>
        <p:nvSpPr>
          <p:cNvPr id="53" name="Rectangle 52">
            <a:extLst>
              <a:ext uri="{FF2B5EF4-FFF2-40B4-BE49-F238E27FC236}">
                <a16:creationId xmlns:a16="http://schemas.microsoft.com/office/drawing/2014/main" id="{33F97F11-08ED-3325-2CAA-373D4BA56559}"/>
              </a:ext>
            </a:extLst>
          </p:cNvPr>
          <p:cNvSpPr/>
          <p:nvPr/>
        </p:nvSpPr>
        <p:spPr>
          <a:xfrm>
            <a:off x="1249513" y="2539910"/>
            <a:ext cx="6577029" cy="4308044"/>
          </a:xfrm>
          <a:prstGeom prst="rect">
            <a:avLst/>
          </a:prstGeom>
          <a:solidFill>
            <a:srgbClr val="2F7788"/>
          </a:solid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pic>
        <p:nvPicPr>
          <p:cNvPr id="62" name="Picture 61" descr="A black and grey line drawing of a person with blue rectangles&#10;&#10;Description automatically generated">
            <a:extLst>
              <a:ext uri="{FF2B5EF4-FFF2-40B4-BE49-F238E27FC236}">
                <a16:creationId xmlns:a16="http://schemas.microsoft.com/office/drawing/2014/main" id="{BD881DCC-81CC-28E2-96BD-1EAD7F70F24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481861" y="6129042"/>
            <a:ext cx="2126983" cy="1928515"/>
          </a:xfrm>
          <a:prstGeom prst="rect">
            <a:avLst/>
          </a:prstGeom>
        </p:spPr>
      </p:pic>
      <p:pic>
        <p:nvPicPr>
          <p:cNvPr id="198" name="Picture 197" descr="A house with a shield and check mark&#10;&#10;Description automatically generated">
            <a:extLst>
              <a:ext uri="{FF2B5EF4-FFF2-40B4-BE49-F238E27FC236}">
                <a16:creationId xmlns:a16="http://schemas.microsoft.com/office/drawing/2014/main" id="{C66CAB35-0139-AF8D-43AF-0DF2BC032EB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392131" y="6154906"/>
            <a:ext cx="1763807" cy="1793658"/>
          </a:xfrm>
          <a:prstGeom prst="rect">
            <a:avLst/>
          </a:prstGeom>
        </p:spPr>
      </p:pic>
      <p:pic>
        <p:nvPicPr>
          <p:cNvPr id="199" name="Picture 198">
            <a:extLst>
              <a:ext uri="{FF2B5EF4-FFF2-40B4-BE49-F238E27FC236}">
                <a16:creationId xmlns:a16="http://schemas.microsoft.com/office/drawing/2014/main" id="{A82862C2-119D-B3BF-6426-0278824F31C8}"/>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5295835" y="778979"/>
            <a:ext cx="708579" cy="806229"/>
          </a:xfrm>
          <a:prstGeom prst="rect">
            <a:avLst/>
          </a:prstGeom>
        </p:spPr>
      </p:pic>
      <p:pic>
        <p:nvPicPr>
          <p:cNvPr id="200" name="Picture 199" descr="A group of people sitting at a table&#10;&#10;Description automatically generated">
            <a:extLst>
              <a:ext uri="{FF2B5EF4-FFF2-40B4-BE49-F238E27FC236}">
                <a16:creationId xmlns:a16="http://schemas.microsoft.com/office/drawing/2014/main" id="{8F3D88AF-F0DD-9891-420F-C54DA27F50E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543556" y="1234952"/>
            <a:ext cx="1962808" cy="1838766"/>
          </a:xfrm>
          <a:prstGeom prst="rect">
            <a:avLst/>
          </a:prstGeom>
        </p:spPr>
      </p:pic>
      <p:sp>
        <p:nvSpPr>
          <p:cNvPr id="203"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9D9E736C-1A42-A669-5854-48BC46CEF8E7}"/>
              </a:ext>
            </a:extLst>
          </p:cNvPr>
          <p:cNvSpPr txBox="1"/>
          <p:nvPr/>
        </p:nvSpPr>
        <p:spPr>
          <a:xfrm>
            <a:off x="1820629" y="2512981"/>
            <a:ext cx="5434797"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marL="0" marR="0" lvl="0" indent="0" algn="l" defTabSz="821690" rtl="0" eaLnBrk="1" fontAlgn="auto" latinLnBrk="0" hangingPunct="0">
              <a:lnSpc>
                <a:spcPct val="120000"/>
              </a:lnSpc>
              <a:spcBef>
                <a:spcPts val="600"/>
              </a:spcBef>
              <a:spcAft>
                <a:spcPts val="0"/>
              </a:spcAft>
              <a:buClr>
                <a:srgbClr val="2F7788"/>
              </a:buClr>
              <a:buSzPct val="120000"/>
              <a:buFontTx/>
              <a:buNone/>
              <a:tabLst/>
              <a:defRPr/>
            </a:pP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Πολιτική Προϊστάμενη</a:t>
            </a:r>
          </a:p>
        </p:txBody>
      </p:sp>
      <p:sp>
        <p:nvSpPr>
          <p:cNvPr id="204"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041A49F5-2827-5DF4-431F-EF63056EE367}"/>
              </a:ext>
            </a:extLst>
          </p:cNvPr>
          <p:cNvSpPr txBox="1"/>
          <p:nvPr/>
        </p:nvSpPr>
        <p:spPr>
          <a:xfrm>
            <a:off x="2378215" y="3083950"/>
            <a:ext cx="4319625"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marL="0" marR="0" lvl="0" indent="0" algn="l" defTabSz="821690" rtl="0" eaLnBrk="1" fontAlgn="auto" latinLnBrk="0" hangingPunct="0">
              <a:lnSpc>
                <a:spcPct val="120000"/>
              </a:lnSpc>
              <a:spcBef>
                <a:spcPts val="0"/>
              </a:spcBef>
              <a:spcAft>
                <a:spcPts val="0"/>
              </a:spcAft>
              <a:buClr>
                <a:srgbClr val="2F7788"/>
              </a:buClr>
              <a:buSzPct val="120000"/>
              <a:buFontTx/>
              <a:buNone/>
              <a:tabLst/>
              <a:defRPr/>
            </a:pPr>
            <a:r>
              <a:rPr kumimoji="0" lang="el-GR" sz="3500" b="0" i="0" u="none" strike="noStrike" kern="0" cap="none" spc="0" normalizeH="0" baseline="0" noProof="0" dirty="0">
                <a:ln>
                  <a:noFill/>
                </a:ln>
                <a:solidFill>
                  <a:srgbClr val="FFFFFF"/>
                </a:solidFill>
                <a:effectLst/>
                <a:uLnTx/>
                <a:uFillTx/>
                <a:latin typeface="Arial" panose="020B0604020202020204"/>
                <a:cs typeface="Arial" panose="020B0604020202020204"/>
                <a:sym typeface="Arial" panose="020B0604020202020204"/>
              </a:rPr>
              <a:t>Μαριλένα Ευαγγέλου</a:t>
            </a:r>
            <a:endParaRPr kumimoji="0" lang="en-US" sz="3500" b="0" i="0" u="none" strike="noStrike" kern="0" cap="none" spc="0" normalizeH="0" baseline="0" noProof="0" dirty="0">
              <a:ln>
                <a:noFill/>
              </a:ln>
              <a:solidFill>
                <a:srgbClr val="FFFFFF"/>
              </a:solidFill>
              <a:effectLst/>
              <a:uLnTx/>
              <a:uFillTx/>
              <a:latin typeface="Arial" panose="020B0604020202020204"/>
              <a:cs typeface="Arial" panose="020B0604020202020204"/>
              <a:sym typeface="Arial" panose="020B0604020202020204"/>
            </a:endParaRPr>
          </a:p>
        </p:txBody>
      </p:sp>
      <p:sp>
        <p:nvSpPr>
          <p:cNvPr id="205" name="Line">
            <a:extLst>
              <a:ext uri="{FF2B5EF4-FFF2-40B4-BE49-F238E27FC236}">
                <a16:creationId xmlns:a16="http://schemas.microsoft.com/office/drawing/2014/main" id="{744DA467-08F7-93BC-5D14-61C82D51AF54}"/>
              </a:ext>
            </a:extLst>
          </p:cNvPr>
          <p:cNvSpPr/>
          <p:nvPr/>
        </p:nvSpPr>
        <p:spPr>
          <a:xfrm rot="5400000" flipV="1">
            <a:off x="10394322" y="6086093"/>
            <a:ext cx="9966293" cy="0"/>
          </a:xfrm>
          <a:prstGeom prst="line">
            <a:avLst/>
          </a:prstGeom>
          <a:ln w="25400">
            <a:solidFill>
              <a:srgbClr val="2F7788"/>
            </a:solidFill>
            <a:miter lim="400000"/>
          </a:ln>
        </p:spPr>
        <p:txBody>
          <a:bodyPr lIns="26779" tIns="26779" rIns="26779" bIns="26779" anchor="ctr"/>
          <a:lstStyle/>
          <a:p>
            <a:pPr marL="0" marR="0" lvl="0" indent="0" algn="ctr" defTabSz="307975" rtl="0" eaLnBrk="1" fontAlgn="auto" latinLnBrk="0" hangingPunct="0">
              <a:lnSpc>
                <a:spcPct val="100000"/>
              </a:lnSpc>
              <a:spcBef>
                <a:spcPts val="0"/>
              </a:spcBef>
              <a:spcAft>
                <a:spcPts val="0"/>
              </a:spcAft>
              <a:buClrTx/>
              <a:buSzTx/>
              <a:buFontTx/>
              <a:buNone/>
              <a:tabLst/>
              <a:defRPr sz="3200" b="0">
                <a:latin typeface="Avenir Light"/>
                <a:ea typeface="Avenir Light"/>
                <a:cs typeface="Avenir Light"/>
                <a:sym typeface="Avenir Light"/>
              </a:defRPr>
            </a:pPr>
            <a:endParaRPr kumimoji="0" sz="12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
        <p:nvSpPr>
          <p:cNvPr id="206"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0EC6EF78-DD0D-0C5B-F476-BB2A936B045C}"/>
              </a:ext>
            </a:extLst>
          </p:cNvPr>
          <p:cNvSpPr txBox="1"/>
          <p:nvPr/>
        </p:nvSpPr>
        <p:spPr>
          <a:xfrm>
            <a:off x="2378214" y="7400393"/>
            <a:ext cx="4319626"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marL="0" marR="0" lvl="0" indent="0" algn="l" defTabSz="821690" rtl="0" eaLnBrk="1" fontAlgn="auto" latinLnBrk="0" hangingPunct="0">
              <a:lnSpc>
                <a:spcPct val="120000"/>
              </a:lnSpc>
              <a:spcBef>
                <a:spcPts val="600"/>
              </a:spcBef>
              <a:spcAft>
                <a:spcPts val="0"/>
              </a:spcAft>
              <a:buClr>
                <a:srgbClr val="2F7788"/>
              </a:buClr>
              <a:buSzPct val="120000"/>
              <a:buFontTx/>
              <a:buNone/>
              <a:tabLst/>
              <a:defRPr/>
            </a:pP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Γενικός</a:t>
            </a:r>
            <a:r>
              <a:rPr kumimoji="0" lang="en-GB"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 </a:t>
            </a: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Διευθυντής</a:t>
            </a:r>
          </a:p>
        </p:txBody>
      </p:sp>
      <p:sp>
        <p:nvSpPr>
          <p:cNvPr id="207" name="TextBox 206">
            <a:extLst>
              <a:ext uri="{FF2B5EF4-FFF2-40B4-BE49-F238E27FC236}">
                <a16:creationId xmlns:a16="http://schemas.microsoft.com/office/drawing/2014/main" id="{BA85DAD8-066B-D607-12D4-3FEB1D94E339}"/>
              </a:ext>
            </a:extLst>
          </p:cNvPr>
          <p:cNvSpPr txBox="1"/>
          <p:nvPr/>
        </p:nvSpPr>
        <p:spPr>
          <a:xfrm>
            <a:off x="9694281" y="3817414"/>
            <a:ext cx="5661359"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l-GR" sz="4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rPr>
              <a:t>400 οργανικές</a:t>
            </a:r>
            <a:r>
              <a:rPr kumimoji="0" lang="en-GB" sz="4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rPr>
              <a:t> </a:t>
            </a:r>
            <a:r>
              <a:rPr kumimoji="0" lang="el-GR" sz="4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rPr>
              <a:t>θέσεις</a:t>
            </a:r>
          </a:p>
          <a:p>
            <a:pPr marL="0" marR="0" lvl="0" indent="0" algn="ctr" defTabSz="825500" rtl="0" eaLnBrk="1" fontAlgn="auto" latinLnBrk="0" hangingPunct="0">
              <a:lnSpc>
                <a:spcPct val="100000"/>
              </a:lnSpc>
              <a:spcBef>
                <a:spcPts val="0"/>
              </a:spcBef>
              <a:spcAft>
                <a:spcPts val="0"/>
              </a:spcAft>
              <a:buClrTx/>
              <a:buSzTx/>
              <a:buFontTx/>
              <a:buNone/>
              <a:tabLst/>
              <a:defRPr/>
            </a:pPr>
            <a:r>
              <a:rPr lang="el-GR" sz="4000" dirty="0">
                <a:solidFill>
                  <a:srgbClr val="2F7788"/>
                </a:solidFill>
                <a:latin typeface="Roboto Black" panose="02000000000000000000" pitchFamily="2" charset="0"/>
                <a:ea typeface="Roboto Black" panose="02000000000000000000" pitchFamily="2" charset="0"/>
                <a:cs typeface="Arial" panose="020B0604020202020204" pitchFamily="34" charset="0"/>
              </a:rPr>
              <a:t>3</a:t>
            </a:r>
            <a:r>
              <a:rPr lang="en-US" sz="4000" dirty="0">
                <a:solidFill>
                  <a:srgbClr val="2F7788"/>
                </a:solidFill>
                <a:latin typeface="Roboto Black" panose="02000000000000000000" pitchFamily="2" charset="0"/>
                <a:ea typeface="Roboto Black" panose="02000000000000000000" pitchFamily="2" charset="0"/>
                <a:cs typeface="Arial" panose="020B0604020202020204" pitchFamily="34" charset="0"/>
              </a:rPr>
              <a:t>12</a:t>
            </a:r>
            <a:r>
              <a:rPr lang="el-GR" sz="4000" dirty="0">
                <a:solidFill>
                  <a:srgbClr val="2F7788"/>
                </a:solidFill>
                <a:latin typeface="Roboto Black" panose="02000000000000000000" pitchFamily="2" charset="0"/>
                <a:ea typeface="Roboto Black" panose="02000000000000000000" pitchFamily="2" charset="0"/>
                <a:cs typeface="Arial" panose="020B0604020202020204" pitchFamily="34" charset="0"/>
              </a:rPr>
              <a:t> υπηρετούντες</a:t>
            </a:r>
            <a:r>
              <a:rPr kumimoji="0" lang="el-GR" sz="4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rPr>
              <a:t> </a:t>
            </a:r>
          </a:p>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GB" sz="4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rPr>
              <a:t>88 </a:t>
            </a:r>
            <a:r>
              <a:rPr kumimoji="0" lang="el-GR" sz="4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rPr>
              <a:t>κενές</a:t>
            </a:r>
          </a:p>
        </p:txBody>
      </p:sp>
      <p:sp>
        <p:nvSpPr>
          <p:cNvPr id="208"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04F4208C-C1B9-DBF2-7FA3-0ACD6A295D50}"/>
              </a:ext>
            </a:extLst>
          </p:cNvPr>
          <p:cNvSpPr txBox="1"/>
          <p:nvPr/>
        </p:nvSpPr>
        <p:spPr>
          <a:xfrm>
            <a:off x="10131700" y="3187595"/>
            <a:ext cx="4786520"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marL="0" marR="0" lvl="0" indent="0" algn="ctr" defTabSz="821690" rtl="0" eaLnBrk="1" fontAlgn="auto" latinLnBrk="0" hangingPunct="0">
              <a:lnSpc>
                <a:spcPct val="120000"/>
              </a:lnSpc>
              <a:spcBef>
                <a:spcPts val="600"/>
              </a:spcBef>
              <a:spcAft>
                <a:spcPts val="0"/>
              </a:spcAft>
              <a:buClr>
                <a:srgbClr val="2F7788"/>
              </a:buClr>
              <a:buSzPct val="120000"/>
              <a:buFontTx/>
              <a:buNone/>
              <a:tabLst/>
              <a:defRPr/>
            </a:pP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Ανθρώπινο</a:t>
            </a:r>
            <a:r>
              <a:rPr kumimoji="0" lang="en-GB"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 </a:t>
            </a: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Δυναμικό</a:t>
            </a:r>
          </a:p>
        </p:txBody>
      </p:sp>
      <p:sp>
        <p:nvSpPr>
          <p:cNvPr id="213" name="TextBox 212">
            <a:extLst>
              <a:ext uri="{FF2B5EF4-FFF2-40B4-BE49-F238E27FC236}">
                <a16:creationId xmlns:a16="http://schemas.microsoft.com/office/drawing/2014/main" id="{C043861C-A6E8-E419-7577-2D69EDB6506D}"/>
              </a:ext>
            </a:extLst>
          </p:cNvPr>
          <p:cNvSpPr txBox="1"/>
          <p:nvPr/>
        </p:nvSpPr>
        <p:spPr>
          <a:xfrm>
            <a:off x="11724546" y="9765865"/>
            <a:ext cx="1641612"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GB" sz="10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rPr>
              <a:t>0</a:t>
            </a:r>
            <a:endParaRPr kumimoji="0" lang="el-GR" sz="10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endParaRPr>
          </a:p>
        </p:txBody>
      </p:sp>
      <p:sp>
        <p:nvSpPr>
          <p:cNvPr id="214"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CC6C9120-C8B9-1FB4-6023-1386579F9C9A}"/>
              </a:ext>
            </a:extLst>
          </p:cNvPr>
          <p:cNvSpPr txBox="1"/>
          <p:nvPr/>
        </p:nvSpPr>
        <p:spPr>
          <a:xfrm>
            <a:off x="10069525" y="8209916"/>
            <a:ext cx="4951654" cy="1335775"/>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marL="0" marR="0" lvl="0" indent="0" algn="ctr" defTabSz="821690" rtl="0" eaLnBrk="1" fontAlgn="auto" latinLnBrk="0" hangingPunct="0">
              <a:lnSpc>
                <a:spcPct val="120000"/>
              </a:lnSpc>
              <a:spcBef>
                <a:spcPts val="0"/>
              </a:spcBef>
              <a:spcAft>
                <a:spcPts val="0"/>
              </a:spcAft>
              <a:buClr>
                <a:srgbClr val="2F7788"/>
              </a:buClr>
              <a:buSzPct val="120000"/>
              <a:buFontTx/>
              <a:buNone/>
              <a:tabLst/>
              <a:defRPr/>
            </a:pP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Διευθύνσεις</a:t>
            </a:r>
            <a:endParaRPr kumimoji="0" lang="en-GB"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endParaRPr>
          </a:p>
          <a:p>
            <a:pPr marL="0" marR="0" lvl="0" indent="0" algn="ctr" defTabSz="821690" rtl="0" eaLnBrk="1" fontAlgn="auto" latinLnBrk="0" hangingPunct="0">
              <a:lnSpc>
                <a:spcPct val="120000"/>
              </a:lnSpc>
              <a:spcBef>
                <a:spcPts val="0"/>
              </a:spcBef>
              <a:spcAft>
                <a:spcPts val="0"/>
              </a:spcAft>
              <a:buClr>
                <a:srgbClr val="2F7788"/>
              </a:buClr>
              <a:buSzPct val="120000"/>
              <a:buFontTx/>
              <a:buNone/>
              <a:tabLst/>
              <a:defRPr/>
            </a:pP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Διοίκησης</a:t>
            </a:r>
          </a:p>
        </p:txBody>
      </p:sp>
      <p:sp>
        <p:nvSpPr>
          <p:cNvPr id="217" name="TextBox 216">
            <a:extLst>
              <a:ext uri="{FF2B5EF4-FFF2-40B4-BE49-F238E27FC236}">
                <a16:creationId xmlns:a16="http://schemas.microsoft.com/office/drawing/2014/main" id="{0013B3AF-10BE-6CD6-2210-99E7AEB8F4E6}"/>
              </a:ext>
            </a:extLst>
          </p:cNvPr>
          <p:cNvSpPr txBox="1"/>
          <p:nvPr/>
        </p:nvSpPr>
        <p:spPr>
          <a:xfrm>
            <a:off x="20210542" y="9765865"/>
            <a:ext cx="2126984"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l-GR" sz="10000" b="1" i="0" u="none" strike="noStrike" kern="0" cap="none" spc="0" normalizeH="0" baseline="0" noProof="0" dirty="0">
                <a:ln>
                  <a:noFill/>
                </a:ln>
                <a:solidFill>
                  <a:srgbClr val="2F7788"/>
                </a:solidFill>
                <a:effectLst/>
                <a:uLnTx/>
                <a:uFillTx/>
                <a:latin typeface="Roboto Black" panose="02000000000000000000" pitchFamily="2" charset="0"/>
                <a:ea typeface="Roboto Black" panose="02000000000000000000" pitchFamily="2" charset="0"/>
                <a:cs typeface="Arial" panose="020B0604020202020204" pitchFamily="34" charset="0"/>
                <a:sym typeface="Helvetica Neue"/>
              </a:rPr>
              <a:t>0</a:t>
            </a:r>
          </a:p>
        </p:txBody>
      </p:sp>
      <p:sp>
        <p:nvSpPr>
          <p:cNvPr id="218"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09243E51-0766-904A-EF69-3F1037AAF30C}"/>
              </a:ext>
            </a:extLst>
          </p:cNvPr>
          <p:cNvSpPr txBox="1"/>
          <p:nvPr/>
        </p:nvSpPr>
        <p:spPr>
          <a:xfrm>
            <a:off x="19031508" y="7960532"/>
            <a:ext cx="4485053" cy="1982105"/>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marL="0" marR="0" lvl="0" indent="0" algn="ctr" defTabSz="821690" rtl="0" eaLnBrk="1" fontAlgn="auto" latinLnBrk="0" hangingPunct="0">
              <a:lnSpc>
                <a:spcPct val="120000"/>
              </a:lnSpc>
              <a:spcBef>
                <a:spcPts val="0"/>
              </a:spcBef>
              <a:spcAft>
                <a:spcPts val="0"/>
              </a:spcAft>
              <a:buClr>
                <a:srgbClr val="2F7788"/>
              </a:buClr>
              <a:buSzPct val="120000"/>
              <a:buFontTx/>
              <a:buNone/>
              <a:tabLst/>
              <a:defRPr/>
            </a:pPr>
            <a:r>
              <a:rPr kumimoji="0" lang="el-GR" sz="3500" b="1" i="0" u="none" strike="noStrike" kern="0" cap="none" spc="0" normalizeH="0" baseline="0" noProof="0" dirty="0" err="1">
                <a:ln>
                  <a:noFill/>
                </a:ln>
                <a:solidFill>
                  <a:srgbClr val="E38C19"/>
                </a:solidFill>
                <a:effectLst/>
                <a:uLnTx/>
                <a:uFillTx/>
                <a:latin typeface="Arial" panose="020B0604020202020204"/>
                <a:cs typeface="Arial" panose="020B0604020202020204"/>
                <a:sym typeface="Arial" panose="020B0604020202020204"/>
              </a:rPr>
              <a:t>Ημικρατικοί</a:t>
            </a:r>
            <a:endParaRPr kumimoji="0" lang="en-GB"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endParaRPr>
          </a:p>
          <a:p>
            <a:pPr marL="0" marR="0" lvl="0" indent="0" algn="ctr" defTabSz="821690" rtl="0" eaLnBrk="1" fontAlgn="auto" latinLnBrk="0" hangingPunct="0">
              <a:lnSpc>
                <a:spcPct val="120000"/>
              </a:lnSpc>
              <a:spcBef>
                <a:spcPts val="0"/>
              </a:spcBef>
              <a:spcAft>
                <a:spcPts val="0"/>
              </a:spcAft>
              <a:buClr>
                <a:srgbClr val="2F7788"/>
              </a:buClr>
              <a:buSzPct val="120000"/>
              <a:buFontTx/>
              <a:buNone/>
              <a:tabLst/>
              <a:defRPr/>
            </a:pPr>
            <a:r>
              <a:rPr kumimoji="0" lang="el-GR" sz="3500" b="1" i="0" u="none" strike="noStrike" kern="0" cap="none" spc="0" normalizeH="0" baseline="0" noProof="0" dirty="0">
                <a:ln>
                  <a:noFill/>
                </a:ln>
                <a:solidFill>
                  <a:srgbClr val="E38C19"/>
                </a:solidFill>
                <a:effectLst/>
                <a:uLnTx/>
                <a:uFillTx/>
                <a:latin typeface="Arial" panose="020B0604020202020204"/>
                <a:cs typeface="Arial" panose="020B0604020202020204"/>
                <a:sym typeface="Arial" panose="020B0604020202020204"/>
              </a:rPr>
              <a:t>και Άλλοι Οργανισμοί</a:t>
            </a:r>
          </a:p>
        </p:txBody>
      </p:sp>
      <p:sp>
        <p:nvSpPr>
          <p:cNvPr id="219" name="Line">
            <a:extLst>
              <a:ext uri="{FF2B5EF4-FFF2-40B4-BE49-F238E27FC236}">
                <a16:creationId xmlns:a16="http://schemas.microsoft.com/office/drawing/2014/main" id="{3C2D7EDD-D748-5FF9-1E48-EE882A1A140B}"/>
              </a:ext>
            </a:extLst>
          </p:cNvPr>
          <p:cNvSpPr/>
          <p:nvPr/>
        </p:nvSpPr>
        <p:spPr>
          <a:xfrm rot="5400000">
            <a:off x="16626032" y="-982135"/>
            <a:ext cx="63301" cy="13570524"/>
          </a:xfrm>
          <a:prstGeom prst="line">
            <a:avLst/>
          </a:prstGeom>
          <a:ln w="25400">
            <a:solidFill>
              <a:srgbClr val="2F7788"/>
            </a:solidFill>
            <a:miter lim="400000"/>
          </a:ln>
        </p:spPr>
        <p:txBody>
          <a:bodyPr lIns="26779" tIns="26779" rIns="26779" bIns="26779" anchor="ctr"/>
          <a:lstStyle/>
          <a:p>
            <a:pPr marL="0" marR="0" lvl="0" indent="0" algn="ctr" defTabSz="307975" rtl="0" eaLnBrk="1" fontAlgn="auto" latinLnBrk="0" hangingPunct="0">
              <a:lnSpc>
                <a:spcPct val="100000"/>
              </a:lnSpc>
              <a:spcBef>
                <a:spcPts val="0"/>
              </a:spcBef>
              <a:spcAft>
                <a:spcPts val="0"/>
              </a:spcAft>
              <a:buClrTx/>
              <a:buSzTx/>
              <a:buFontTx/>
              <a:buNone/>
              <a:tabLst/>
              <a:defRPr sz="3200" b="0">
                <a:latin typeface="Avenir Light"/>
                <a:ea typeface="Avenir Light"/>
                <a:cs typeface="Avenir Light"/>
                <a:sym typeface="Avenir Light"/>
              </a:defRPr>
            </a:pPr>
            <a:endParaRPr kumimoji="0" sz="12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
        <p:nvSpPr>
          <p:cNvPr id="220" name="Line">
            <a:extLst>
              <a:ext uri="{FF2B5EF4-FFF2-40B4-BE49-F238E27FC236}">
                <a16:creationId xmlns:a16="http://schemas.microsoft.com/office/drawing/2014/main" id="{E51A7260-C8B6-D2B0-580D-1C5741D2A210}"/>
              </a:ext>
            </a:extLst>
          </p:cNvPr>
          <p:cNvSpPr/>
          <p:nvPr/>
        </p:nvSpPr>
        <p:spPr>
          <a:xfrm rot="5400000" flipV="1">
            <a:off x="14302025" y="6335476"/>
            <a:ext cx="9966293" cy="0"/>
          </a:xfrm>
          <a:prstGeom prst="line">
            <a:avLst/>
          </a:prstGeom>
          <a:ln w="25400">
            <a:solidFill>
              <a:srgbClr val="2F7788"/>
            </a:solidFill>
            <a:miter lim="400000"/>
          </a:ln>
        </p:spPr>
        <p:txBody>
          <a:bodyPr lIns="26779" tIns="26779" rIns="26779" bIns="26779" anchor="ctr"/>
          <a:lstStyle/>
          <a:p>
            <a:pPr marL="0" marR="0" lvl="0" indent="0" algn="ctr" defTabSz="307975" rtl="0" eaLnBrk="1" fontAlgn="auto" latinLnBrk="0" hangingPunct="0">
              <a:lnSpc>
                <a:spcPct val="100000"/>
              </a:lnSpc>
              <a:spcBef>
                <a:spcPts val="0"/>
              </a:spcBef>
              <a:spcAft>
                <a:spcPts val="0"/>
              </a:spcAft>
              <a:buClrTx/>
              <a:buSzTx/>
              <a:buFontTx/>
              <a:buNone/>
              <a:tabLst/>
              <a:defRPr sz="3200" b="0">
                <a:latin typeface="Avenir Light"/>
                <a:ea typeface="Avenir Light"/>
                <a:cs typeface="Avenir Light"/>
                <a:sym typeface="Avenir Light"/>
              </a:defRPr>
            </a:pPr>
            <a:endParaRPr kumimoji="0" sz="1200" b="0" i="0" u="none" strike="noStrike" kern="0" cap="none" spc="0" normalizeH="0" baseline="0" noProof="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
        <p:nvSpPr>
          <p:cNvPr id="222"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725CD37D-58FE-D7E3-CA41-FD8FE7888E7B}"/>
              </a:ext>
            </a:extLst>
          </p:cNvPr>
          <p:cNvSpPr txBox="1"/>
          <p:nvPr/>
        </p:nvSpPr>
        <p:spPr>
          <a:xfrm>
            <a:off x="2569525" y="8020624"/>
            <a:ext cx="3937004" cy="748883"/>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marL="0" marR="0" lvl="0" indent="0" algn="l" defTabSz="821690" rtl="0" eaLnBrk="1" fontAlgn="auto" latinLnBrk="0" hangingPunct="0">
              <a:lnSpc>
                <a:spcPct val="120000"/>
              </a:lnSpc>
              <a:spcBef>
                <a:spcPts val="0"/>
              </a:spcBef>
              <a:spcAft>
                <a:spcPts val="0"/>
              </a:spcAft>
              <a:buClr>
                <a:srgbClr val="2F7788"/>
              </a:buClr>
              <a:buSzPct val="120000"/>
              <a:buFontTx/>
              <a:buNone/>
              <a:tabLst/>
              <a:defRPr/>
            </a:pPr>
            <a:r>
              <a:rPr kumimoji="0" lang="el-GR" sz="3500" b="0" i="0" u="none" strike="noStrike" kern="0" cap="none" spc="0" normalizeH="0" baseline="0" noProof="0" dirty="0">
                <a:ln>
                  <a:noFill/>
                </a:ln>
                <a:solidFill>
                  <a:srgbClr val="FFFFFF"/>
                </a:solidFill>
                <a:effectLst/>
                <a:uLnTx/>
                <a:uFillTx/>
                <a:latin typeface="Arial" panose="020B0604020202020204"/>
                <a:cs typeface="Arial" panose="020B0604020202020204"/>
                <a:sym typeface="Arial" panose="020B0604020202020204"/>
              </a:rPr>
              <a:t>Γιάννης Νικολαΐδης</a:t>
            </a:r>
          </a:p>
        </p:txBody>
      </p:sp>
      <p:sp>
        <p:nvSpPr>
          <p:cNvPr id="41" name="ΥΠΟΥΡΓΕΙΟ ΟΙΚΟΝΟΜΙΚΩΝ">
            <a:extLst>
              <a:ext uri="{FF2B5EF4-FFF2-40B4-BE49-F238E27FC236}">
                <a16:creationId xmlns:a16="http://schemas.microsoft.com/office/drawing/2014/main" id="{32A96733-58D0-4E86-A752-062EBF046986}"/>
              </a:ext>
            </a:extLst>
          </p:cNvPr>
          <p:cNvSpPr txBox="1">
            <a:spLocks noGrp="1"/>
          </p:cNvSpPr>
          <p:nvPr>
            <p:ph type="subTitle" sz="quarter" idx="1"/>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defRPr>
                <a:solidFill>
                  <a:srgbClr val="FFFFFF"/>
                </a:solidFill>
                <a:latin typeface="Arial"/>
                <a:ea typeface="Arial"/>
                <a:cs typeface="Arial"/>
                <a:sym typeface="Arial"/>
              </a:defRPr>
            </a:lvl1pPr>
          </a:lstStyle>
          <a:p>
            <a:r>
              <a:rPr sz="2500" b="1" dirty="0"/>
              <a:t>Υ</a:t>
            </a:r>
            <a:r>
              <a:rPr lang="el-GR" sz="2500" b="1" dirty="0"/>
              <a:t>ΦΥΠΟΥΡΓΕΙΟ ΚΟΙΝΩΝΙΚΗΣ ΠΡΟΝΟΙΑΣ</a:t>
            </a:r>
            <a:endParaRPr sz="2500" b="1" dirty="0"/>
          </a:p>
        </p:txBody>
      </p:sp>
      <p:pic>
        <p:nvPicPr>
          <p:cNvPr id="1028" name="Picture 4">
            <a:extLst>
              <a:ext uri="{FF2B5EF4-FFF2-40B4-BE49-F238E27FC236}">
                <a16:creationId xmlns:a16="http://schemas.microsoft.com/office/drawing/2014/main" id="{9399DDF2-7747-C207-B716-7B00A8D6DD5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90376" y="8783583"/>
            <a:ext cx="2987015" cy="282930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B57B6152-5FAF-4D27-948E-654A29BA079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885149" y="3853010"/>
            <a:ext cx="2992242" cy="2801704"/>
          </a:xfrm>
          <a:prstGeom prst="rect">
            <a:avLst/>
          </a:prstGeom>
        </p:spPr>
      </p:pic>
    </p:spTree>
    <p:extLst>
      <p:ext uri="{BB962C8B-B14F-4D97-AF65-F5344CB8AC3E}">
        <p14:creationId xmlns:p14="http://schemas.microsoft.com/office/powerpoint/2010/main" val="1924250607"/>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60133" y="3522106"/>
            <a:ext cx="4464000" cy="1477328"/>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9" y="562098"/>
            <a:ext cx="10243916"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Στρατηγικός Στόχος 2:</a:t>
            </a:r>
          </a:p>
        </p:txBody>
      </p:sp>
      <p:sp>
        <p:nvSpPr>
          <p:cNvPr id="49" name="Rectangle 48">
            <a:extLst>
              <a:ext uri="{FF2B5EF4-FFF2-40B4-BE49-F238E27FC236}">
                <a16:creationId xmlns:a16="http://schemas.microsoft.com/office/drawing/2014/main" id="{CB6CF44E-5D63-FA5A-748D-6CC969F7B7FA}"/>
              </a:ext>
            </a:extLst>
          </p:cNvPr>
          <p:cNvSpPr/>
          <p:nvPr/>
        </p:nvSpPr>
        <p:spPr>
          <a:xfrm>
            <a:off x="1026323" y="4125873"/>
            <a:ext cx="4116608" cy="738664"/>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l-GR" sz="2400" b="0" dirty="0">
                <a:solidFill>
                  <a:srgbClr val="FFFFFF"/>
                </a:solidFill>
                <a:latin typeface="+mn-lt"/>
                <a:ea typeface="+mn-ea"/>
                <a:cs typeface="+mn-cs"/>
                <a:sym typeface="Helvetica Neue Medium"/>
              </a:rPr>
              <a:t>Βελτίωση και εκσυγχρονισμός της επιδοματικής πολιτικής</a:t>
            </a:r>
            <a:endParaRPr kumimoji="0" lang="en-GB" sz="24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52" name="Rectangle 51">
            <a:extLst>
              <a:ext uri="{FF2B5EF4-FFF2-40B4-BE49-F238E27FC236}">
                <a16:creationId xmlns:a16="http://schemas.microsoft.com/office/drawing/2014/main" id="{F29D2E5A-D73D-B8F4-0879-44AFE9E8D5BE}"/>
              </a:ext>
            </a:extLst>
          </p:cNvPr>
          <p:cNvSpPr/>
          <p:nvPr/>
        </p:nvSpPr>
        <p:spPr>
          <a:xfrm>
            <a:off x="5529102" y="3538060"/>
            <a:ext cx="10080000" cy="1477328"/>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just">
              <a:lnSpc>
                <a:spcPct val="120000"/>
              </a:lnSpc>
              <a:buClr>
                <a:srgbClr val="2F7788"/>
              </a:buClr>
              <a:buSzPct val="120000"/>
            </a:pPr>
            <a:r>
              <a:rPr lang="el-GR" sz="1600" b="0" dirty="0">
                <a:solidFill>
                  <a:srgbClr val="5E5E5E"/>
                </a:solidFill>
                <a:latin typeface="Arial" panose="020B0604020202020204" pitchFamily="34" charset="0"/>
                <a:cs typeface="Arial" panose="020B0604020202020204" pitchFamily="34" charset="0"/>
              </a:rPr>
              <a:t>Αναβάθμιση και εκσυγχρονισμός του ΕΕΕ ώστε να ανταποκρίνεται ταχύτερα και πιο αποτελεσματικά </a:t>
            </a:r>
          </a:p>
          <a:p>
            <a:pPr algn="just">
              <a:lnSpc>
                <a:spcPct val="120000"/>
              </a:lnSpc>
              <a:buClr>
                <a:srgbClr val="2F7788"/>
              </a:buClr>
              <a:buSzPct val="120000"/>
            </a:pPr>
            <a:r>
              <a:rPr lang="el-GR" sz="1600" b="0" dirty="0">
                <a:solidFill>
                  <a:srgbClr val="5E5E5E"/>
                </a:solidFill>
                <a:latin typeface="Arial" panose="020B0604020202020204" pitchFamily="34" charset="0"/>
                <a:cs typeface="Arial" panose="020B0604020202020204" pitchFamily="34" charset="0"/>
              </a:rPr>
              <a:t>Ενεργοποίηση δικαιούχων για ενσωμάτωση τους στην κοινωνία</a:t>
            </a:r>
          </a:p>
          <a:p>
            <a:pPr algn="just">
              <a:lnSpc>
                <a:spcPct val="120000"/>
              </a:lnSpc>
              <a:buClr>
                <a:srgbClr val="2F7788"/>
              </a:buClr>
              <a:buSzPct val="120000"/>
            </a:pPr>
            <a:r>
              <a:rPr lang="el-GR" sz="1600" b="0" dirty="0">
                <a:solidFill>
                  <a:srgbClr val="5E5E5E"/>
                </a:solidFill>
                <a:latin typeface="Arial" panose="020B0604020202020204" pitchFamily="34" charset="0"/>
                <a:cs typeface="Arial" panose="020B0604020202020204" pitchFamily="34" charset="0"/>
              </a:rPr>
              <a:t>Χαρτογράφηση και αξιολόγηση για βελτίωση της επιδοματικής πολιτικής του </a:t>
            </a:r>
            <a:r>
              <a:rPr lang="el-GR" sz="1600" b="0" dirty="0" err="1">
                <a:solidFill>
                  <a:srgbClr val="5E5E5E"/>
                </a:solidFill>
                <a:latin typeface="Arial" panose="020B0604020202020204" pitchFamily="34" charset="0"/>
                <a:cs typeface="Arial" panose="020B0604020202020204" pitchFamily="34" charset="0"/>
              </a:rPr>
              <a:t>Υφ.Κ.Π</a:t>
            </a:r>
            <a:endParaRPr lang="el-GR" sz="1600" b="0" dirty="0">
              <a:solidFill>
                <a:srgbClr val="5E5E5E"/>
              </a:solidFill>
              <a:latin typeface="Arial" panose="020B0604020202020204" pitchFamily="34" charset="0"/>
              <a:cs typeface="Arial" panose="020B0604020202020204" pitchFamily="34" charset="0"/>
            </a:endParaRPr>
          </a:p>
          <a:p>
            <a:pPr algn="just">
              <a:lnSpc>
                <a:spcPct val="120000"/>
              </a:lnSpc>
              <a:buClr>
                <a:srgbClr val="2F7788"/>
              </a:buClr>
              <a:buSzPct val="120000"/>
            </a:pPr>
            <a:r>
              <a:rPr lang="el-GR" sz="1600" b="0" dirty="0">
                <a:solidFill>
                  <a:srgbClr val="5E5E5E"/>
                </a:solidFill>
                <a:latin typeface="Arial" panose="020B0604020202020204" pitchFamily="34" charset="0"/>
                <a:cs typeface="Arial" panose="020B0604020202020204" pitchFamily="34" charset="0"/>
              </a:rPr>
              <a:t>Ενημέρωση των πολιτών για τα δικαιώματά τους αναφορικά με όλα τα επιδόματα πρόνοιας</a:t>
            </a:r>
            <a:endParaRPr lang="en-US" sz="1600" b="0" dirty="0">
              <a:solidFill>
                <a:srgbClr val="5E5E5E"/>
              </a:solidFill>
              <a:latin typeface="Arial" panose="020B0604020202020204" pitchFamily="34" charset="0"/>
              <a:cs typeface="Arial" panose="020B0604020202020204" pitchFamily="34" charset="0"/>
            </a:endParaRPr>
          </a:p>
          <a:p>
            <a:pPr algn="just">
              <a:lnSpc>
                <a:spcPct val="120000"/>
              </a:lnSpc>
              <a:buClr>
                <a:srgbClr val="2F7788"/>
              </a:buClr>
              <a:buSzPct val="120000"/>
            </a:pPr>
            <a:r>
              <a:rPr lang="el-GR" sz="1600" b="0" dirty="0">
                <a:solidFill>
                  <a:srgbClr val="5E5E5E"/>
                </a:solidFill>
                <a:latin typeface="Arial" panose="020B0604020202020204" pitchFamily="34" charset="0"/>
                <a:cs typeface="Arial" panose="020B0604020202020204" pitchFamily="34" charset="0"/>
              </a:rPr>
              <a:t>και αναβάθμιση της εξυπηρέτησης που παρέχεται</a:t>
            </a:r>
          </a:p>
        </p:txBody>
      </p:sp>
      <p:sp>
        <p:nvSpPr>
          <p:cNvPr id="55" name="Rectangle 54">
            <a:extLst>
              <a:ext uri="{FF2B5EF4-FFF2-40B4-BE49-F238E27FC236}">
                <a16:creationId xmlns:a16="http://schemas.microsoft.com/office/drawing/2014/main" id="{52FBA867-A332-BAAF-1A63-E7C3460610C1}"/>
              </a:ext>
            </a:extLst>
          </p:cNvPr>
          <p:cNvSpPr/>
          <p:nvPr/>
        </p:nvSpPr>
        <p:spPr>
          <a:xfrm>
            <a:off x="15573867" y="3511527"/>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8" name="Rectangle 57">
            <a:extLst>
              <a:ext uri="{FF2B5EF4-FFF2-40B4-BE49-F238E27FC236}">
                <a16:creationId xmlns:a16="http://schemas.microsoft.com/office/drawing/2014/main" id="{D156E402-D196-B61F-48E0-F060CF4A0B53}"/>
              </a:ext>
            </a:extLst>
          </p:cNvPr>
          <p:cNvSpPr/>
          <p:nvPr/>
        </p:nvSpPr>
        <p:spPr>
          <a:xfrm>
            <a:off x="18338692" y="3528487"/>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1" name="Rectangle 60">
            <a:extLst>
              <a:ext uri="{FF2B5EF4-FFF2-40B4-BE49-F238E27FC236}">
                <a16:creationId xmlns:a16="http://schemas.microsoft.com/office/drawing/2014/main" id="{3061DBBB-7DA5-8ED7-68F0-B9A8BAAED7C2}"/>
              </a:ext>
            </a:extLst>
          </p:cNvPr>
          <p:cNvSpPr/>
          <p:nvPr/>
        </p:nvSpPr>
        <p:spPr>
          <a:xfrm>
            <a:off x="20989845" y="350482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 name="Subtitle here">
            <a:extLst>
              <a:ext uri="{FF2B5EF4-FFF2-40B4-BE49-F238E27FC236}">
                <a16:creationId xmlns:a16="http://schemas.microsoft.com/office/drawing/2014/main" id="{66E82319-BC2C-8F97-731D-13FB71765B3E}"/>
              </a:ext>
            </a:extLst>
          </p:cNvPr>
          <p:cNvSpPr txBox="1"/>
          <p:nvPr/>
        </p:nvSpPr>
        <p:spPr>
          <a:xfrm>
            <a:off x="18494792" y="3681095"/>
            <a:ext cx="2491239"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Ιούλ-23 έως Δεκ-25</a:t>
            </a:r>
          </a:p>
        </p:txBody>
      </p:sp>
      <p:sp>
        <p:nvSpPr>
          <p:cNvPr id="15" name="Subtitle here">
            <a:extLst>
              <a:ext uri="{FF2B5EF4-FFF2-40B4-BE49-F238E27FC236}">
                <a16:creationId xmlns:a16="http://schemas.microsoft.com/office/drawing/2014/main" id="{75E10902-FE2E-A9EB-4119-3809C11BA9A7}"/>
              </a:ext>
            </a:extLst>
          </p:cNvPr>
          <p:cNvSpPr txBox="1"/>
          <p:nvPr/>
        </p:nvSpPr>
        <p:spPr>
          <a:xfrm>
            <a:off x="21063694" y="3627476"/>
            <a:ext cx="2322241" cy="102592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000" i="0" spc="0" dirty="0">
                <a:solidFill>
                  <a:schemeClr val="tx1"/>
                </a:solidFill>
                <a:latin typeface="Arial" panose="020B0604020202020204" pitchFamily="34" charset="0"/>
                <a:cs typeface="Arial" panose="020B0604020202020204" pitchFamily="34" charset="0"/>
                <a:sym typeface="Helvetica Neue"/>
              </a:rPr>
              <a:t>Δικαιούχους Κοινωνικών Παροχών</a:t>
            </a:r>
            <a:endParaRPr lang="el-GR" sz="2000" i="0" kern="0" spc="0" dirty="0">
              <a:solidFill>
                <a:srgbClr val="5E5E5E"/>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573084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Βελτίωση και Εκσυγχρονισμός της Επιδοματικής Πολιτικής </a:t>
            </a:r>
          </a:p>
        </p:txBody>
      </p:sp>
      <p:sp>
        <p:nvSpPr>
          <p:cNvPr id="41" name="Subtitle here">
            <a:extLst>
              <a:ext uri="{FF2B5EF4-FFF2-40B4-BE49-F238E27FC236}">
                <a16:creationId xmlns:a16="http://schemas.microsoft.com/office/drawing/2014/main" id="{1B4171CA-4CC7-AECB-EF83-2275810AD296}"/>
              </a:ext>
            </a:extLst>
          </p:cNvPr>
          <p:cNvSpPr txBox="1"/>
          <p:nvPr/>
        </p:nvSpPr>
        <p:spPr>
          <a:xfrm>
            <a:off x="844727" y="5828956"/>
            <a:ext cx="13790995" cy="339266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2.1 Υλοποίηση συγκεκριμένων μέτρων και δράσεων για Εκσυγχρονισμό της Επιδοματικής Πολιτικής </a:t>
            </a:r>
            <a:endParaRPr lang="en-US" sz="2000" i="0" spc="0" dirty="0">
              <a:solidFill>
                <a:srgbClr val="5E5E5E"/>
              </a:solidFill>
            </a:endParaRPr>
          </a:p>
          <a:p>
            <a:pPr>
              <a:lnSpc>
                <a:spcPct val="120000"/>
              </a:lnSpc>
              <a:buClr>
                <a:srgbClr val="2F7788"/>
              </a:buClr>
              <a:buSzPct val="120000"/>
            </a:pPr>
            <a:r>
              <a:rPr lang="en-US" sz="2000" i="0" spc="0" dirty="0">
                <a:solidFill>
                  <a:srgbClr val="5E5E5E"/>
                </a:solidFill>
              </a:rPr>
              <a:t>2.2 </a:t>
            </a:r>
            <a:r>
              <a:rPr lang="el-GR" sz="2000" i="0" spc="0" dirty="0">
                <a:solidFill>
                  <a:srgbClr val="5E5E5E"/>
                </a:solidFill>
              </a:rPr>
              <a:t>Υλοποίηση του Σχεδίου Επιδότησης Διαμονής και Φροντίδας σε Στέγες Ηλικιωμένων</a:t>
            </a:r>
            <a:endParaRPr lang="en-US" sz="2000" i="0" spc="0" dirty="0">
              <a:solidFill>
                <a:srgbClr val="5E5E5E"/>
              </a:solidFill>
            </a:endParaRPr>
          </a:p>
          <a:p>
            <a:pPr>
              <a:lnSpc>
                <a:spcPct val="120000"/>
              </a:lnSpc>
              <a:buClr>
                <a:srgbClr val="2F7788"/>
              </a:buClr>
              <a:buSzPct val="120000"/>
            </a:pPr>
            <a:r>
              <a:rPr lang="el-GR" sz="2000" i="0" spc="0" dirty="0">
                <a:solidFill>
                  <a:srgbClr val="5E5E5E"/>
                </a:solidFill>
              </a:rPr>
              <a:t>2.</a:t>
            </a:r>
            <a:r>
              <a:rPr lang="en-GB" sz="2000" i="0" spc="0" dirty="0">
                <a:solidFill>
                  <a:srgbClr val="5E5E5E"/>
                </a:solidFill>
              </a:rPr>
              <a:t>3</a:t>
            </a:r>
            <a:r>
              <a:rPr lang="el-GR" sz="2000" i="0" spc="0" dirty="0">
                <a:solidFill>
                  <a:srgbClr val="5E5E5E"/>
                </a:solidFill>
              </a:rPr>
              <a:t> Συνέχιση στρατηγικού σχεδιασμού για το ΕΕΕ και επιχειρησιακής ανάπτυξης </a:t>
            </a:r>
            <a:endParaRPr lang="en-GB" sz="2000" i="0" kern="0" spc="0" dirty="0">
              <a:solidFill>
                <a:srgbClr val="5E5E5E"/>
              </a:solidFill>
            </a:endParaRPr>
          </a:p>
          <a:p>
            <a:pPr>
              <a:lnSpc>
                <a:spcPct val="120000"/>
              </a:lnSpc>
              <a:buClr>
                <a:srgbClr val="2F7788"/>
              </a:buClr>
              <a:buSzPct val="120000"/>
            </a:pPr>
            <a:r>
              <a:rPr lang="en-US" sz="2000" i="0" spc="0" dirty="0">
                <a:solidFill>
                  <a:srgbClr val="5E5E5E"/>
                </a:solidFill>
              </a:rPr>
              <a:t>2.4 </a:t>
            </a:r>
            <a:r>
              <a:rPr lang="el-GR" sz="2000" i="0" spc="0" dirty="0">
                <a:solidFill>
                  <a:srgbClr val="5E5E5E"/>
                </a:solidFill>
              </a:rPr>
              <a:t>Ολοκλήρωση μηχανογραφικών αναβαθμίσεων και δημιουργία νέων ηλεκτρονικών αιτήσεων </a:t>
            </a:r>
          </a:p>
          <a:p>
            <a:pPr>
              <a:lnSpc>
                <a:spcPct val="120000"/>
              </a:lnSpc>
              <a:buClr>
                <a:srgbClr val="2F7788"/>
              </a:buClr>
              <a:buSzPct val="120000"/>
            </a:pPr>
            <a:r>
              <a:rPr lang="el-GR" sz="2000" i="0" spc="0" dirty="0">
                <a:solidFill>
                  <a:srgbClr val="5E5E5E"/>
                </a:solidFill>
              </a:rPr>
              <a:t>2.</a:t>
            </a:r>
            <a:r>
              <a:rPr lang="en-GB" sz="2000" i="0" spc="0" dirty="0">
                <a:solidFill>
                  <a:srgbClr val="5E5E5E"/>
                </a:solidFill>
              </a:rPr>
              <a:t>5</a:t>
            </a:r>
            <a:r>
              <a:rPr lang="el-GR" sz="2000" i="0" spc="0" dirty="0">
                <a:solidFill>
                  <a:srgbClr val="5E5E5E"/>
                </a:solidFill>
              </a:rPr>
              <a:t> Ανάπτυξη του Ενιαίου Συστήματος Επιδομάτων Πρόνοιας. Προκήρυξη διαγωνισμού για την Φάση Β΄ (υλοποίηση)</a:t>
            </a:r>
          </a:p>
          <a:p>
            <a:pPr>
              <a:lnSpc>
                <a:spcPct val="120000"/>
              </a:lnSpc>
              <a:buClr>
                <a:srgbClr val="2F7788"/>
              </a:buClr>
              <a:buSzPct val="120000"/>
            </a:pPr>
            <a:r>
              <a:rPr lang="el-GR" sz="2000" i="0" spc="0" dirty="0">
                <a:solidFill>
                  <a:srgbClr val="5E5E5E"/>
                </a:solidFill>
              </a:rPr>
              <a:t>2.</a:t>
            </a:r>
            <a:r>
              <a:rPr lang="en-GB" sz="2000" i="0" spc="0" dirty="0">
                <a:solidFill>
                  <a:srgbClr val="5E5E5E"/>
                </a:solidFill>
              </a:rPr>
              <a:t>6</a:t>
            </a:r>
            <a:r>
              <a:rPr lang="el-GR" sz="2000" i="0" spc="0" dirty="0">
                <a:solidFill>
                  <a:srgbClr val="5E5E5E"/>
                </a:solidFill>
              </a:rPr>
              <a:t> Δημιουργία διαδικτυακής Πλατφόρμας Κοινωνικών Παροχών</a:t>
            </a:r>
          </a:p>
          <a:p>
            <a:pPr>
              <a:lnSpc>
                <a:spcPct val="120000"/>
              </a:lnSpc>
              <a:buClr>
                <a:srgbClr val="2F7788"/>
              </a:buClr>
              <a:buSzPct val="120000"/>
            </a:pPr>
            <a:r>
              <a:rPr lang="el-GR" sz="2000" i="0" spc="0" dirty="0">
                <a:solidFill>
                  <a:schemeClr val="tx2"/>
                </a:solidFill>
              </a:rPr>
              <a:t>2.</a:t>
            </a:r>
            <a:r>
              <a:rPr lang="en-US" sz="2000" i="0" spc="0" dirty="0">
                <a:solidFill>
                  <a:schemeClr val="tx2"/>
                </a:solidFill>
              </a:rPr>
              <a:t>7</a:t>
            </a:r>
            <a:r>
              <a:rPr lang="el-GR" sz="2000" i="0" spc="0" dirty="0">
                <a:solidFill>
                  <a:schemeClr val="tx2"/>
                </a:solidFill>
              </a:rPr>
              <a:t> Δημιουργία διαδικτυακής εφαρμογής για κινητά τηλέφωνα</a:t>
            </a:r>
          </a:p>
          <a:p>
            <a:pPr>
              <a:lnSpc>
                <a:spcPct val="120000"/>
              </a:lnSpc>
              <a:buClr>
                <a:srgbClr val="2F7788"/>
              </a:buClr>
              <a:buSzPct val="120000"/>
            </a:pPr>
            <a:r>
              <a:rPr lang="el-GR" sz="2000" i="0" spc="0" dirty="0">
                <a:solidFill>
                  <a:srgbClr val="5E5E5E"/>
                </a:solidFill>
              </a:rPr>
              <a:t>2.</a:t>
            </a:r>
            <a:r>
              <a:rPr lang="en-US" sz="2000" i="0" spc="0" dirty="0">
                <a:solidFill>
                  <a:srgbClr val="5E5E5E"/>
                </a:solidFill>
              </a:rPr>
              <a:t>8</a:t>
            </a:r>
            <a:r>
              <a:rPr lang="el-GR" sz="2000" i="0" spc="0" dirty="0">
                <a:solidFill>
                  <a:srgbClr val="5E5E5E"/>
                </a:solidFill>
              </a:rPr>
              <a:t> Έκδοση Οδηγού των κοινωνικών δικαιωμάτων του πολίτη</a:t>
            </a:r>
            <a:endParaRPr lang="el-GR" sz="2000" i="0" spc="0" dirty="0">
              <a:solidFill>
                <a:schemeClr val="tx2"/>
              </a:solidFill>
            </a:endParaRPr>
          </a:p>
          <a:p>
            <a:pPr>
              <a:lnSpc>
                <a:spcPct val="120000"/>
              </a:lnSpc>
              <a:buClr>
                <a:srgbClr val="2F7788"/>
              </a:buClr>
              <a:buSzPct val="120000"/>
            </a:pPr>
            <a:endParaRPr lang="el-GR" sz="2000" i="0" spc="0" dirty="0">
              <a:solidFill>
                <a:srgbClr val="5E5E5E"/>
              </a:solidFill>
            </a:endParaRPr>
          </a:p>
        </p:txBody>
      </p:sp>
      <p:sp>
        <p:nvSpPr>
          <p:cNvPr id="43" name="Subtitle here">
            <a:extLst>
              <a:ext uri="{FF2B5EF4-FFF2-40B4-BE49-F238E27FC236}">
                <a16:creationId xmlns:a16="http://schemas.microsoft.com/office/drawing/2014/main" id="{07BA18CA-7F13-1DF0-DA7E-926CB63CD6D8}"/>
              </a:ext>
            </a:extLst>
          </p:cNvPr>
          <p:cNvSpPr txBox="1"/>
          <p:nvPr/>
        </p:nvSpPr>
        <p:spPr>
          <a:xfrm>
            <a:off x="9627441" y="6408588"/>
            <a:ext cx="1723216" cy="302332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000" i="0" kern="0" spc="0" dirty="0">
              <a:solidFill>
                <a:srgbClr val="5E5E5E"/>
              </a:solidFill>
            </a:endParaRPr>
          </a:p>
          <a:p>
            <a:pPr>
              <a:lnSpc>
                <a:spcPct val="120000"/>
              </a:lnSpc>
              <a:buClr>
                <a:srgbClr val="2F7788"/>
              </a:buClr>
              <a:buSzPct val="120000"/>
            </a:pPr>
            <a:endParaRPr lang="el-GR" sz="2000" i="0" spc="0" dirty="0">
              <a:solidFill>
                <a:srgbClr val="5E5E5E"/>
              </a:solidFill>
            </a:endParaRPr>
          </a:p>
          <a:p>
            <a:pPr>
              <a:lnSpc>
                <a:spcPct val="120000"/>
              </a:lnSpc>
              <a:buClr>
                <a:srgbClr val="2F7788"/>
              </a:buClr>
              <a:buSzPct val="120000"/>
            </a:pPr>
            <a:endParaRPr lang="el-GR" sz="2000" i="0" spc="0" dirty="0">
              <a:solidFill>
                <a:srgbClr val="5E5E5E"/>
              </a:solidFill>
            </a:endParaRPr>
          </a:p>
          <a:p>
            <a:pPr>
              <a:lnSpc>
                <a:spcPct val="120000"/>
              </a:lnSpc>
              <a:buClr>
                <a:srgbClr val="2F7788"/>
              </a:buClr>
              <a:buSzPct val="120000"/>
            </a:pPr>
            <a:r>
              <a:rPr lang="el-GR" sz="2000" i="0" spc="0" dirty="0">
                <a:solidFill>
                  <a:srgbClr val="5E5E5E"/>
                </a:solidFill>
              </a:rPr>
              <a:t> </a:t>
            </a:r>
          </a:p>
          <a:p>
            <a:pPr>
              <a:lnSpc>
                <a:spcPct val="120000"/>
              </a:lnSpc>
              <a:buClr>
                <a:srgbClr val="2F7788"/>
              </a:buClr>
              <a:buSzPct val="120000"/>
            </a:pPr>
            <a:endParaRPr lang="el-GR" sz="2000" i="0" spc="0" dirty="0">
              <a:solidFill>
                <a:srgbClr val="5E5E5E"/>
              </a:solidFill>
            </a:endParaRPr>
          </a:p>
          <a:p>
            <a:pPr>
              <a:lnSpc>
                <a:spcPct val="120000"/>
              </a:lnSpc>
              <a:buClr>
                <a:srgbClr val="2F7788"/>
              </a:buClr>
              <a:buSzPct val="120000"/>
            </a:pPr>
            <a:endParaRPr lang="el-GR" sz="2000" i="0" spc="0" dirty="0">
              <a:solidFill>
                <a:srgbClr val="5E5E5E"/>
              </a:solidFill>
            </a:endParaRPr>
          </a:p>
          <a:p>
            <a:pPr>
              <a:lnSpc>
                <a:spcPct val="120000"/>
              </a:lnSpc>
              <a:buClr>
                <a:srgbClr val="2F7788"/>
              </a:buClr>
              <a:buSzPct val="120000"/>
            </a:pPr>
            <a:endParaRPr lang="el-GR" sz="2000" i="0" spc="0" dirty="0">
              <a:solidFill>
                <a:srgbClr val="5E5E5E"/>
              </a:solidFill>
            </a:endParaRPr>
          </a:p>
          <a:p>
            <a:pPr>
              <a:lnSpc>
                <a:spcPct val="120000"/>
              </a:lnSpc>
              <a:buClr>
                <a:srgbClr val="2F7788"/>
              </a:buClr>
              <a:buSzPct val="120000"/>
            </a:pPr>
            <a:r>
              <a:rPr lang="el-GR" sz="2000" i="0" spc="0" dirty="0">
                <a:solidFill>
                  <a:srgbClr val="5E5E5E"/>
                </a:solidFill>
              </a:rPr>
              <a:t> </a:t>
            </a:r>
          </a:p>
        </p:txBody>
      </p:sp>
      <p:sp>
        <p:nvSpPr>
          <p:cNvPr id="194" name="Subtitle here">
            <a:extLst>
              <a:ext uri="{FF2B5EF4-FFF2-40B4-BE49-F238E27FC236}">
                <a16:creationId xmlns:a16="http://schemas.microsoft.com/office/drawing/2014/main" id="{48A71EFC-904F-934A-F039-7D190EC0AAB8}"/>
              </a:ext>
            </a:extLst>
          </p:cNvPr>
          <p:cNvSpPr txBox="1"/>
          <p:nvPr/>
        </p:nvSpPr>
        <p:spPr>
          <a:xfrm>
            <a:off x="15393985" y="6255469"/>
            <a:ext cx="5397389"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latin typeface="Arial" panose="020B0604020202020204" pitchFamily="34" charset="0"/>
                <a:ea typeface="+mn-ea"/>
                <a:cs typeface="Arial" panose="020B0604020202020204" pitchFamily="34" charset="0"/>
                <a:sym typeface="Helvetica Neue"/>
              </a:rPr>
              <a:t>Διοίκηση Υφ.Κ.Π. </a:t>
            </a:r>
          </a:p>
          <a:p>
            <a:pPr>
              <a:lnSpc>
                <a:spcPct val="120000"/>
              </a:lnSpc>
              <a:buClr>
                <a:srgbClr val="2F7788"/>
              </a:buClr>
              <a:buSzPct val="120000"/>
            </a:pPr>
            <a:r>
              <a:rPr lang="el-GR" sz="2400" i="0" spc="0" dirty="0">
                <a:solidFill>
                  <a:srgbClr val="5E5E5E"/>
                </a:solidFill>
                <a:latin typeface="Arial" panose="020B0604020202020204" pitchFamily="34" charset="0"/>
                <a:ea typeface="+mn-ea"/>
                <a:cs typeface="Arial" panose="020B0604020202020204" pitchFamily="34" charset="0"/>
                <a:sym typeface="Helvetica Neue"/>
              </a:rPr>
              <a:t>ΥΔΕΠ</a:t>
            </a:r>
          </a:p>
        </p:txBody>
      </p:sp>
      <p:sp>
        <p:nvSpPr>
          <p:cNvPr id="199" name="Rectangle 198">
            <a:extLst>
              <a:ext uri="{FF2B5EF4-FFF2-40B4-BE49-F238E27FC236}">
                <a16:creationId xmlns:a16="http://schemas.microsoft.com/office/drawing/2014/main" id="{BB602FBF-C300-BFEE-623D-4356BF7C0FE0}"/>
              </a:ext>
            </a:extLst>
          </p:cNvPr>
          <p:cNvSpPr/>
          <p:nvPr/>
        </p:nvSpPr>
        <p:spPr>
          <a:xfrm>
            <a:off x="844727" y="9266572"/>
            <a:ext cx="40211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Subtitle here">
            <a:extLst>
              <a:ext uri="{FF2B5EF4-FFF2-40B4-BE49-F238E27FC236}">
                <a16:creationId xmlns:a16="http://schemas.microsoft.com/office/drawing/2014/main" id="{C34ABF9E-E844-F4DF-3E0B-6BB11A240F37}"/>
              </a:ext>
            </a:extLst>
          </p:cNvPr>
          <p:cNvSpPr txBox="1"/>
          <p:nvPr/>
        </p:nvSpPr>
        <p:spPr>
          <a:xfrm>
            <a:off x="1057319" y="9305788"/>
            <a:ext cx="452679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 Κοινωνία</a:t>
            </a:r>
          </a:p>
        </p:txBody>
      </p:sp>
      <p:sp>
        <p:nvSpPr>
          <p:cNvPr id="201" name="Rectangle 200">
            <a:extLst>
              <a:ext uri="{FF2B5EF4-FFF2-40B4-BE49-F238E27FC236}">
                <a16:creationId xmlns:a16="http://schemas.microsoft.com/office/drawing/2014/main" id="{CE588624-8ED0-AE8A-812E-F1C344ED8B50}"/>
              </a:ext>
            </a:extLst>
          </p:cNvPr>
          <p:cNvSpPr/>
          <p:nvPr/>
        </p:nvSpPr>
        <p:spPr>
          <a:xfrm>
            <a:off x="860776" y="9878406"/>
            <a:ext cx="14886889" cy="201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3" name="Subtitle here">
            <a:extLst>
              <a:ext uri="{FF2B5EF4-FFF2-40B4-BE49-F238E27FC236}">
                <a16:creationId xmlns:a16="http://schemas.microsoft.com/office/drawing/2014/main" id="{E01D11AB-7399-3D1D-1761-4A839B4D4894}"/>
              </a:ext>
            </a:extLst>
          </p:cNvPr>
          <p:cNvSpPr txBox="1"/>
          <p:nvPr/>
        </p:nvSpPr>
        <p:spPr>
          <a:xfrm>
            <a:off x="860133" y="9966451"/>
            <a:ext cx="17579995" cy="154600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n-GB" sz="2000" i="0" spc="0" dirty="0">
                <a:solidFill>
                  <a:srgbClr val="5E5E5E"/>
                </a:solidFill>
              </a:rPr>
              <a:t>1. </a:t>
            </a:r>
            <a:r>
              <a:rPr lang="el-GR" sz="2000" i="0" spc="0" dirty="0">
                <a:solidFill>
                  <a:srgbClr val="5E5E5E"/>
                </a:solidFill>
              </a:rPr>
              <a:t>Ταχύτερη εξυπηρέτηση των ευάλωτων ομάδων του πληθυσμού</a:t>
            </a:r>
          </a:p>
          <a:p>
            <a:pPr>
              <a:lnSpc>
                <a:spcPct val="120000"/>
              </a:lnSpc>
              <a:buClr>
                <a:srgbClr val="2F7788"/>
              </a:buClr>
              <a:buSzPct val="120000"/>
            </a:pPr>
            <a:r>
              <a:rPr lang="en-GB" sz="2000" i="0" spc="0" dirty="0">
                <a:solidFill>
                  <a:srgbClr val="5E5E5E"/>
                </a:solidFill>
              </a:rPr>
              <a:t>2. </a:t>
            </a:r>
            <a:r>
              <a:rPr lang="el-GR" sz="2000" i="0" spc="0" dirty="0">
                <a:solidFill>
                  <a:srgbClr val="5E5E5E"/>
                </a:solidFill>
              </a:rPr>
              <a:t>Αποτελεσματικότερος έλεγχος των κριτηρίων επιλεξιμότητας για τους δικαιούχους</a:t>
            </a:r>
          </a:p>
          <a:p>
            <a:pPr>
              <a:lnSpc>
                <a:spcPct val="120000"/>
              </a:lnSpc>
              <a:buClr>
                <a:srgbClr val="2F7788"/>
              </a:buClr>
              <a:buSzPct val="120000"/>
            </a:pPr>
            <a:r>
              <a:rPr lang="el-GR" sz="2000" i="0" spc="0" dirty="0">
                <a:solidFill>
                  <a:srgbClr val="5E5E5E"/>
                </a:solidFill>
              </a:rPr>
              <a:t>3</a:t>
            </a:r>
            <a:r>
              <a:rPr lang="en-GB" sz="2000" i="0" spc="0" dirty="0">
                <a:solidFill>
                  <a:srgbClr val="5E5E5E"/>
                </a:solidFill>
              </a:rPr>
              <a:t>. </a:t>
            </a:r>
            <a:r>
              <a:rPr lang="el-GR" sz="2000" i="0" spc="0" dirty="0">
                <a:solidFill>
                  <a:srgbClr val="5E5E5E"/>
                </a:solidFill>
              </a:rPr>
              <a:t>Αποτελεσματικότερη εξυπηρέτηση των πολιτών</a:t>
            </a:r>
          </a:p>
          <a:p>
            <a:pPr>
              <a:lnSpc>
                <a:spcPct val="120000"/>
              </a:lnSpc>
              <a:buClr>
                <a:srgbClr val="2F7788"/>
              </a:buClr>
              <a:buSzPct val="120000"/>
            </a:pPr>
            <a:r>
              <a:rPr lang="el-GR" sz="2000" i="0" spc="0" dirty="0">
                <a:solidFill>
                  <a:srgbClr val="5E5E5E"/>
                </a:solidFill>
              </a:rPr>
              <a:t>4</a:t>
            </a:r>
            <a:r>
              <a:rPr lang="en-GB" sz="2000" i="0" spc="0" dirty="0">
                <a:solidFill>
                  <a:srgbClr val="5E5E5E"/>
                </a:solidFill>
              </a:rPr>
              <a:t>. </a:t>
            </a:r>
            <a:r>
              <a:rPr lang="el-GR" sz="2000" i="0" spc="0" dirty="0">
                <a:solidFill>
                  <a:srgbClr val="5E5E5E"/>
                </a:solidFill>
              </a:rPr>
              <a:t>Εξορθολογισμός επιδοματικής πολιτικής </a:t>
            </a:r>
          </a:p>
        </p:txBody>
      </p:sp>
      <p:sp>
        <p:nvSpPr>
          <p:cNvPr id="50" name="Subtitle here">
            <a:extLst>
              <a:ext uri="{FF2B5EF4-FFF2-40B4-BE49-F238E27FC236}">
                <a16:creationId xmlns:a16="http://schemas.microsoft.com/office/drawing/2014/main" id="{44ECC20E-F4D4-4DA6-AD70-78D79DF1C194}"/>
              </a:ext>
            </a:extLst>
          </p:cNvPr>
          <p:cNvSpPr txBox="1"/>
          <p:nvPr/>
        </p:nvSpPr>
        <p:spPr>
          <a:xfrm>
            <a:off x="15641934" y="3809856"/>
            <a:ext cx="2520258"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000" i="0" kern="0" spc="0" dirty="0">
              <a:solidFill>
                <a:srgbClr val="5E5E5E"/>
              </a:solidFill>
            </a:endParaRPr>
          </a:p>
        </p:txBody>
      </p:sp>
      <p:pic>
        <p:nvPicPr>
          <p:cNvPr id="42" name="Image" descr="Image"/>
          <p:cNvPicPr>
            <a:picLocks noChangeAspect="1"/>
          </p:cNvPicPr>
          <p:nvPr/>
        </p:nvPicPr>
        <p:blipFill>
          <a:blip r:embed="rId3"/>
          <a:stretch>
            <a:fillRect/>
          </a:stretch>
        </p:blipFill>
        <p:spPr>
          <a:xfrm>
            <a:off x="8936985" y="10832772"/>
            <a:ext cx="15700723" cy="2801917"/>
          </a:xfrm>
          <a:prstGeom prst="rect">
            <a:avLst/>
          </a:prstGeom>
          <a:ln w="12700">
            <a:miter lim="400000"/>
          </a:ln>
        </p:spPr>
      </p:pic>
      <p:sp>
        <p:nvSpPr>
          <p:cNvPr id="45"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40" name="Subtitle here">
            <a:extLst>
              <a:ext uri="{FF2B5EF4-FFF2-40B4-BE49-F238E27FC236}">
                <a16:creationId xmlns:a16="http://schemas.microsoft.com/office/drawing/2014/main" id="{E21FE21D-8559-B180-2463-6ED0750C6D07}"/>
              </a:ext>
            </a:extLst>
          </p:cNvPr>
          <p:cNvSpPr txBox="1"/>
          <p:nvPr/>
        </p:nvSpPr>
        <p:spPr>
          <a:xfrm>
            <a:off x="9399009" y="2883227"/>
            <a:ext cx="170583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Περιγραφή</a:t>
            </a:r>
            <a:endParaRPr lang="el-GR" sz="2400" b="1" i="0" kern="0" spc="0" dirty="0">
              <a:solidFill>
                <a:srgbClr val="2F7788"/>
              </a:solidFill>
            </a:endParaRPr>
          </a:p>
        </p:txBody>
      </p:sp>
      <p:sp>
        <p:nvSpPr>
          <p:cNvPr id="44" name="Subtitle here">
            <a:extLst>
              <a:ext uri="{FF2B5EF4-FFF2-40B4-BE49-F238E27FC236}">
                <a16:creationId xmlns:a16="http://schemas.microsoft.com/office/drawing/2014/main" id="{813F21C2-55D4-D080-478C-5B92F63F5A30}"/>
              </a:ext>
            </a:extLst>
          </p:cNvPr>
          <p:cNvSpPr txBox="1"/>
          <p:nvPr/>
        </p:nvSpPr>
        <p:spPr>
          <a:xfrm>
            <a:off x="15617612" y="2754757"/>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Κόστος</a:t>
            </a:r>
            <a:endParaRPr lang="el-GR" sz="2400" b="1" i="0" kern="0" spc="0" dirty="0">
              <a:solidFill>
                <a:srgbClr val="2F7788"/>
              </a:solidFill>
            </a:endParaRPr>
          </a:p>
        </p:txBody>
      </p:sp>
      <p:sp>
        <p:nvSpPr>
          <p:cNvPr id="46" name="Subtitle here">
            <a:extLst>
              <a:ext uri="{FF2B5EF4-FFF2-40B4-BE49-F238E27FC236}">
                <a16:creationId xmlns:a16="http://schemas.microsoft.com/office/drawing/2014/main" id="{E67CABA6-59DE-E45F-25D4-86E6FF97669C}"/>
              </a:ext>
            </a:extLst>
          </p:cNvPr>
          <p:cNvSpPr txBox="1"/>
          <p:nvPr/>
        </p:nvSpPr>
        <p:spPr>
          <a:xfrm>
            <a:off x="18286262" y="2754757"/>
            <a:ext cx="2788971"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Χρονοδιάγραμμα</a:t>
            </a:r>
            <a:endParaRPr lang="el-GR" sz="2400" b="1" i="0" kern="0" spc="0" dirty="0">
              <a:solidFill>
                <a:srgbClr val="2F7788"/>
              </a:solidFill>
            </a:endParaRPr>
          </a:p>
        </p:txBody>
      </p:sp>
      <p:sp>
        <p:nvSpPr>
          <p:cNvPr id="51" name="Subtitle here">
            <a:extLst>
              <a:ext uri="{FF2B5EF4-FFF2-40B4-BE49-F238E27FC236}">
                <a16:creationId xmlns:a16="http://schemas.microsoft.com/office/drawing/2014/main" id="{30BC3C46-7AD4-C6C6-13C4-127C830B5542}"/>
              </a:ext>
            </a:extLst>
          </p:cNvPr>
          <p:cNvSpPr txBox="1"/>
          <p:nvPr/>
        </p:nvSpPr>
        <p:spPr>
          <a:xfrm>
            <a:off x="21465422" y="2754757"/>
            <a:ext cx="167729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Αφορά</a:t>
            </a:r>
          </a:p>
        </p:txBody>
      </p:sp>
      <p:sp>
        <p:nvSpPr>
          <p:cNvPr id="53" name="Subtitle here">
            <a:extLst>
              <a:ext uri="{FF2B5EF4-FFF2-40B4-BE49-F238E27FC236}">
                <a16:creationId xmlns:a16="http://schemas.microsoft.com/office/drawing/2014/main" id="{3E1A7879-14F2-848B-3D2D-01BC88EAA1C6}"/>
              </a:ext>
            </a:extLst>
          </p:cNvPr>
          <p:cNvSpPr txBox="1"/>
          <p:nvPr/>
        </p:nvSpPr>
        <p:spPr>
          <a:xfrm>
            <a:off x="860776" y="2935557"/>
            <a:ext cx="170583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Στόχος</a:t>
            </a:r>
            <a:endParaRPr lang="el-GR" sz="2400" b="1" i="0" kern="0" spc="0" dirty="0">
              <a:solidFill>
                <a:srgbClr val="2F7788"/>
              </a:solidFill>
            </a:endParaRPr>
          </a:p>
        </p:txBody>
      </p:sp>
      <p:sp>
        <p:nvSpPr>
          <p:cNvPr id="64" name="Rectangle 63">
            <a:extLst>
              <a:ext uri="{FF2B5EF4-FFF2-40B4-BE49-F238E27FC236}">
                <a16:creationId xmlns:a16="http://schemas.microsoft.com/office/drawing/2014/main" id="{F8773CAD-6845-523F-27F7-16D569DAB4EB}"/>
              </a:ext>
            </a:extLst>
          </p:cNvPr>
          <p:cNvSpPr/>
          <p:nvPr/>
        </p:nvSpPr>
        <p:spPr>
          <a:xfrm>
            <a:off x="844727" y="5117711"/>
            <a:ext cx="210042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5" name="Subtitle here">
            <a:extLst>
              <a:ext uri="{FF2B5EF4-FFF2-40B4-BE49-F238E27FC236}">
                <a16:creationId xmlns:a16="http://schemas.microsoft.com/office/drawing/2014/main" id="{4C3067CC-53E4-36D2-6C83-492A1376F375}"/>
              </a:ext>
            </a:extLst>
          </p:cNvPr>
          <p:cNvSpPr txBox="1"/>
          <p:nvPr/>
        </p:nvSpPr>
        <p:spPr>
          <a:xfrm>
            <a:off x="956436" y="5125242"/>
            <a:ext cx="2387097"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Παρεμβάσεις</a:t>
            </a:r>
          </a:p>
        </p:txBody>
      </p:sp>
      <p:sp>
        <p:nvSpPr>
          <p:cNvPr id="66" name="Rectangle 65">
            <a:extLst>
              <a:ext uri="{FF2B5EF4-FFF2-40B4-BE49-F238E27FC236}">
                <a16:creationId xmlns:a16="http://schemas.microsoft.com/office/drawing/2014/main" id="{93B9AA57-86E1-AEB1-0E30-E6ADEB0F84BE}"/>
              </a:ext>
            </a:extLst>
          </p:cNvPr>
          <p:cNvSpPr/>
          <p:nvPr/>
        </p:nvSpPr>
        <p:spPr>
          <a:xfrm>
            <a:off x="15130943" y="5135325"/>
            <a:ext cx="3863497" cy="556318"/>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AD7A5F75-2A27-B144-CD9B-F28A046BB74F}"/>
              </a:ext>
            </a:extLst>
          </p:cNvPr>
          <p:cNvSpPr txBox="1"/>
          <p:nvPr/>
        </p:nvSpPr>
        <p:spPr>
          <a:xfrm>
            <a:off x="15138328" y="5112941"/>
            <a:ext cx="355927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 Ομάδα Υλοποίησης</a:t>
            </a:r>
          </a:p>
        </p:txBody>
      </p:sp>
      <p:sp>
        <p:nvSpPr>
          <p:cNvPr id="68" name="Rectangle 67">
            <a:extLst>
              <a:ext uri="{FF2B5EF4-FFF2-40B4-BE49-F238E27FC236}">
                <a16:creationId xmlns:a16="http://schemas.microsoft.com/office/drawing/2014/main" id="{4BF7A024-FAD5-A0ED-C67C-14C4B1F1AFCE}"/>
              </a:ext>
            </a:extLst>
          </p:cNvPr>
          <p:cNvSpPr/>
          <p:nvPr/>
        </p:nvSpPr>
        <p:spPr>
          <a:xfrm>
            <a:off x="19398845" y="5117436"/>
            <a:ext cx="322954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Subtitle here">
            <a:extLst>
              <a:ext uri="{FF2B5EF4-FFF2-40B4-BE49-F238E27FC236}">
                <a16:creationId xmlns:a16="http://schemas.microsoft.com/office/drawing/2014/main" id="{28C3F6A8-A4F9-9732-20B6-ADC859E18294}"/>
              </a:ext>
            </a:extLst>
          </p:cNvPr>
          <p:cNvSpPr txBox="1"/>
          <p:nvPr/>
        </p:nvSpPr>
        <p:spPr>
          <a:xfrm>
            <a:off x="19530736" y="5154963"/>
            <a:ext cx="2817292"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Ομάδα Στόχος</a:t>
            </a:r>
          </a:p>
        </p:txBody>
      </p:sp>
      <p:sp>
        <p:nvSpPr>
          <p:cNvPr id="47" name="Rectangle 46">
            <a:extLst>
              <a:ext uri="{FF2B5EF4-FFF2-40B4-BE49-F238E27FC236}">
                <a16:creationId xmlns:a16="http://schemas.microsoft.com/office/drawing/2014/main" id="{93B9AA57-86E1-AEB1-0E30-E6ADEB0F84BE}"/>
              </a:ext>
            </a:extLst>
          </p:cNvPr>
          <p:cNvSpPr/>
          <p:nvPr/>
        </p:nvSpPr>
        <p:spPr>
          <a:xfrm>
            <a:off x="844727" y="5799847"/>
            <a:ext cx="14011027" cy="341788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8" name="Rectangle 47">
            <a:extLst>
              <a:ext uri="{FF2B5EF4-FFF2-40B4-BE49-F238E27FC236}">
                <a16:creationId xmlns:a16="http://schemas.microsoft.com/office/drawing/2014/main" id="{93B9AA57-86E1-AEB1-0E30-E6ADEB0F84BE}"/>
              </a:ext>
            </a:extLst>
          </p:cNvPr>
          <p:cNvSpPr/>
          <p:nvPr/>
        </p:nvSpPr>
        <p:spPr>
          <a:xfrm flipH="1">
            <a:off x="15136967" y="5984390"/>
            <a:ext cx="4044901" cy="309436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6" name="Rectangle 55">
            <a:extLst>
              <a:ext uri="{FF2B5EF4-FFF2-40B4-BE49-F238E27FC236}">
                <a16:creationId xmlns:a16="http://schemas.microsoft.com/office/drawing/2014/main" id="{93B9AA57-86E1-AEB1-0E30-E6ADEB0F84BE}"/>
              </a:ext>
            </a:extLst>
          </p:cNvPr>
          <p:cNvSpPr/>
          <p:nvPr/>
        </p:nvSpPr>
        <p:spPr>
          <a:xfrm flipH="1">
            <a:off x="19398845" y="5974603"/>
            <a:ext cx="4133154" cy="309436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9" name="Rectangle 58"/>
          <p:cNvSpPr/>
          <p:nvPr/>
        </p:nvSpPr>
        <p:spPr>
          <a:xfrm>
            <a:off x="5445000" y="3528487"/>
            <a:ext cx="10008000" cy="1477328"/>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 name="Subtitle here">
            <a:extLst>
              <a:ext uri="{FF2B5EF4-FFF2-40B4-BE49-F238E27FC236}">
                <a16:creationId xmlns:a16="http://schemas.microsoft.com/office/drawing/2014/main" id="{3490BCEE-102A-E048-4D8A-8DD4253EDC4F}"/>
              </a:ext>
            </a:extLst>
          </p:cNvPr>
          <p:cNvSpPr txBox="1"/>
          <p:nvPr/>
        </p:nvSpPr>
        <p:spPr>
          <a:xfrm>
            <a:off x="19631597" y="6197874"/>
            <a:ext cx="3142139"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buClr>
                <a:srgbClr val="2F7788"/>
              </a:buClr>
              <a:buSzPct val="120000"/>
            </a:pPr>
            <a:r>
              <a:rPr lang="el-GR" sz="2400" i="0" kern="0" spc="0" dirty="0">
                <a:solidFill>
                  <a:srgbClr val="5E5E5E"/>
                </a:solidFill>
              </a:rPr>
              <a:t>Δικαιούχοι και δυνάμει Κοινωνικών Παροχών </a:t>
            </a:r>
          </a:p>
        </p:txBody>
      </p:sp>
      <p:sp>
        <p:nvSpPr>
          <p:cNvPr id="3" name="Subtitle here">
            <a:extLst>
              <a:ext uri="{FF2B5EF4-FFF2-40B4-BE49-F238E27FC236}">
                <a16:creationId xmlns:a16="http://schemas.microsoft.com/office/drawing/2014/main" id="{5CC61811-A704-4251-07E3-F00F619EF7A8}"/>
              </a:ext>
            </a:extLst>
          </p:cNvPr>
          <p:cNvSpPr txBox="1"/>
          <p:nvPr/>
        </p:nvSpPr>
        <p:spPr>
          <a:xfrm>
            <a:off x="15579492" y="3712396"/>
            <a:ext cx="2676949"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dirty="0">
                <a:solidFill>
                  <a:srgbClr val="5E5E5E"/>
                </a:solidFill>
              </a:rPr>
              <a:t>€11</a:t>
            </a:r>
            <a:r>
              <a:rPr lang="en-GB" sz="3600" i="0" kern="0" spc="0" dirty="0">
                <a:solidFill>
                  <a:srgbClr val="5E5E5E"/>
                </a:solidFill>
              </a:rPr>
              <a:t>.</a:t>
            </a:r>
            <a:r>
              <a:rPr lang="el-GR" sz="3600" i="0" kern="0" spc="0" dirty="0">
                <a:solidFill>
                  <a:srgbClr val="5E5E5E"/>
                </a:solidFill>
              </a:rPr>
              <a:t>25 εκατ.</a:t>
            </a:r>
          </a:p>
        </p:txBody>
      </p:sp>
    </p:spTree>
    <p:extLst>
      <p:ext uri="{BB962C8B-B14F-4D97-AF65-F5344CB8AC3E}">
        <p14:creationId xmlns:p14="http://schemas.microsoft.com/office/powerpoint/2010/main" val="43870406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4533661"/>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862720" y="4383724"/>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1" name="Subtitle here">
            <a:extLst>
              <a:ext uri="{FF2B5EF4-FFF2-40B4-BE49-F238E27FC236}">
                <a16:creationId xmlns:a16="http://schemas.microsoft.com/office/drawing/2014/main" id="{813F21C2-55D4-D080-478C-5B92F63F5A30}"/>
              </a:ext>
            </a:extLst>
          </p:cNvPr>
          <p:cNvSpPr txBox="1"/>
          <p:nvPr/>
        </p:nvSpPr>
        <p:spPr>
          <a:xfrm>
            <a:off x="9277494" y="4413217"/>
            <a:ext cx="1865642" cy="47192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12334" y="4413217"/>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3669021" y="4352426"/>
            <a:ext cx="2557639"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χρηματοδότησης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54092" y="4228551"/>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4413217"/>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51420" y="4208171"/>
            <a:ext cx="739463" cy="5251364"/>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1012751" y="8070923"/>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2.2</a:t>
            </a:r>
            <a:endParaRPr lang="el-GR" sz="2400" b="1" i="0" kern="0" spc="0" dirty="0">
              <a:solidFill>
                <a:schemeClr val="bg1"/>
              </a:solidFill>
            </a:endParaRP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3551" y="8200593"/>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b="1" i="0" kern="0" spc="0" dirty="0">
              <a:solidFill>
                <a:schemeClr val="bg1"/>
              </a:solidFill>
            </a:endParaRPr>
          </a:p>
        </p:txBody>
      </p:sp>
      <p:cxnSp>
        <p:nvCxnSpPr>
          <p:cNvPr id="11" name="Straight Connector 10"/>
          <p:cNvCxnSpPr>
            <a:cxnSpLocks/>
          </p:cNvCxnSpPr>
          <p:nvPr/>
        </p:nvCxnSpPr>
        <p:spPr>
          <a:xfrm>
            <a:off x="7257687" y="4189566"/>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10256927" y="4236134"/>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9" name="Straight Connector 88"/>
          <p:cNvCxnSpPr>
            <a:cxnSpLocks/>
          </p:cNvCxnSpPr>
          <p:nvPr/>
        </p:nvCxnSpPr>
        <p:spPr>
          <a:xfrm>
            <a:off x="13238664" y="4132822"/>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793556" y="4189566"/>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387939" y="4189566"/>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55419" y="4195303"/>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971514" y="5520481"/>
            <a:ext cx="4859152"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Υλοποίηση συγκεκριμένων μέτρων και δράσεων για Εκσυγχρονισμό της Επιδοματικής Πολιτικής</a:t>
            </a:r>
            <a:endParaRPr lang="en-GB" sz="2400" i="0" kern="0" spc="0" dirty="0">
              <a:solidFill>
                <a:srgbClr val="5E5E5E"/>
              </a:solidFill>
            </a:endParaRPr>
          </a:p>
        </p:txBody>
      </p:sp>
      <p:cxnSp>
        <p:nvCxnSpPr>
          <p:cNvPr id="124" name="Straight Connector 123"/>
          <p:cNvCxnSpPr>
            <a:cxnSpLocks/>
          </p:cNvCxnSpPr>
          <p:nvPr/>
        </p:nvCxnSpPr>
        <p:spPr>
          <a:xfrm flipH="1">
            <a:off x="1388651" y="7609225"/>
            <a:ext cx="1936422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6" name="Straight Connector 125"/>
          <p:cNvCxnSpPr>
            <a:cxnSpLocks/>
          </p:cNvCxnSpPr>
          <p:nvPr/>
        </p:nvCxnSpPr>
        <p:spPr>
          <a:xfrm flipH="1">
            <a:off x="860927" y="9446668"/>
            <a:ext cx="19913011" cy="66398"/>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82147" y="4208171"/>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2076593" y="7753599"/>
            <a:ext cx="4994265"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Υλοποίηση του Σχεδίου  Επιδότησης Διαμονής και Φροντίδας σε Στέγες Ηλικιωμένων</a:t>
            </a:r>
            <a:endParaRPr lang="el-GR" sz="2400" i="0" kern="0" spc="0" dirty="0">
              <a:solidFill>
                <a:srgbClr val="5E5E5E"/>
              </a:solidFill>
            </a:endParaRPr>
          </a:p>
        </p:txBody>
      </p:sp>
      <p:cxnSp>
        <p:nvCxnSpPr>
          <p:cNvPr id="131" name="Straight Connector 130"/>
          <p:cNvCxnSpPr>
            <a:cxnSpLocks/>
          </p:cNvCxnSpPr>
          <p:nvPr/>
        </p:nvCxnSpPr>
        <p:spPr>
          <a:xfrm flipH="1">
            <a:off x="1490109" y="5470568"/>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486854" y="6027150"/>
            <a:ext cx="248304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2024 </a:t>
            </a:r>
            <a:r>
              <a:rPr lang="en-GB" sz="2400" i="0" spc="0" dirty="0">
                <a:solidFill>
                  <a:srgbClr val="5E5E5E"/>
                </a:solidFill>
              </a:rPr>
              <a:t>-</a:t>
            </a:r>
            <a:r>
              <a:rPr lang="el-GR" sz="2400" i="0" spc="0" dirty="0">
                <a:solidFill>
                  <a:srgbClr val="5E5E5E"/>
                </a:solidFill>
              </a:rPr>
              <a:t> 20</a:t>
            </a:r>
            <a:r>
              <a:rPr lang="el-GR" sz="2400" i="0" kern="0" spc="0" dirty="0">
                <a:solidFill>
                  <a:srgbClr val="5E5E5E"/>
                </a:solidFill>
              </a:rPr>
              <a:t>25</a:t>
            </a:r>
            <a:endParaRPr lang="el-GR" sz="2400" i="0" kern="0" spc="0" dirty="0">
              <a:solidFill>
                <a:srgbClr val="2F7788"/>
              </a:solidFill>
            </a:endParaRPr>
          </a:p>
        </p:txBody>
      </p:sp>
      <p:sp>
        <p:nvSpPr>
          <p:cNvPr id="155" name="Subtitle here">
            <a:extLst>
              <a:ext uri="{FF2B5EF4-FFF2-40B4-BE49-F238E27FC236}">
                <a16:creationId xmlns:a16="http://schemas.microsoft.com/office/drawing/2014/main" id="{813F21C2-55D4-D080-478C-5B92F63F5A30}"/>
              </a:ext>
            </a:extLst>
          </p:cNvPr>
          <p:cNvSpPr txBox="1"/>
          <p:nvPr/>
        </p:nvSpPr>
        <p:spPr>
          <a:xfrm>
            <a:off x="16883752" y="8200593"/>
            <a:ext cx="158524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2F7788"/>
              </a:solidFill>
            </a:endParaRPr>
          </a:p>
        </p:txBody>
      </p:sp>
      <p:sp>
        <p:nvSpPr>
          <p:cNvPr id="6" name="Subtitle here">
            <a:extLst>
              <a:ext uri="{FF2B5EF4-FFF2-40B4-BE49-F238E27FC236}">
                <a16:creationId xmlns:a16="http://schemas.microsoft.com/office/drawing/2014/main" id="{DBC8243B-DACA-BDE1-6D2F-4330B326A1CD}"/>
              </a:ext>
            </a:extLst>
          </p:cNvPr>
          <p:cNvSpPr txBox="1"/>
          <p:nvPr/>
        </p:nvSpPr>
        <p:spPr>
          <a:xfrm>
            <a:off x="11071091" y="6107244"/>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Διοίκηση- ΥΔΕΠ</a:t>
            </a:r>
          </a:p>
        </p:txBody>
      </p:sp>
      <p:sp>
        <p:nvSpPr>
          <p:cNvPr id="7" name="Subtitle here">
            <a:extLst>
              <a:ext uri="{FF2B5EF4-FFF2-40B4-BE49-F238E27FC236}">
                <a16:creationId xmlns:a16="http://schemas.microsoft.com/office/drawing/2014/main" id="{53B99FB9-4E1F-4EEC-A01D-03EAE4EDB7D0}"/>
              </a:ext>
            </a:extLst>
          </p:cNvPr>
          <p:cNvSpPr txBox="1"/>
          <p:nvPr/>
        </p:nvSpPr>
        <p:spPr>
          <a:xfrm>
            <a:off x="18422687" y="6127634"/>
            <a:ext cx="2294268"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Διοικητική Αναδιάρθρωση</a:t>
            </a:r>
            <a:endParaRPr lang="el-GR" sz="2400" i="0" kern="0" spc="0" dirty="0">
              <a:solidFill>
                <a:srgbClr val="2F7788"/>
              </a:solidFill>
            </a:endParaRPr>
          </a:p>
        </p:txBody>
      </p:sp>
      <p:pic>
        <p:nvPicPr>
          <p:cNvPr id="55"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9"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58" name="Rectangle 57">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1" name="TextBox 60">
            <a:extLst>
              <a:ext uri="{FF2B5EF4-FFF2-40B4-BE49-F238E27FC236}">
                <a16:creationId xmlns:a16="http://schemas.microsoft.com/office/drawing/2014/main" id="{E62F5A41-3FBC-5295-A632-0D89BEA4DE26}"/>
              </a:ext>
            </a:extLst>
          </p:cNvPr>
          <p:cNvSpPr txBox="1"/>
          <p:nvPr/>
        </p:nvSpPr>
        <p:spPr>
          <a:xfrm>
            <a:off x="16440912" y="779617"/>
            <a:ext cx="6762950" cy="9886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Βελτίωση και εκσυγχρονισμός της επιδοματικής πολιτικής</a:t>
            </a:r>
            <a:endParaRPr lang="en-GB" sz="3200" b="0" dirty="0">
              <a:solidFill>
                <a:srgbClr val="FFFFFF"/>
              </a:solidFill>
              <a:latin typeface="Helvetica Neue Medium"/>
              <a:ea typeface="+mn-ea"/>
              <a:cs typeface="+mn-cs"/>
              <a:sym typeface="Helvetica Neue Medium"/>
            </a:endParaRPr>
          </a:p>
        </p:txBody>
      </p:sp>
      <p:sp>
        <p:nvSpPr>
          <p:cNvPr id="65"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49" name="Subtitle here">
            <a:extLst>
              <a:ext uri="{FF2B5EF4-FFF2-40B4-BE49-F238E27FC236}">
                <a16:creationId xmlns:a16="http://schemas.microsoft.com/office/drawing/2014/main" id="{813F21C2-55D4-D080-478C-5B92F63F5A30}"/>
              </a:ext>
            </a:extLst>
          </p:cNvPr>
          <p:cNvSpPr txBox="1"/>
          <p:nvPr/>
        </p:nvSpPr>
        <p:spPr>
          <a:xfrm>
            <a:off x="15142940" y="6349233"/>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a:t>
            </a:r>
          </a:p>
        </p:txBody>
      </p:sp>
      <p:sp>
        <p:nvSpPr>
          <p:cNvPr id="52" name="Subtitle here">
            <a:extLst>
              <a:ext uri="{FF2B5EF4-FFF2-40B4-BE49-F238E27FC236}">
                <a16:creationId xmlns:a16="http://schemas.microsoft.com/office/drawing/2014/main" id="{813F21C2-55D4-D080-478C-5B92F63F5A30}"/>
              </a:ext>
            </a:extLst>
          </p:cNvPr>
          <p:cNvSpPr txBox="1"/>
          <p:nvPr/>
        </p:nvSpPr>
        <p:spPr>
          <a:xfrm>
            <a:off x="16802700" y="6349233"/>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Δ/Ε</a:t>
            </a:r>
            <a:endParaRPr lang="el-GR" sz="2400" i="0" kern="0" spc="0" dirty="0">
              <a:solidFill>
                <a:srgbClr val="5E5E5E"/>
              </a:solidFill>
            </a:endParaRPr>
          </a:p>
        </p:txBody>
      </p:sp>
      <p:sp>
        <p:nvSpPr>
          <p:cNvPr id="4" name="Subtitle here">
            <a:extLst>
              <a:ext uri="{FF2B5EF4-FFF2-40B4-BE49-F238E27FC236}">
                <a16:creationId xmlns:a16="http://schemas.microsoft.com/office/drawing/2014/main" id="{BD72FAA2-C10E-0596-7759-E47990D3CAEC}"/>
              </a:ext>
            </a:extLst>
          </p:cNvPr>
          <p:cNvSpPr txBox="1"/>
          <p:nvPr/>
        </p:nvSpPr>
        <p:spPr>
          <a:xfrm>
            <a:off x="15192140" y="8418397"/>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5E5E5E"/>
              </a:solidFill>
            </a:endParaRPr>
          </a:p>
        </p:txBody>
      </p:sp>
      <p:sp>
        <p:nvSpPr>
          <p:cNvPr id="2" name="Subtitle here">
            <a:extLst>
              <a:ext uri="{FF2B5EF4-FFF2-40B4-BE49-F238E27FC236}">
                <a16:creationId xmlns:a16="http://schemas.microsoft.com/office/drawing/2014/main" id="{40B844CE-DA7B-9988-6535-4625719AED4E}"/>
              </a:ext>
            </a:extLst>
          </p:cNvPr>
          <p:cNvSpPr txBox="1"/>
          <p:nvPr/>
        </p:nvSpPr>
        <p:spPr>
          <a:xfrm>
            <a:off x="13164693" y="6328843"/>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5E5E5E"/>
              </a:solidFill>
            </a:endParaRPr>
          </a:p>
        </p:txBody>
      </p:sp>
      <p:sp>
        <p:nvSpPr>
          <p:cNvPr id="46" name="Subtitle here">
            <a:extLst>
              <a:ext uri="{FF2B5EF4-FFF2-40B4-BE49-F238E27FC236}">
                <a16:creationId xmlns:a16="http://schemas.microsoft.com/office/drawing/2014/main" id="{AC463FF4-00D4-45ED-98F5-43E72DBF5F53}"/>
              </a:ext>
            </a:extLst>
          </p:cNvPr>
          <p:cNvSpPr txBox="1"/>
          <p:nvPr/>
        </p:nvSpPr>
        <p:spPr>
          <a:xfrm>
            <a:off x="1012751" y="5771783"/>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2.1</a:t>
            </a:r>
            <a:endParaRPr lang="el-GR" sz="2400" b="1" i="0" kern="0" spc="0" dirty="0">
              <a:solidFill>
                <a:schemeClr val="bg1"/>
              </a:solidFill>
            </a:endParaRPr>
          </a:p>
        </p:txBody>
      </p:sp>
      <p:sp>
        <p:nvSpPr>
          <p:cNvPr id="48" name="Subtitle here">
            <a:extLst>
              <a:ext uri="{FF2B5EF4-FFF2-40B4-BE49-F238E27FC236}">
                <a16:creationId xmlns:a16="http://schemas.microsoft.com/office/drawing/2014/main" id="{234FA2F6-12BE-41E5-B589-96E67183EDA2}"/>
              </a:ext>
            </a:extLst>
          </p:cNvPr>
          <p:cNvSpPr txBox="1"/>
          <p:nvPr/>
        </p:nvSpPr>
        <p:spPr>
          <a:xfrm>
            <a:off x="1903003" y="7626242"/>
            <a:ext cx="5241845" cy="37087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n-GB" sz="1600" i="0" kern="0" spc="0" dirty="0">
              <a:solidFill>
                <a:srgbClr val="5E5E5E"/>
              </a:solidFill>
            </a:endParaRPr>
          </a:p>
        </p:txBody>
      </p:sp>
      <p:sp>
        <p:nvSpPr>
          <p:cNvPr id="64" name="Subtitle here">
            <a:extLst>
              <a:ext uri="{FF2B5EF4-FFF2-40B4-BE49-F238E27FC236}">
                <a16:creationId xmlns:a16="http://schemas.microsoft.com/office/drawing/2014/main" id="{37967057-1DC9-4A9B-862E-F581BCB32321}"/>
              </a:ext>
            </a:extLst>
          </p:cNvPr>
          <p:cNvSpPr txBox="1"/>
          <p:nvPr/>
        </p:nvSpPr>
        <p:spPr>
          <a:xfrm>
            <a:off x="7486855" y="7985986"/>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2025 - </a:t>
            </a:r>
            <a:endParaRPr lang="el-GR" sz="2400" i="0" kern="0" spc="0" dirty="0">
              <a:solidFill>
                <a:srgbClr val="2F7788"/>
              </a:solidFill>
            </a:endParaRPr>
          </a:p>
        </p:txBody>
      </p:sp>
      <p:sp>
        <p:nvSpPr>
          <p:cNvPr id="66" name="Subtitle here">
            <a:extLst>
              <a:ext uri="{FF2B5EF4-FFF2-40B4-BE49-F238E27FC236}">
                <a16:creationId xmlns:a16="http://schemas.microsoft.com/office/drawing/2014/main" id="{DB5DAF6B-A8CF-4A73-8445-E5C414E1EB54}"/>
              </a:ext>
            </a:extLst>
          </p:cNvPr>
          <p:cNvSpPr txBox="1"/>
          <p:nvPr/>
        </p:nvSpPr>
        <p:spPr>
          <a:xfrm>
            <a:off x="14966981" y="8059839"/>
            <a:ext cx="1687179"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n-GB" sz="2400" i="0" kern="0" spc="0" dirty="0">
                <a:solidFill>
                  <a:srgbClr val="5E5E5E"/>
                </a:solidFill>
              </a:rPr>
              <a:t>-</a:t>
            </a:r>
            <a:endParaRPr lang="el-GR" sz="2400" i="0" kern="0" spc="0" dirty="0">
              <a:solidFill>
                <a:srgbClr val="5E5E5E"/>
              </a:solidFill>
            </a:endParaRPr>
          </a:p>
        </p:txBody>
      </p:sp>
      <p:sp>
        <p:nvSpPr>
          <p:cNvPr id="68" name="Subtitle here">
            <a:extLst>
              <a:ext uri="{FF2B5EF4-FFF2-40B4-BE49-F238E27FC236}">
                <a16:creationId xmlns:a16="http://schemas.microsoft.com/office/drawing/2014/main" id="{E7E472D7-BD0A-4C5B-9371-55046455C9CD}"/>
              </a:ext>
            </a:extLst>
          </p:cNvPr>
          <p:cNvSpPr txBox="1"/>
          <p:nvPr/>
        </p:nvSpPr>
        <p:spPr>
          <a:xfrm>
            <a:off x="11274986" y="7985986"/>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ΥΔΕΠ</a:t>
            </a:r>
          </a:p>
        </p:txBody>
      </p:sp>
      <p:sp>
        <p:nvSpPr>
          <p:cNvPr id="71" name="Subtitle here">
            <a:extLst>
              <a:ext uri="{FF2B5EF4-FFF2-40B4-BE49-F238E27FC236}">
                <a16:creationId xmlns:a16="http://schemas.microsoft.com/office/drawing/2014/main" id="{35D98D98-F14C-4932-80B0-3AE342FEFED7}"/>
              </a:ext>
            </a:extLst>
          </p:cNvPr>
          <p:cNvSpPr txBox="1"/>
          <p:nvPr/>
        </p:nvSpPr>
        <p:spPr>
          <a:xfrm>
            <a:off x="13164693" y="8098100"/>
            <a:ext cx="16871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5E5E5E"/>
              </a:solidFill>
            </a:endParaRPr>
          </a:p>
        </p:txBody>
      </p:sp>
      <p:sp>
        <p:nvSpPr>
          <p:cNvPr id="72" name="Subtitle here">
            <a:extLst>
              <a:ext uri="{FF2B5EF4-FFF2-40B4-BE49-F238E27FC236}">
                <a16:creationId xmlns:a16="http://schemas.microsoft.com/office/drawing/2014/main" id="{C5E794F8-DAF3-4B7B-9DB6-D870369D3ED6}"/>
              </a:ext>
            </a:extLst>
          </p:cNvPr>
          <p:cNvSpPr txBox="1"/>
          <p:nvPr/>
        </p:nvSpPr>
        <p:spPr>
          <a:xfrm>
            <a:off x="16739634" y="8080229"/>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€7 εκατ.</a:t>
            </a:r>
            <a:endParaRPr lang="el-GR" sz="2400" i="0" kern="0" spc="0" dirty="0">
              <a:solidFill>
                <a:srgbClr val="5E5E5E"/>
              </a:solidFill>
            </a:endParaRPr>
          </a:p>
        </p:txBody>
      </p:sp>
      <p:sp>
        <p:nvSpPr>
          <p:cNvPr id="73" name="Subtitle here">
            <a:extLst>
              <a:ext uri="{FF2B5EF4-FFF2-40B4-BE49-F238E27FC236}">
                <a16:creationId xmlns:a16="http://schemas.microsoft.com/office/drawing/2014/main" id="{526EDC53-9E8C-4FDD-9A88-01287A79E267}"/>
              </a:ext>
            </a:extLst>
          </p:cNvPr>
          <p:cNvSpPr txBox="1"/>
          <p:nvPr/>
        </p:nvSpPr>
        <p:spPr>
          <a:xfrm>
            <a:off x="18433805" y="7658630"/>
            <a:ext cx="2294268"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Σχέδιο Παροχών / Πολιτική</a:t>
            </a:r>
            <a:endParaRPr lang="el-GR" sz="2400" i="0" kern="0" spc="0" dirty="0">
              <a:solidFill>
                <a:srgbClr val="2F7788"/>
              </a:solidFill>
            </a:endParaRPr>
          </a:p>
        </p:txBody>
      </p:sp>
    </p:spTree>
    <p:extLst>
      <p:ext uri="{BB962C8B-B14F-4D97-AF65-F5344CB8AC3E}">
        <p14:creationId xmlns:p14="http://schemas.microsoft.com/office/powerpoint/2010/main" val="3018248410"/>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4533661"/>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862720" y="4383724"/>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1" name="Subtitle here">
            <a:extLst>
              <a:ext uri="{FF2B5EF4-FFF2-40B4-BE49-F238E27FC236}">
                <a16:creationId xmlns:a16="http://schemas.microsoft.com/office/drawing/2014/main" id="{813F21C2-55D4-D080-478C-5B92F63F5A30}"/>
              </a:ext>
            </a:extLst>
          </p:cNvPr>
          <p:cNvSpPr txBox="1"/>
          <p:nvPr/>
        </p:nvSpPr>
        <p:spPr>
          <a:xfrm>
            <a:off x="9277494" y="4413217"/>
            <a:ext cx="1865642" cy="47192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12334" y="4413217"/>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3669021" y="4352426"/>
            <a:ext cx="2557639"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χρηματοδότησης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54092" y="4228551"/>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4413217"/>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999475" y="4208171"/>
            <a:ext cx="739463" cy="5251364"/>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3551" y="8200593"/>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b="1" i="0" kern="0" spc="0" dirty="0">
              <a:solidFill>
                <a:schemeClr val="bg1"/>
              </a:solidFill>
            </a:endParaRPr>
          </a:p>
        </p:txBody>
      </p:sp>
      <p:cxnSp>
        <p:nvCxnSpPr>
          <p:cNvPr id="11" name="Straight Connector 10"/>
          <p:cNvCxnSpPr>
            <a:cxnSpLocks/>
          </p:cNvCxnSpPr>
          <p:nvPr/>
        </p:nvCxnSpPr>
        <p:spPr>
          <a:xfrm>
            <a:off x="7257687" y="4189566"/>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10256927" y="4236134"/>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9" name="Straight Connector 88"/>
          <p:cNvCxnSpPr>
            <a:cxnSpLocks/>
          </p:cNvCxnSpPr>
          <p:nvPr/>
        </p:nvCxnSpPr>
        <p:spPr>
          <a:xfrm>
            <a:off x="13238664" y="4132822"/>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793556" y="4189566"/>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387939" y="4189566"/>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55419" y="4195303"/>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971514" y="5520481"/>
            <a:ext cx="4859152"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Συνέχιση στρατηγικού σχεδιασμού για το ΕΕΕ και επιχειρησιακής ανάπτυξης</a:t>
            </a:r>
          </a:p>
        </p:txBody>
      </p:sp>
      <p:cxnSp>
        <p:nvCxnSpPr>
          <p:cNvPr id="124" name="Straight Connector 123"/>
          <p:cNvCxnSpPr>
            <a:cxnSpLocks/>
          </p:cNvCxnSpPr>
          <p:nvPr/>
        </p:nvCxnSpPr>
        <p:spPr>
          <a:xfrm flipH="1">
            <a:off x="1388651" y="7609225"/>
            <a:ext cx="1936422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6" name="Straight Connector 125"/>
          <p:cNvCxnSpPr>
            <a:cxnSpLocks/>
          </p:cNvCxnSpPr>
          <p:nvPr/>
        </p:nvCxnSpPr>
        <p:spPr>
          <a:xfrm flipH="1">
            <a:off x="963551" y="9418100"/>
            <a:ext cx="19913011" cy="66398"/>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82147" y="4208171"/>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2119910" y="7722693"/>
            <a:ext cx="4994265"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Ολοκλήρωση μηχανογραφικών αναβαθμίσεων και δημιουργία νέων ηλεκτρονικών αιτήσεων της</a:t>
            </a:r>
          </a:p>
        </p:txBody>
      </p:sp>
      <p:cxnSp>
        <p:nvCxnSpPr>
          <p:cNvPr id="131" name="Straight Connector 130"/>
          <p:cNvCxnSpPr>
            <a:cxnSpLocks/>
          </p:cNvCxnSpPr>
          <p:nvPr/>
        </p:nvCxnSpPr>
        <p:spPr>
          <a:xfrm flipH="1">
            <a:off x="1490109" y="5470568"/>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486854" y="6027150"/>
            <a:ext cx="248304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7/2023 – 12/2025</a:t>
            </a:r>
            <a:endParaRPr lang="el-GR" sz="2400" i="0" kern="0" spc="0" dirty="0">
              <a:solidFill>
                <a:srgbClr val="2F7788"/>
              </a:solidFill>
            </a:endParaRPr>
          </a:p>
        </p:txBody>
      </p:sp>
      <p:sp>
        <p:nvSpPr>
          <p:cNvPr id="155" name="Subtitle here">
            <a:extLst>
              <a:ext uri="{FF2B5EF4-FFF2-40B4-BE49-F238E27FC236}">
                <a16:creationId xmlns:a16="http://schemas.microsoft.com/office/drawing/2014/main" id="{813F21C2-55D4-D080-478C-5B92F63F5A30}"/>
              </a:ext>
            </a:extLst>
          </p:cNvPr>
          <p:cNvSpPr txBox="1"/>
          <p:nvPr/>
        </p:nvSpPr>
        <p:spPr>
          <a:xfrm>
            <a:off x="16883752" y="8200593"/>
            <a:ext cx="158524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2F7788"/>
              </a:solidFill>
            </a:endParaRPr>
          </a:p>
        </p:txBody>
      </p:sp>
      <p:sp>
        <p:nvSpPr>
          <p:cNvPr id="6" name="Subtitle here">
            <a:extLst>
              <a:ext uri="{FF2B5EF4-FFF2-40B4-BE49-F238E27FC236}">
                <a16:creationId xmlns:a16="http://schemas.microsoft.com/office/drawing/2014/main" id="{DBC8243B-DACA-BDE1-6D2F-4330B326A1CD}"/>
              </a:ext>
            </a:extLst>
          </p:cNvPr>
          <p:cNvSpPr txBox="1"/>
          <p:nvPr/>
        </p:nvSpPr>
        <p:spPr>
          <a:xfrm>
            <a:off x="11070765" y="5929333"/>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Διοίκηση- ΥΔΕΠ</a:t>
            </a:r>
          </a:p>
        </p:txBody>
      </p:sp>
      <p:sp>
        <p:nvSpPr>
          <p:cNvPr id="7" name="Subtitle here">
            <a:extLst>
              <a:ext uri="{FF2B5EF4-FFF2-40B4-BE49-F238E27FC236}">
                <a16:creationId xmlns:a16="http://schemas.microsoft.com/office/drawing/2014/main" id="{53B99FB9-4E1F-4EEC-A01D-03EAE4EDB7D0}"/>
              </a:ext>
            </a:extLst>
          </p:cNvPr>
          <p:cNvSpPr txBox="1"/>
          <p:nvPr/>
        </p:nvSpPr>
        <p:spPr>
          <a:xfrm>
            <a:off x="18452063" y="5742779"/>
            <a:ext cx="2294268"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Διοικητική Αναδιάρθρωση</a:t>
            </a:r>
            <a:endParaRPr lang="el-GR" sz="2400" i="0" kern="0" spc="0" dirty="0">
              <a:solidFill>
                <a:srgbClr val="2F7788"/>
              </a:solidFill>
            </a:endParaRPr>
          </a:p>
        </p:txBody>
      </p:sp>
      <p:pic>
        <p:nvPicPr>
          <p:cNvPr id="55"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9"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58" name="Rectangle 57">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1" name="TextBox 60">
            <a:extLst>
              <a:ext uri="{FF2B5EF4-FFF2-40B4-BE49-F238E27FC236}">
                <a16:creationId xmlns:a16="http://schemas.microsoft.com/office/drawing/2014/main" id="{E62F5A41-3FBC-5295-A632-0D89BEA4DE26}"/>
              </a:ext>
            </a:extLst>
          </p:cNvPr>
          <p:cNvSpPr txBox="1"/>
          <p:nvPr/>
        </p:nvSpPr>
        <p:spPr>
          <a:xfrm>
            <a:off x="16440912" y="779617"/>
            <a:ext cx="6762950" cy="9886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Βελτίωση και εκσυγχρονισμός της επιδοματικής πολιτικής</a:t>
            </a:r>
            <a:endParaRPr lang="en-GB" sz="3200" b="0" dirty="0">
              <a:solidFill>
                <a:srgbClr val="FFFFFF"/>
              </a:solidFill>
              <a:latin typeface="Helvetica Neue Medium"/>
              <a:ea typeface="+mn-ea"/>
              <a:cs typeface="+mn-cs"/>
              <a:sym typeface="Helvetica Neue Medium"/>
            </a:endParaRPr>
          </a:p>
        </p:txBody>
      </p:sp>
      <p:sp>
        <p:nvSpPr>
          <p:cNvPr id="65"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49" name="Subtitle here">
            <a:extLst>
              <a:ext uri="{FF2B5EF4-FFF2-40B4-BE49-F238E27FC236}">
                <a16:creationId xmlns:a16="http://schemas.microsoft.com/office/drawing/2014/main" id="{813F21C2-55D4-D080-478C-5B92F63F5A30}"/>
              </a:ext>
            </a:extLst>
          </p:cNvPr>
          <p:cNvSpPr txBox="1"/>
          <p:nvPr/>
        </p:nvSpPr>
        <p:spPr>
          <a:xfrm>
            <a:off x="15142940" y="6349233"/>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a:t>
            </a:r>
          </a:p>
        </p:txBody>
      </p:sp>
      <p:sp>
        <p:nvSpPr>
          <p:cNvPr id="52" name="Subtitle here">
            <a:extLst>
              <a:ext uri="{FF2B5EF4-FFF2-40B4-BE49-F238E27FC236}">
                <a16:creationId xmlns:a16="http://schemas.microsoft.com/office/drawing/2014/main" id="{813F21C2-55D4-D080-478C-5B92F63F5A30}"/>
              </a:ext>
            </a:extLst>
          </p:cNvPr>
          <p:cNvSpPr txBox="1"/>
          <p:nvPr/>
        </p:nvSpPr>
        <p:spPr>
          <a:xfrm>
            <a:off x="16848566" y="5951810"/>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Δ/Ε</a:t>
            </a:r>
            <a:endParaRPr lang="el-GR" sz="2400" i="0" kern="0" spc="0" dirty="0">
              <a:solidFill>
                <a:srgbClr val="5E5E5E"/>
              </a:solidFill>
            </a:endParaRPr>
          </a:p>
        </p:txBody>
      </p:sp>
      <p:sp>
        <p:nvSpPr>
          <p:cNvPr id="4" name="Subtitle here">
            <a:extLst>
              <a:ext uri="{FF2B5EF4-FFF2-40B4-BE49-F238E27FC236}">
                <a16:creationId xmlns:a16="http://schemas.microsoft.com/office/drawing/2014/main" id="{BD72FAA2-C10E-0596-7759-E47990D3CAEC}"/>
              </a:ext>
            </a:extLst>
          </p:cNvPr>
          <p:cNvSpPr txBox="1"/>
          <p:nvPr/>
        </p:nvSpPr>
        <p:spPr>
          <a:xfrm>
            <a:off x="15192140" y="8418397"/>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5E5E5E"/>
              </a:solidFill>
            </a:endParaRPr>
          </a:p>
        </p:txBody>
      </p:sp>
      <p:sp>
        <p:nvSpPr>
          <p:cNvPr id="2" name="Subtitle here">
            <a:extLst>
              <a:ext uri="{FF2B5EF4-FFF2-40B4-BE49-F238E27FC236}">
                <a16:creationId xmlns:a16="http://schemas.microsoft.com/office/drawing/2014/main" id="{40B844CE-DA7B-9988-6535-4625719AED4E}"/>
              </a:ext>
            </a:extLst>
          </p:cNvPr>
          <p:cNvSpPr txBox="1"/>
          <p:nvPr/>
        </p:nvSpPr>
        <p:spPr>
          <a:xfrm>
            <a:off x="13164693" y="6328843"/>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5E5E5E"/>
              </a:solidFill>
            </a:endParaRPr>
          </a:p>
        </p:txBody>
      </p:sp>
      <p:sp>
        <p:nvSpPr>
          <p:cNvPr id="46" name="Subtitle here">
            <a:extLst>
              <a:ext uri="{FF2B5EF4-FFF2-40B4-BE49-F238E27FC236}">
                <a16:creationId xmlns:a16="http://schemas.microsoft.com/office/drawing/2014/main" id="{AC463FF4-00D4-45ED-98F5-43E72DBF5F53}"/>
              </a:ext>
            </a:extLst>
          </p:cNvPr>
          <p:cNvSpPr txBox="1"/>
          <p:nvPr/>
        </p:nvSpPr>
        <p:spPr>
          <a:xfrm>
            <a:off x="1012751" y="5771783"/>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2.3</a:t>
            </a:r>
          </a:p>
        </p:txBody>
      </p:sp>
      <p:sp>
        <p:nvSpPr>
          <p:cNvPr id="48" name="Subtitle here">
            <a:extLst>
              <a:ext uri="{FF2B5EF4-FFF2-40B4-BE49-F238E27FC236}">
                <a16:creationId xmlns:a16="http://schemas.microsoft.com/office/drawing/2014/main" id="{234FA2F6-12BE-41E5-B589-96E67183EDA2}"/>
              </a:ext>
            </a:extLst>
          </p:cNvPr>
          <p:cNvSpPr txBox="1"/>
          <p:nvPr/>
        </p:nvSpPr>
        <p:spPr>
          <a:xfrm>
            <a:off x="1903003" y="7626242"/>
            <a:ext cx="5241845" cy="37087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n-GB" sz="1600" i="0" kern="0" spc="0" dirty="0">
              <a:solidFill>
                <a:srgbClr val="5E5E5E"/>
              </a:solidFill>
            </a:endParaRPr>
          </a:p>
        </p:txBody>
      </p:sp>
      <p:sp>
        <p:nvSpPr>
          <p:cNvPr id="64" name="Subtitle here">
            <a:extLst>
              <a:ext uri="{FF2B5EF4-FFF2-40B4-BE49-F238E27FC236}">
                <a16:creationId xmlns:a16="http://schemas.microsoft.com/office/drawing/2014/main" id="{37967057-1DC9-4A9B-862E-F581BCB32321}"/>
              </a:ext>
            </a:extLst>
          </p:cNvPr>
          <p:cNvSpPr txBox="1"/>
          <p:nvPr/>
        </p:nvSpPr>
        <p:spPr>
          <a:xfrm>
            <a:off x="8066383" y="8022936"/>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2025</a:t>
            </a:r>
            <a:endParaRPr lang="el-GR" sz="2400" i="0" kern="0" spc="0" dirty="0">
              <a:solidFill>
                <a:srgbClr val="2F7788"/>
              </a:solidFill>
            </a:endParaRPr>
          </a:p>
        </p:txBody>
      </p:sp>
      <p:sp>
        <p:nvSpPr>
          <p:cNvPr id="66" name="Subtitle here">
            <a:extLst>
              <a:ext uri="{FF2B5EF4-FFF2-40B4-BE49-F238E27FC236}">
                <a16:creationId xmlns:a16="http://schemas.microsoft.com/office/drawing/2014/main" id="{DB5DAF6B-A8CF-4A73-8445-E5C414E1EB54}"/>
              </a:ext>
            </a:extLst>
          </p:cNvPr>
          <p:cNvSpPr txBox="1"/>
          <p:nvPr/>
        </p:nvSpPr>
        <p:spPr>
          <a:xfrm>
            <a:off x="14966981" y="8059839"/>
            <a:ext cx="1687179"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n-GB" sz="2400" i="0" kern="0" spc="0" dirty="0">
                <a:solidFill>
                  <a:srgbClr val="5E5E5E"/>
                </a:solidFill>
              </a:rPr>
              <a:t>-</a:t>
            </a:r>
            <a:endParaRPr lang="el-GR" sz="2400" i="0" kern="0" spc="0" dirty="0">
              <a:solidFill>
                <a:srgbClr val="5E5E5E"/>
              </a:solidFill>
            </a:endParaRPr>
          </a:p>
        </p:txBody>
      </p:sp>
      <p:sp>
        <p:nvSpPr>
          <p:cNvPr id="68" name="Subtitle here">
            <a:extLst>
              <a:ext uri="{FF2B5EF4-FFF2-40B4-BE49-F238E27FC236}">
                <a16:creationId xmlns:a16="http://schemas.microsoft.com/office/drawing/2014/main" id="{E7E472D7-BD0A-4C5B-9371-55046455C9CD}"/>
              </a:ext>
            </a:extLst>
          </p:cNvPr>
          <p:cNvSpPr txBox="1"/>
          <p:nvPr/>
        </p:nvSpPr>
        <p:spPr>
          <a:xfrm>
            <a:off x="11274986" y="7985986"/>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ΥΔΕΠ</a:t>
            </a:r>
          </a:p>
        </p:txBody>
      </p:sp>
      <p:sp>
        <p:nvSpPr>
          <p:cNvPr id="71" name="Subtitle here">
            <a:extLst>
              <a:ext uri="{FF2B5EF4-FFF2-40B4-BE49-F238E27FC236}">
                <a16:creationId xmlns:a16="http://schemas.microsoft.com/office/drawing/2014/main" id="{35D98D98-F14C-4932-80B0-3AE342FEFED7}"/>
              </a:ext>
            </a:extLst>
          </p:cNvPr>
          <p:cNvSpPr txBox="1"/>
          <p:nvPr/>
        </p:nvSpPr>
        <p:spPr>
          <a:xfrm>
            <a:off x="13164693" y="8098100"/>
            <a:ext cx="16871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5E5E5E"/>
              </a:solidFill>
            </a:endParaRPr>
          </a:p>
        </p:txBody>
      </p:sp>
      <p:sp>
        <p:nvSpPr>
          <p:cNvPr id="72" name="Subtitle here">
            <a:extLst>
              <a:ext uri="{FF2B5EF4-FFF2-40B4-BE49-F238E27FC236}">
                <a16:creationId xmlns:a16="http://schemas.microsoft.com/office/drawing/2014/main" id="{C5E794F8-DAF3-4B7B-9DB6-D870369D3ED6}"/>
              </a:ext>
            </a:extLst>
          </p:cNvPr>
          <p:cNvSpPr txBox="1"/>
          <p:nvPr/>
        </p:nvSpPr>
        <p:spPr>
          <a:xfrm>
            <a:off x="16739634" y="8080229"/>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€750.000</a:t>
            </a:r>
            <a:endParaRPr lang="el-GR" sz="2400" i="0" kern="0" spc="0" dirty="0">
              <a:solidFill>
                <a:srgbClr val="5E5E5E"/>
              </a:solidFill>
            </a:endParaRPr>
          </a:p>
        </p:txBody>
      </p:sp>
      <p:sp>
        <p:nvSpPr>
          <p:cNvPr id="73" name="Subtitle here">
            <a:extLst>
              <a:ext uri="{FF2B5EF4-FFF2-40B4-BE49-F238E27FC236}">
                <a16:creationId xmlns:a16="http://schemas.microsoft.com/office/drawing/2014/main" id="{526EDC53-9E8C-4FDD-9A88-01287A79E267}"/>
              </a:ext>
            </a:extLst>
          </p:cNvPr>
          <p:cNvSpPr txBox="1"/>
          <p:nvPr/>
        </p:nvSpPr>
        <p:spPr>
          <a:xfrm>
            <a:off x="18433805" y="7985986"/>
            <a:ext cx="2294268"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Διαθρωτικές Αλλαγές / Βελτίωση</a:t>
            </a:r>
            <a:endParaRPr lang="el-GR" sz="2400" i="0" kern="0" spc="0" dirty="0">
              <a:solidFill>
                <a:srgbClr val="2F7788"/>
              </a:solidFill>
            </a:endParaRPr>
          </a:p>
        </p:txBody>
      </p:sp>
      <p:sp>
        <p:nvSpPr>
          <p:cNvPr id="54" name="Subtitle here">
            <a:extLst>
              <a:ext uri="{FF2B5EF4-FFF2-40B4-BE49-F238E27FC236}">
                <a16:creationId xmlns:a16="http://schemas.microsoft.com/office/drawing/2014/main" id="{5288EFF8-0310-48D9-A771-B8B0FB3EB02B}"/>
              </a:ext>
            </a:extLst>
          </p:cNvPr>
          <p:cNvSpPr txBox="1"/>
          <p:nvPr/>
        </p:nvSpPr>
        <p:spPr>
          <a:xfrm>
            <a:off x="1077350" y="7887446"/>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2.4</a:t>
            </a:r>
          </a:p>
        </p:txBody>
      </p:sp>
    </p:spTree>
    <p:extLst>
      <p:ext uri="{BB962C8B-B14F-4D97-AF65-F5344CB8AC3E}">
        <p14:creationId xmlns:p14="http://schemas.microsoft.com/office/powerpoint/2010/main" val="453062413"/>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4533661"/>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862720" y="4383724"/>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1" name="Subtitle here">
            <a:extLst>
              <a:ext uri="{FF2B5EF4-FFF2-40B4-BE49-F238E27FC236}">
                <a16:creationId xmlns:a16="http://schemas.microsoft.com/office/drawing/2014/main" id="{813F21C2-55D4-D080-478C-5B92F63F5A30}"/>
              </a:ext>
            </a:extLst>
          </p:cNvPr>
          <p:cNvSpPr txBox="1"/>
          <p:nvPr/>
        </p:nvSpPr>
        <p:spPr>
          <a:xfrm>
            <a:off x="9277494" y="4413217"/>
            <a:ext cx="1865642" cy="47192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12334" y="4413217"/>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3669021" y="4352426"/>
            <a:ext cx="2557639"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χρηματοδότησης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54092" y="4228551"/>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25369" y="4278588"/>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56671" y="4224537"/>
            <a:ext cx="792463" cy="5761563"/>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3551" y="8200593"/>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b="1" i="0" kern="0" spc="0" dirty="0">
              <a:solidFill>
                <a:schemeClr val="bg1"/>
              </a:solidFill>
            </a:endParaRPr>
          </a:p>
        </p:txBody>
      </p:sp>
      <p:cxnSp>
        <p:nvCxnSpPr>
          <p:cNvPr id="11" name="Straight Connector 10"/>
          <p:cNvCxnSpPr>
            <a:cxnSpLocks/>
          </p:cNvCxnSpPr>
          <p:nvPr/>
        </p:nvCxnSpPr>
        <p:spPr>
          <a:xfrm>
            <a:off x="7257687" y="4189566"/>
            <a:ext cx="0" cy="571377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10256927" y="4236134"/>
            <a:ext cx="0" cy="5667207"/>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9" name="Straight Connector 88"/>
          <p:cNvCxnSpPr>
            <a:cxnSpLocks/>
          </p:cNvCxnSpPr>
          <p:nvPr/>
        </p:nvCxnSpPr>
        <p:spPr>
          <a:xfrm>
            <a:off x="13238664" y="4132822"/>
            <a:ext cx="0" cy="5836917"/>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793556" y="4189566"/>
            <a:ext cx="0" cy="571377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387939" y="4189566"/>
            <a:ext cx="44631" cy="571377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55419" y="4195303"/>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971514" y="5520481"/>
            <a:ext cx="4859152" cy="18346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Ανάπτυξη του Ενιαίου Συστήματος Επιδομάτων Πρόνοιας. Προκήρυξη διαγωνισμού για την Φάση Β΄ (υλοποίηση)</a:t>
            </a:r>
          </a:p>
        </p:txBody>
      </p:sp>
      <p:cxnSp>
        <p:nvCxnSpPr>
          <p:cNvPr id="124" name="Straight Connector 123"/>
          <p:cNvCxnSpPr>
            <a:cxnSpLocks/>
          </p:cNvCxnSpPr>
          <p:nvPr/>
        </p:nvCxnSpPr>
        <p:spPr>
          <a:xfrm flipH="1">
            <a:off x="1388651" y="7609225"/>
            <a:ext cx="1936422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6" name="Straight Connector 125"/>
          <p:cNvCxnSpPr>
            <a:cxnSpLocks/>
          </p:cNvCxnSpPr>
          <p:nvPr/>
        </p:nvCxnSpPr>
        <p:spPr>
          <a:xfrm flipH="1">
            <a:off x="860927" y="9903341"/>
            <a:ext cx="19913011" cy="66398"/>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flipH="1">
            <a:off x="20752879" y="4208171"/>
            <a:ext cx="29268" cy="569517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2119910" y="7722693"/>
            <a:ext cx="4994265"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Δημιουργία διαδικτυακής Πλατφόρμας Κοινωνικών Παροχών</a:t>
            </a:r>
          </a:p>
        </p:txBody>
      </p:sp>
      <p:cxnSp>
        <p:nvCxnSpPr>
          <p:cNvPr id="131" name="Straight Connector 130"/>
          <p:cNvCxnSpPr>
            <a:cxnSpLocks/>
          </p:cNvCxnSpPr>
          <p:nvPr/>
        </p:nvCxnSpPr>
        <p:spPr>
          <a:xfrm flipH="1">
            <a:off x="1490109" y="5470568"/>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486854" y="6027150"/>
            <a:ext cx="248304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7/2023 – 12/2027</a:t>
            </a:r>
            <a:endParaRPr lang="el-GR" sz="2400" i="0" kern="0" spc="0" dirty="0">
              <a:solidFill>
                <a:srgbClr val="2F7788"/>
              </a:solidFill>
            </a:endParaRPr>
          </a:p>
        </p:txBody>
      </p:sp>
      <p:sp>
        <p:nvSpPr>
          <p:cNvPr id="155" name="Subtitle here">
            <a:extLst>
              <a:ext uri="{FF2B5EF4-FFF2-40B4-BE49-F238E27FC236}">
                <a16:creationId xmlns:a16="http://schemas.microsoft.com/office/drawing/2014/main" id="{813F21C2-55D4-D080-478C-5B92F63F5A30}"/>
              </a:ext>
            </a:extLst>
          </p:cNvPr>
          <p:cNvSpPr txBox="1"/>
          <p:nvPr/>
        </p:nvSpPr>
        <p:spPr>
          <a:xfrm>
            <a:off x="16883752" y="8200593"/>
            <a:ext cx="158524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2F7788"/>
              </a:solidFill>
            </a:endParaRPr>
          </a:p>
        </p:txBody>
      </p:sp>
      <p:sp>
        <p:nvSpPr>
          <p:cNvPr id="6" name="Subtitle here">
            <a:extLst>
              <a:ext uri="{FF2B5EF4-FFF2-40B4-BE49-F238E27FC236}">
                <a16:creationId xmlns:a16="http://schemas.microsoft.com/office/drawing/2014/main" id="{DBC8243B-DACA-BDE1-6D2F-4330B326A1CD}"/>
              </a:ext>
            </a:extLst>
          </p:cNvPr>
          <p:cNvSpPr txBox="1"/>
          <p:nvPr/>
        </p:nvSpPr>
        <p:spPr>
          <a:xfrm>
            <a:off x="11070765" y="5929333"/>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ΥΔΕΠ - ΤΥΠ</a:t>
            </a:r>
          </a:p>
        </p:txBody>
      </p:sp>
      <p:sp>
        <p:nvSpPr>
          <p:cNvPr id="7" name="Subtitle here">
            <a:extLst>
              <a:ext uri="{FF2B5EF4-FFF2-40B4-BE49-F238E27FC236}">
                <a16:creationId xmlns:a16="http://schemas.microsoft.com/office/drawing/2014/main" id="{53B99FB9-4E1F-4EEC-A01D-03EAE4EDB7D0}"/>
              </a:ext>
            </a:extLst>
          </p:cNvPr>
          <p:cNvSpPr txBox="1"/>
          <p:nvPr/>
        </p:nvSpPr>
        <p:spPr>
          <a:xfrm>
            <a:off x="18403206" y="5387226"/>
            <a:ext cx="2294268" cy="227780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Διοικητικές Αλλαγές / Εργαλεία Βελτίωσης Αναδιάρθρωση</a:t>
            </a:r>
            <a:endParaRPr lang="el-GR" sz="2400" i="0" kern="0" spc="0" dirty="0">
              <a:solidFill>
                <a:srgbClr val="2F7788"/>
              </a:solidFill>
            </a:endParaRPr>
          </a:p>
        </p:txBody>
      </p:sp>
      <p:pic>
        <p:nvPicPr>
          <p:cNvPr id="55"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9"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58" name="Rectangle 57">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1" name="TextBox 60">
            <a:extLst>
              <a:ext uri="{FF2B5EF4-FFF2-40B4-BE49-F238E27FC236}">
                <a16:creationId xmlns:a16="http://schemas.microsoft.com/office/drawing/2014/main" id="{E62F5A41-3FBC-5295-A632-0D89BEA4DE26}"/>
              </a:ext>
            </a:extLst>
          </p:cNvPr>
          <p:cNvSpPr txBox="1"/>
          <p:nvPr/>
        </p:nvSpPr>
        <p:spPr>
          <a:xfrm>
            <a:off x="16440912" y="779617"/>
            <a:ext cx="6762950" cy="9886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Βελτίωση και εκσυγχρονισμός της επιδοματικής πολιτικής</a:t>
            </a:r>
            <a:endParaRPr lang="en-GB" sz="3200" b="0" dirty="0">
              <a:solidFill>
                <a:srgbClr val="FFFFFF"/>
              </a:solidFill>
              <a:latin typeface="Helvetica Neue Medium"/>
              <a:ea typeface="+mn-ea"/>
              <a:cs typeface="+mn-cs"/>
              <a:sym typeface="Helvetica Neue Medium"/>
            </a:endParaRPr>
          </a:p>
        </p:txBody>
      </p:sp>
      <p:sp>
        <p:nvSpPr>
          <p:cNvPr id="65"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49" name="Subtitle here">
            <a:extLst>
              <a:ext uri="{FF2B5EF4-FFF2-40B4-BE49-F238E27FC236}">
                <a16:creationId xmlns:a16="http://schemas.microsoft.com/office/drawing/2014/main" id="{813F21C2-55D4-D080-478C-5B92F63F5A30}"/>
              </a:ext>
            </a:extLst>
          </p:cNvPr>
          <p:cNvSpPr txBox="1"/>
          <p:nvPr/>
        </p:nvSpPr>
        <p:spPr>
          <a:xfrm>
            <a:off x="14241080" y="6055111"/>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err="1">
                <a:solidFill>
                  <a:srgbClr val="5E5E5E"/>
                </a:solidFill>
              </a:rPr>
              <a:t>ΘΑλΕΙΑ</a:t>
            </a:r>
            <a:endParaRPr lang="el-GR" sz="2400" i="0" kern="0" spc="0" dirty="0">
              <a:solidFill>
                <a:srgbClr val="5E5E5E"/>
              </a:solidFill>
            </a:endParaRPr>
          </a:p>
        </p:txBody>
      </p:sp>
      <p:sp>
        <p:nvSpPr>
          <p:cNvPr id="52" name="Subtitle here">
            <a:extLst>
              <a:ext uri="{FF2B5EF4-FFF2-40B4-BE49-F238E27FC236}">
                <a16:creationId xmlns:a16="http://schemas.microsoft.com/office/drawing/2014/main" id="{813F21C2-55D4-D080-478C-5B92F63F5A30}"/>
              </a:ext>
            </a:extLst>
          </p:cNvPr>
          <p:cNvSpPr txBox="1"/>
          <p:nvPr/>
        </p:nvSpPr>
        <p:spPr>
          <a:xfrm>
            <a:off x="16802700" y="6349233"/>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2.5 εκατ.</a:t>
            </a:r>
          </a:p>
        </p:txBody>
      </p:sp>
      <p:sp>
        <p:nvSpPr>
          <p:cNvPr id="4" name="Subtitle here">
            <a:extLst>
              <a:ext uri="{FF2B5EF4-FFF2-40B4-BE49-F238E27FC236}">
                <a16:creationId xmlns:a16="http://schemas.microsoft.com/office/drawing/2014/main" id="{BD72FAA2-C10E-0596-7759-E47990D3CAEC}"/>
              </a:ext>
            </a:extLst>
          </p:cNvPr>
          <p:cNvSpPr txBox="1"/>
          <p:nvPr/>
        </p:nvSpPr>
        <p:spPr>
          <a:xfrm>
            <a:off x="15192140" y="8418397"/>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5E5E5E"/>
              </a:solidFill>
            </a:endParaRPr>
          </a:p>
        </p:txBody>
      </p:sp>
      <p:sp>
        <p:nvSpPr>
          <p:cNvPr id="2" name="Subtitle here">
            <a:extLst>
              <a:ext uri="{FF2B5EF4-FFF2-40B4-BE49-F238E27FC236}">
                <a16:creationId xmlns:a16="http://schemas.microsoft.com/office/drawing/2014/main" id="{40B844CE-DA7B-9988-6535-4625719AED4E}"/>
              </a:ext>
            </a:extLst>
          </p:cNvPr>
          <p:cNvSpPr txBox="1"/>
          <p:nvPr/>
        </p:nvSpPr>
        <p:spPr>
          <a:xfrm>
            <a:off x="13164693" y="6328843"/>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5E5E5E"/>
              </a:solidFill>
            </a:endParaRPr>
          </a:p>
        </p:txBody>
      </p:sp>
      <p:sp>
        <p:nvSpPr>
          <p:cNvPr id="46" name="Subtitle here">
            <a:extLst>
              <a:ext uri="{FF2B5EF4-FFF2-40B4-BE49-F238E27FC236}">
                <a16:creationId xmlns:a16="http://schemas.microsoft.com/office/drawing/2014/main" id="{AC463FF4-00D4-45ED-98F5-43E72DBF5F53}"/>
              </a:ext>
            </a:extLst>
          </p:cNvPr>
          <p:cNvSpPr txBox="1"/>
          <p:nvPr/>
        </p:nvSpPr>
        <p:spPr>
          <a:xfrm>
            <a:off x="1012751" y="5771783"/>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2.5</a:t>
            </a:r>
          </a:p>
        </p:txBody>
      </p:sp>
      <p:sp>
        <p:nvSpPr>
          <p:cNvPr id="48" name="Subtitle here">
            <a:extLst>
              <a:ext uri="{FF2B5EF4-FFF2-40B4-BE49-F238E27FC236}">
                <a16:creationId xmlns:a16="http://schemas.microsoft.com/office/drawing/2014/main" id="{234FA2F6-12BE-41E5-B589-96E67183EDA2}"/>
              </a:ext>
            </a:extLst>
          </p:cNvPr>
          <p:cNvSpPr txBox="1"/>
          <p:nvPr/>
        </p:nvSpPr>
        <p:spPr>
          <a:xfrm>
            <a:off x="1903003" y="7626242"/>
            <a:ext cx="5241845" cy="37087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n-GB" sz="1600" i="0" kern="0" spc="0" dirty="0">
              <a:solidFill>
                <a:srgbClr val="5E5E5E"/>
              </a:solidFill>
            </a:endParaRPr>
          </a:p>
        </p:txBody>
      </p:sp>
      <p:sp>
        <p:nvSpPr>
          <p:cNvPr id="64" name="Subtitle here">
            <a:extLst>
              <a:ext uri="{FF2B5EF4-FFF2-40B4-BE49-F238E27FC236}">
                <a16:creationId xmlns:a16="http://schemas.microsoft.com/office/drawing/2014/main" id="{37967057-1DC9-4A9B-862E-F581BCB32321}"/>
              </a:ext>
            </a:extLst>
          </p:cNvPr>
          <p:cNvSpPr txBox="1"/>
          <p:nvPr/>
        </p:nvSpPr>
        <p:spPr>
          <a:xfrm>
            <a:off x="7486855" y="7985986"/>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1/2025 – 12/2025 </a:t>
            </a:r>
            <a:endParaRPr lang="el-GR" sz="2400" i="0" kern="0" spc="0" dirty="0">
              <a:solidFill>
                <a:srgbClr val="2F7788"/>
              </a:solidFill>
            </a:endParaRPr>
          </a:p>
        </p:txBody>
      </p:sp>
      <p:sp>
        <p:nvSpPr>
          <p:cNvPr id="66" name="Subtitle here">
            <a:extLst>
              <a:ext uri="{FF2B5EF4-FFF2-40B4-BE49-F238E27FC236}">
                <a16:creationId xmlns:a16="http://schemas.microsoft.com/office/drawing/2014/main" id="{DB5DAF6B-A8CF-4A73-8445-E5C414E1EB54}"/>
              </a:ext>
            </a:extLst>
          </p:cNvPr>
          <p:cNvSpPr txBox="1"/>
          <p:nvPr/>
        </p:nvSpPr>
        <p:spPr>
          <a:xfrm>
            <a:off x="13757897" y="8059839"/>
            <a:ext cx="2896263"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Εθνικοί Πόροι</a:t>
            </a:r>
            <a:endParaRPr lang="el-GR" sz="2400" i="0" kern="0" spc="0" dirty="0">
              <a:solidFill>
                <a:srgbClr val="5E5E5E"/>
              </a:solidFill>
            </a:endParaRPr>
          </a:p>
        </p:txBody>
      </p:sp>
      <p:sp>
        <p:nvSpPr>
          <p:cNvPr id="68" name="Subtitle here">
            <a:extLst>
              <a:ext uri="{FF2B5EF4-FFF2-40B4-BE49-F238E27FC236}">
                <a16:creationId xmlns:a16="http://schemas.microsoft.com/office/drawing/2014/main" id="{E7E472D7-BD0A-4C5B-9371-55046455C9CD}"/>
              </a:ext>
            </a:extLst>
          </p:cNvPr>
          <p:cNvSpPr txBox="1"/>
          <p:nvPr/>
        </p:nvSpPr>
        <p:spPr>
          <a:xfrm>
            <a:off x="11274986" y="7985986"/>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ΥΔΕΠ</a:t>
            </a:r>
          </a:p>
        </p:txBody>
      </p:sp>
      <p:sp>
        <p:nvSpPr>
          <p:cNvPr id="71" name="Subtitle here">
            <a:extLst>
              <a:ext uri="{FF2B5EF4-FFF2-40B4-BE49-F238E27FC236}">
                <a16:creationId xmlns:a16="http://schemas.microsoft.com/office/drawing/2014/main" id="{35D98D98-F14C-4932-80B0-3AE342FEFED7}"/>
              </a:ext>
            </a:extLst>
          </p:cNvPr>
          <p:cNvSpPr txBox="1"/>
          <p:nvPr/>
        </p:nvSpPr>
        <p:spPr>
          <a:xfrm>
            <a:off x="13164693" y="8098100"/>
            <a:ext cx="16871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5E5E5E"/>
              </a:solidFill>
            </a:endParaRPr>
          </a:p>
        </p:txBody>
      </p:sp>
      <p:sp>
        <p:nvSpPr>
          <p:cNvPr id="72" name="Subtitle here">
            <a:extLst>
              <a:ext uri="{FF2B5EF4-FFF2-40B4-BE49-F238E27FC236}">
                <a16:creationId xmlns:a16="http://schemas.microsoft.com/office/drawing/2014/main" id="{C5E794F8-DAF3-4B7B-9DB6-D870369D3ED6}"/>
              </a:ext>
            </a:extLst>
          </p:cNvPr>
          <p:cNvSpPr txBox="1"/>
          <p:nvPr/>
        </p:nvSpPr>
        <p:spPr>
          <a:xfrm>
            <a:off x="16739634" y="8080229"/>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€500.000</a:t>
            </a:r>
            <a:endParaRPr lang="el-GR" sz="2400" i="0" kern="0" spc="0" dirty="0">
              <a:solidFill>
                <a:srgbClr val="5E5E5E"/>
              </a:solidFill>
            </a:endParaRPr>
          </a:p>
        </p:txBody>
      </p:sp>
      <p:sp>
        <p:nvSpPr>
          <p:cNvPr id="73" name="Subtitle here">
            <a:extLst>
              <a:ext uri="{FF2B5EF4-FFF2-40B4-BE49-F238E27FC236}">
                <a16:creationId xmlns:a16="http://schemas.microsoft.com/office/drawing/2014/main" id="{526EDC53-9E8C-4FDD-9A88-01287A79E267}"/>
              </a:ext>
            </a:extLst>
          </p:cNvPr>
          <p:cNvSpPr txBox="1"/>
          <p:nvPr/>
        </p:nvSpPr>
        <p:spPr>
          <a:xfrm>
            <a:off x="18607635" y="7688224"/>
            <a:ext cx="2250060" cy="209653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200" i="0" spc="0" dirty="0">
                <a:solidFill>
                  <a:srgbClr val="5E5E5E"/>
                </a:solidFill>
              </a:rPr>
              <a:t>Διοικητικές Αλλαγές / Εργαλεία Βελτίωσης Αναδιάρθρωση</a:t>
            </a:r>
            <a:endParaRPr lang="el-GR" sz="2200" i="0" spc="0" dirty="0">
              <a:solidFill>
                <a:srgbClr val="2F7788"/>
              </a:solidFill>
            </a:endParaRPr>
          </a:p>
        </p:txBody>
      </p:sp>
      <p:sp>
        <p:nvSpPr>
          <p:cNvPr id="54" name="Subtitle here">
            <a:extLst>
              <a:ext uri="{FF2B5EF4-FFF2-40B4-BE49-F238E27FC236}">
                <a16:creationId xmlns:a16="http://schemas.microsoft.com/office/drawing/2014/main" id="{5288EFF8-0310-48D9-A771-B8B0FB3EB02B}"/>
              </a:ext>
            </a:extLst>
          </p:cNvPr>
          <p:cNvSpPr txBox="1"/>
          <p:nvPr/>
        </p:nvSpPr>
        <p:spPr>
          <a:xfrm>
            <a:off x="1077350" y="7887446"/>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2.6</a:t>
            </a:r>
          </a:p>
        </p:txBody>
      </p:sp>
    </p:spTree>
    <p:extLst>
      <p:ext uri="{BB962C8B-B14F-4D97-AF65-F5344CB8AC3E}">
        <p14:creationId xmlns:p14="http://schemas.microsoft.com/office/powerpoint/2010/main" val="293086593"/>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894495" y="3366609"/>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8060373" y="3305359"/>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1" name="Subtitle here">
            <a:extLst>
              <a:ext uri="{FF2B5EF4-FFF2-40B4-BE49-F238E27FC236}">
                <a16:creationId xmlns:a16="http://schemas.microsoft.com/office/drawing/2014/main" id="{813F21C2-55D4-D080-478C-5B92F63F5A30}"/>
              </a:ext>
            </a:extLst>
          </p:cNvPr>
          <p:cNvSpPr txBox="1"/>
          <p:nvPr/>
        </p:nvSpPr>
        <p:spPr>
          <a:xfrm>
            <a:off x="9277494" y="4413217"/>
            <a:ext cx="1865642" cy="47192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313939" y="3436541"/>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3707688" y="3502788"/>
            <a:ext cx="2557639"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χρηματοδότησης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81556" y="3461325"/>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68679" y="3516714"/>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37570" y="3253058"/>
            <a:ext cx="1108727" cy="4428207"/>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3551" y="8200593"/>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b="1" i="0" kern="0" spc="0" dirty="0">
              <a:solidFill>
                <a:schemeClr val="bg1"/>
              </a:solidFill>
            </a:endParaRPr>
          </a:p>
        </p:txBody>
      </p:sp>
      <p:cxnSp>
        <p:nvCxnSpPr>
          <p:cNvPr id="11" name="Straight Connector 10"/>
          <p:cNvCxnSpPr>
            <a:cxnSpLocks/>
          </p:cNvCxnSpPr>
          <p:nvPr/>
        </p:nvCxnSpPr>
        <p:spPr>
          <a:xfrm>
            <a:off x="7239397" y="3253058"/>
            <a:ext cx="0" cy="437445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10345417" y="3253058"/>
            <a:ext cx="0" cy="437445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9" name="Straight Connector 88"/>
          <p:cNvCxnSpPr>
            <a:cxnSpLocks/>
          </p:cNvCxnSpPr>
          <p:nvPr/>
        </p:nvCxnSpPr>
        <p:spPr>
          <a:xfrm>
            <a:off x="13164693" y="3253058"/>
            <a:ext cx="0" cy="437445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440912" y="3215366"/>
            <a:ext cx="0" cy="4412143"/>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452819" y="3290241"/>
            <a:ext cx="86174" cy="4337268"/>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1077350" y="3236658"/>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2073428" y="4752490"/>
            <a:ext cx="4859152"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Δημιουργία διαδικτυακής εφαρμογής για κινητά τηλέφωνα</a:t>
            </a:r>
          </a:p>
        </p:txBody>
      </p:sp>
      <p:cxnSp>
        <p:nvCxnSpPr>
          <p:cNvPr id="124" name="Straight Connector 123"/>
          <p:cNvCxnSpPr>
            <a:cxnSpLocks/>
          </p:cNvCxnSpPr>
          <p:nvPr/>
        </p:nvCxnSpPr>
        <p:spPr>
          <a:xfrm flipH="1">
            <a:off x="1319659" y="6045896"/>
            <a:ext cx="19606103"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6" name="Straight Connector 125"/>
          <p:cNvCxnSpPr>
            <a:cxnSpLocks/>
          </p:cNvCxnSpPr>
          <p:nvPr/>
        </p:nvCxnSpPr>
        <p:spPr>
          <a:xfrm flipH="1">
            <a:off x="931478" y="7625581"/>
            <a:ext cx="20111781" cy="7448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958553" y="3253057"/>
            <a:ext cx="26186" cy="4409766"/>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2121937" y="6233565"/>
            <a:ext cx="4994265"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Έκδοση Οδηγού των κοινωνικών δικαιωμάτων των πολιτών</a:t>
            </a:r>
          </a:p>
        </p:txBody>
      </p:sp>
      <p:cxnSp>
        <p:nvCxnSpPr>
          <p:cNvPr id="131" name="Straight Connector 130"/>
          <p:cNvCxnSpPr>
            <a:cxnSpLocks/>
          </p:cNvCxnSpPr>
          <p:nvPr/>
        </p:nvCxnSpPr>
        <p:spPr>
          <a:xfrm flipH="1">
            <a:off x="1490110" y="4715075"/>
            <a:ext cx="19435652"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648534" y="4861943"/>
            <a:ext cx="248304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1/2025 – 12/2025</a:t>
            </a:r>
            <a:endParaRPr lang="el-GR" sz="2400" i="0" kern="0" spc="0" dirty="0">
              <a:solidFill>
                <a:srgbClr val="2F7788"/>
              </a:solidFill>
            </a:endParaRPr>
          </a:p>
        </p:txBody>
      </p:sp>
      <p:sp>
        <p:nvSpPr>
          <p:cNvPr id="6" name="Subtitle here">
            <a:extLst>
              <a:ext uri="{FF2B5EF4-FFF2-40B4-BE49-F238E27FC236}">
                <a16:creationId xmlns:a16="http://schemas.microsoft.com/office/drawing/2014/main" id="{DBC8243B-DACA-BDE1-6D2F-4330B326A1CD}"/>
              </a:ext>
            </a:extLst>
          </p:cNvPr>
          <p:cNvSpPr txBox="1"/>
          <p:nvPr/>
        </p:nvSpPr>
        <p:spPr>
          <a:xfrm>
            <a:off x="10962779" y="4752490"/>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 ΥΔΕΠ</a:t>
            </a:r>
          </a:p>
        </p:txBody>
      </p:sp>
      <p:sp>
        <p:nvSpPr>
          <p:cNvPr id="7" name="Subtitle here">
            <a:extLst>
              <a:ext uri="{FF2B5EF4-FFF2-40B4-BE49-F238E27FC236}">
                <a16:creationId xmlns:a16="http://schemas.microsoft.com/office/drawing/2014/main" id="{53B99FB9-4E1F-4EEC-A01D-03EAE4EDB7D0}"/>
              </a:ext>
            </a:extLst>
          </p:cNvPr>
          <p:cNvSpPr txBox="1"/>
          <p:nvPr/>
        </p:nvSpPr>
        <p:spPr>
          <a:xfrm>
            <a:off x="18388017" y="4861943"/>
            <a:ext cx="2495243"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Διοικητικές Αλλαγές / Εργαλεία Βελτίωσης Αναδιάρθρωση</a:t>
            </a:r>
            <a:endParaRPr lang="el-GR" sz="2000" i="0" spc="0" dirty="0">
              <a:solidFill>
                <a:srgbClr val="2F7788"/>
              </a:solidFill>
            </a:endParaRPr>
          </a:p>
        </p:txBody>
      </p:sp>
      <p:pic>
        <p:nvPicPr>
          <p:cNvPr id="55" name="Image" descr="Image"/>
          <p:cNvPicPr>
            <a:picLocks noChangeAspect="1"/>
          </p:cNvPicPr>
          <p:nvPr/>
        </p:nvPicPr>
        <p:blipFill>
          <a:blip r:embed="rId3"/>
          <a:stretch>
            <a:fillRect/>
          </a:stretch>
        </p:blipFill>
        <p:spPr>
          <a:xfrm>
            <a:off x="9107666" y="10334272"/>
            <a:ext cx="15700723" cy="3345352"/>
          </a:xfrm>
          <a:prstGeom prst="rect">
            <a:avLst/>
          </a:prstGeom>
          <a:ln w="12700">
            <a:miter lim="400000"/>
          </a:ln>
        </p:spPr>
      </p:pic>
      <p:sp>
        <p:nvSpPr>
          <p:cNvPr id="59"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58" name="Rectangle 57">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1" name="TextBox 60">
            <a:extLst>
              <a:ext uri="{FF2B5EF4-FFF2-40B4-BE49-F238E27FC236}">
                <a16:creationId xmlns:a16="http://schemas.microsoft.com/office/drawing/2014/main" id="{E62F5A41-3FBC-5295-A632-0D89BEA4DE26}"/>
              </a:ext>
            </a:extLst>
          </p:cNvPr>
          <p:cNvSpPr txBox="1"/>
          <p:nvPr/>
        </p:nvSpPr>
        <p:spPr>
          <a:xfrm>
            <a:off x="16440912" y="779617"/>
            <a:ext cx="6762950" cy="9886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Βελτίωση και εκσυγχρονισμός της επιδοματικής πολιτικής</a:t>
            </a:r>
            <a:endParaRPr lang="en-GB" sz="3200" b="0" dirty="0">
              <a:solidFill>
                <a:srgbClr val="FFFFFF"/>
              </a:solidFill>
              <a:latin typeface="Helvetica Neue Medium"/>
              <a:ea typeface="+mn-ea"/>
              <a:cs typeface="+mn-cs"/>
              <a:sym typeface="Helvetica Neue Medium"/>
            </a:endParaRPr>
          </a:p>
        </p:txBody>
      </p:sp>
      <p:sp>
        <p:nvSpPr>
          <p:cNvPr id="65"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49" name="Subtitle here">
            <a:extLst>
              <a:ext uri="{FF2B5EF4-FFF2-40B4-BE49-F238E27FC236}">
                <a16:creationId xmlns:a16="http://schemas.microsoft.com/office/drawing/2014/main" id="{813F21C2-55D4-D080-478C-5B92F63F5A30}"/>
              </a:ext>
            </a:extLst>
          </p:cNvPr>
          <p:cNvSpPr txBox="1"/>
          <p:nvPr/>
        </p:nvSpPr>
        <p:spPr>
          <a:xfrm>
            <a:off x="13686711" y="4869884"/>
            <a:ext cx="245092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Εθνικοί Πόροι</a:t>
            </a:r>
          </a:p>
        </p:txBody>
      </p:sp>
      <p:sp>
        <p:nvSpPr>
          <p:cNvPr id="52" name="Subtitle here">
            <a:extLst>
              <a:ext uri="{FF2B5EF4-FFF2-40B4-BE49-F238E27FC236}">
                <a16:creationId xmlns:a16="http://schemas.microsoft.com/office/drawing/2014/main" id="{813F21C2-55D4-D080-478C-5B92F63F5A30}"/>
              </a:ext>
            </a:extLst>
          </p:cNvPr>
          <p:cNvSpPr txBox="1"/>
          <p:nvPr/>
        </p:nvSpPr>
        <p:spPr>
          <a:xfrm>
            <a:off x="16940840" y="4801991"/>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500.000</a:t>
            </a:r>
            <a:endParaRPr lang="el-GR" sz="2400" i="0" kern="0" spc="0" dirty="0">
              <a:solidFill>
                <a:srgbClr val="5E5E5E"/>
              </a:solidFill>
            </a:endParaRPr>
          </a:p>
        </p:txBody>
      </p:sp>
      <p:sp>
        <p:nvSpPr>
          <p:cNvPr id="2" name="Subtitle here">
            <a:extLst>
              <a:ext uri="{FF2B5EF4-FFF2-40B4-BE49-F238E27FC236}">
                <a16:creationId xmlns:a16="http://schemas.microsoft.com/office/drawing/2014/main" id="{40B844CE-DA7B-9988-6535-4625719AED4E}"/>
              </a:ext>
            </a:extLst>
          </p:cNvPr>
          <p:cNvSpPr txBox="1"/>
          <p:nvPr/>
        </p:nvSpPr>
        <p:spPr>
          <a:xfrm>
            <a:off x="13164693" y="6328843"/>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5E5E5E"/>
              </a:solidFill>
            </a:endParaRPr>
          </a:p>
        </p:txBody>
      </p:sp>
      <p:sp>
        <p:nvSpPr>
          <p:cNvPr id="46" name="Subtitle here">
            <a:extLst>
              <a:ext uri="{FF2B5EF4-FFF2-40B4-BE49-F238E27FC236}">
                <a16:creationId xmlns:a16="http://schemas.microsoft.com/office/drawing/2014/main" id="{AC463FF4-00D4-45ED-98F5-43E72DBF5F53}"/>
              </a:ext>
            </a:extLst>
          </p:cNvPr>
          <p:cNvSpPr txBox="1"/>
          <p:nvPr/>
        </p:nvSpPr>
        <p:spPr>
          <a:xfrm>
            <a:off x="1136073" y="4974089"/>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2.7</a:t>
            </a:r>
          </a:p>
        </p:txBody>
      </p:sp>
      <p:sp>
        <p:nvSpPr>
          <p:cNvPr id="64" name="Subtitle here">
            <a:extLst>
              <a:ext uri="{FF2B5EF4-FFF2-40B4-BE49-F238E27FC236}">
                <a16:creationId xmlns:a16="http://schemas.microsoft.com/office/drawing/2014/main" id="{37967057-1DC9-4A9B-862E-F581BCB32321}"/>
              </a:ext>
            </a:extLst>
          </p:cNvPr>
          <p:cNvSpPr txBox="1"/>
          <p:nvPr/>
        </p:nvSpPr>
        <p:spPr>
          <a:xfrm>
            <a:off x="7507251" y="6466753"/>
            <a:ext cx="271103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1/2025 – 12/2026  </a:t>
            </a:r>
            <a:endParaRPr lang="el-GR" sz="2400" i="0" kern="0" spc="0" dirty="0">
              <a:solidFill>
                <a:srgbClr val="2F7788"/>
              </a:solidFill>
            </a:endParaRPr>
          </a:p>
        </p:txBody>
      </p:sp>
      <p:sp>
        <p:nvSpPr>
          <p:cNvPr id="66" name="Subtitle here">
            <a:extLst>
              <a:ext uri="{FF2B5EF4-FFF2-40B4-BE49-F238E27FC236}">
                <a16:creationId xmlns:a16="http://schemas.microsoft.com/office/drawing/2014/main" id="{DB5DAF6B-A8CF-4A73-8445-E5C414E1EB54}"/>
              </a:ext>
            </a:extLst>
          </p:cNvPr>
          <p:cNvSpPr txBox="1"/>
          <p:nvPr/>
        </p:nvSpPr>
        <p:spPr>
          <a:xfrm>
            <a:off x="13978875" y="6424244"/>
            <a:ext cx="2222583"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Εθνικοί Πόροι</a:t>
            </a:r>
          </a:p>
        </p:txBody>
      </p:sp>
      <p:sp>
        <p:nvSpPr>
          <p:cNvPr id="68" name="Subtitle here">
            <a:extLst>
              <a:ext uri="{FF2B5EF4-FFF2-40B4-BE49-F238E27FC236}">
                <a16:creationId xmlns:a16="http://schemas.microsoft.com/office/drawing/2014/main" id="{E7E472D7-BD0A-4C5B-9371-55046455C9CD}"/>
              </a:ext>
            </a:extLst>
          </p:cNvPr>
          <p:cNvSpPr txBox="1"/>
          <p:nvPr/>
        </p:nvSpPr>
        <p:spPr>
          <a:xfrm>
            <a:off x="10977944" y="6437511"/>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ΥΔΕΠ</a:t>
            </a:r>
          </a:p>
        </p:txBody>
      </p:sp>
      <p:sp>
        <p:nvSpPr>
          <p:cNvPr id="72" name="Subtitle here">
            <a:extLst>
              <a:ext uri="{FF2B5EF4-FFF2-40B4-BE49-F238E27FC236}">
                <a16:creationId xmlns:a16="http://schemas.microsoft.com/office/drawing/2014/main" id="{C5E794F8-DAF3-4B7B-9DB6-D870369D3ED6}"/>
              </a:ext>
            </a:extLst>
          </p:cNvPr>
          <p:cNvSpPr txBox="1"/>
          <p:nvPr/>
        </p:nvSpPr>
        <p:spPr>
          <a:xfrm>
            <a:off x="16883753" y="6176938"/>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Δ/Ε</a:t>
            </a:r>
            <a:endParaRPr lang="el-GR" sz="2400" i="0" kern="0" spc="0" dirty="0">
              <a:solidFill>
                <a:srgbClr val="5E5E5E"/>
              </a:solidFill>
            </a:endParaRPr>
          </a:p>
        </p:txBody>
      </p:sp>
      <p:sp>
        <p:nvSpPr>
          <p:cNvPr id="54" name="Subtitle here">
            <a:extLst>
              <a:ext uri="{FF2B5EF4-FFF2-40B4-BE49-F238E27FC236}">
                <a16:creationId xmlns:a16="http://schemas.microsoft.com/office/drawing/2014/main" id="{5288EFF8-0310-48D9-A771-B8B0FB3EB02B}"/>
              </a:ext>
            </a:extLst>
          </p:cNvPr>
          <p:cNvSpPr txBox="1"/>
          <p:nvPr/>
        </p:nvSpPr>
        <p:spPr>
          <a:xfrm>
            <a:off x="1181284" y="6410793"/>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2.8</a:t>
            </a:r>
          </a:p>
        </p:txBody>
      </p:sp>
      <p:sp>
        <p:nvSpPr>
          <p:cNvPr id="67" name="Subtitle here">
            <a:extLst>
              <a:ext uri="{FF2B5EF4-FFF2-40B4-BE49-F238E27FC236}">
                <a16:creationId xmlns:a16="http://schemas.microsoft.com/office/drawing/2014/main" id="{597EDA94-D6BE-4E85-AAC0-2683B537CCB1}"/>
              </a:ext>
            </a:extLst>
          </p:cNvPr>
          <p:cNvSpPr txBox="1"/>
          <p:nvPr/>
        </p:nvSpPr>
        <p:spPr>
          <a:xfrm>
            <a:off x="1054011" y="8166274"/>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b="1" i="0" kern="0" spc="0" dirty="0">
              <a:solidFill>
                <a:schemeClr val="bg1"/>
              </a:solidFill>
            </a:endParaRPr>
          </a:p>
        </p:txBody>
      </p:sp>
      <p:sp>
        <p:nvSpPr>
          <p:cNvPr id="74" name="Subtitle here">
            <a:extLst>
              <a:ext uri="{FF2B5EF4-FFF2-40B4-BE49-F238E27FC236}">
                <a16:creationId xmlns:a16="http://schemas.microsoft.com/office/drawing/2014/main" id="{D7375859-B74E-43A5-BAF4-AE3DDD17D458}"/>
              </a:ext>
            </a:extLst>
          </p:cNvPr>
          <p:cNvSpPr txBox="1"/>
          <p:nvPr/>
        </p:nvSpPr>
        <p:spPr>
          <a:xfrm>
            <a:off x="18390604" y="6135266"/>
            <a:ext cx="2495243" cy="154600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Διοικητική Αναδιάρθρωση / Αναβάθμιση Υπηρεσιών</a:t>
            </a:r>
            <a:endParaRPr lang="el-GR" sz="2000" i="0" spc="0" dirty="0">
              <a:solidFill>
                <a:srgbClr val="2F7788"/>
              </a:solidFill>
            </a:endParaRPr>
          </a:p>
        </p:txBody>
      </p:sp>
    </p:spTree>
    <p:extLst>
      <p:ext uri="{BB962C8B-B14F-4D97-AF65-F5344CB8AC3E}">
        <p14:creationId xmlns:p14="http://schemas.microsoft.com/office/powerpoint/2010/main" val="1343873391"/>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a:off x="843066" y="3707706"/>
            <a:ext cx="4464000" cy="1477328"/>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Rectangle 66">
            <a:extLst>
              <a:ext uri="{FF2B5EF4-FFF2-40B4-BE49-F238E27FC236}">
                <a16:creationId xmlns:a16="http://schemas.microsoft.com/office/drawing/2014/main" id="{52FBA867-A332-BAAF-1A63-E7C3460610C1}"/>
              </a:ext>
            </a:extLst>
          </p:cNvPr>
          <p:cNvSpPr/>
          <p:nvPr/>
        </p:nvSpPr>
        <p:spPr>
          <a:xfrm>
            <a:off x="15593290" y="3682117"/>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8" name="Rectangle 67">
            <a:extLst>
              <a:ext uri="{FF2B5EF4-FFF2-40B4-BE49-F238E27FC236}">
                <a16:creationId xmlns:a16="http://schemas.microsoft.com/office/drawing/2014/main" id="{D156E402-D196-B61F-48E0-F060CF4A0B53}"/>
              </a:ext>
            </a:extLst>
          </p:cNvPr>
          <p:cNvSpPr/>
          <p:nvPr/>
        </p:nvSpPr>
        <p:spPr>
          <a:xfrm>
            <a:off x="18305860"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Rectangle 68">
            <a:extLst>
              <a:ext uri="{FF2B5EF4-FFF2-40B4-BE49-F238E27FC236}">
                <a16:creationId xmlns:a16="http://schemas.microsoft.com/office/drawing/2014/main" id="{3061DBBB-7DA5-8ED7-68F0-B9A8BAAED7C2}"/>
              </a:ext>
            </a:extLst>
          </p:cNvPr>
          <p:cNvSpPr/>
          <p:nvPr/>
        </p:nvSpPr>
        <p:spPr>
          <a:xfrm>
            <a:off x="21001843"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0" name="Rectangle 69"/>
          <p:cNvSpPr/>
          <p:nvPr/>
        </p:nvSpPr>
        <p:spPr>
          <a:xfrm>
            <a:off x="5434147" y="3697615"/>
            <a:ext cx="10008000" cy="1477328"/>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9" y="562098"/>
            <a:ext cx="10243916"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a:t>
            </a:r>
            <a:r>
              <a:rPr lang="en-US" b="1" dirty="0">
                <a:latin typeface="Arial" panose="020B0604020202020204" pitchFamily="34" charset="0"/>
                <a:cs typeface="Arial" panose="020B0604020202020204" pitchFamily="34" charset="0"/>
              </a:rPr>
              <a:t>25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Στρατηγικός Στόχος 3: </a:t>
            </a:r>
          </a:p>
        </p:txBody>
      </p:sp>
      <p:sp>
        <p:nvSpPr>
          <p:cNvPr id="49" name="Rectangle 48">
            <a:extLst>
              <a:ext uri="{FF2B5EF4-FFF2-40B4-BE49-F238E27FC236}">
                <a16:creationId xmlns:a16="http://schemas.microsoft.com/office/drawing/2014/main" id="{CB6CF44E-5D63-FA5A-748D-6CC969F7B7FA}"/>
              </a:ext>
            </a:extLst>
          </p:cNvPr>
          <p:cNvSpPr/>
          <p:nvPr/>
        </p:nvSpPr>
        <p:spPr>
          <a:xfrm>
            <a:off x="868625" y="4048519"/>
            <a:ext cx="4421854" cy="738664"/>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400" b="0" dirty="0">
                <a:solidFill>
                  <a:schemeClr val="bg1"/>
                </a:solidFill>
                <a:latin typeface="+mn-lt"/>
                <a:ea typeface="+mn-ea"/>
                <a:cs typeface="+mn-cs"/>
                <a:sym typeface="Helvetica Neue Medium"/>
              </a:rPr>
              <a:t>Σύζευξη οικογενειακής και επαγγελματικής ζωής</a:t>
            </a:r>
          </a:p>
        </p:txBody>
      </p:sp>
      <p:sp>
        <p:nvSpPr>
          <p:cNvPr id="52" name="Rectangle 51">
            <a:extLst>
              <a:ext uri="{FF2B5EF4-FFF2-40B4-BE49-F238E27FC236}">
                <a16:creationId xmlns:a16="http://schemas.microsoft.com/office/drawing/2014/main" id="{F29D2E5A-D73D-B8F4-0879-44AFE9E8D5BE}"/>
              </a:ext>
            </a:extLst>
          </p:cNvPr>
          <p:cNvSpPr/>
          <p:nvPr/>
        </p:nvSpPr>
        <p:spPr>
          <a:xfrm>
            <a:off x="5450734" y="4061489"/>
            <a:ext cx="9846453" cy="615553"/>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000" b="0" dirty="0">
                <a:solidFill>
                  <a:srgbClr val="5E5E5E"/>
                </a:solidFill>
                <a:latin typeface="Arial" panose="020B0604020202020204" pitchFamily="34" charset="0"/>
                <a:ea typeface="+mn-ea"/>
                <a:cs typeface="Arial" panose="020B0604020202020204" pitchFamily="34" charset="0"/>
                <a:sym typeface="Helvetica Neue Medium"/>
              </a:rPr>
              <a:t>Υλοποίηση σχεδίων για υποβοήθηση οικογενειών με εργαζόμενους γονείς καθώς</a:t>
            </a:r>
          </a:p>
          <a:p>
            <a:r>
              <a:rPr lang="el-GR" sz="2000" b="0" dirty="0">
                <a:solidFill>
                  <a:srgbClr val="5E5E5E"/>
                </a:solidFill>
                <a:latin typeface="Arial" panose="020B0604020202020204" pitchFamily="34" charset="0"/>
                <a:ea typeface="+mn-ea"/>
                <a:cs typeface="Arial" panose="020B0604020202020204" pitchFamily="34" charset="0"/>
                <a:sym typeface="Helvetica Neue Medium"/>
              </a:rPr>
              <a:t>και παροχή κινήτρων σε γονείς που δεν εργάζονται για ένταξη στην αγορά εργασίας</a:t>
            </a:r>
          </a:p>
        </p:txBody>
      </p:sp>
      <p:sp>
        <p:nvSpPr>
          <p:cNvPr id="14" name="Subtitle here">
            <a:extLst>
              <a:ext uri="{FF2B5EF4-FFF2-40B4-BE49-F238E27FC236}">
                <a16:creationId xmlns:a16="http://schemas.microsoft.com/office/drawing/2014/main" id="{66E82319-BC2C-8F97-731D-13FB71765B3E}"/>
              </a:ext>
            </a:extLst>
          </p:cNvPr>
          <p:cNvSpPr txBox="1"/>
          <p:nvPr/>
        </p:nvSpPr>
        <p:spPr>
          <a:xfrm>
            <a:off x="18492148" y="4132693"/>
            <a:ext cx="2602683"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Άυγ-22 έως Δεκ-2</a:t>
            </a:r>
            <a:r>
              <a:rPr lang="en-US" sz="2000" i="0" spc="0" dirty="0">
                <a:solidFill>
                  <a:srgbClr val="5E5E5E"/>
                </a:solidFill>
              </a:rPr>
              <a:t>5</a:t>
            </a:r>
            <a:endParaRPr lang="el-GR" sz="2000" i="0" spc="0" dirty="0">
              <a:solidFill>
                <a:srgbClr val="5E5E5E"/>
              </a:solidFill>
            </a:endParaRPr>
          </a:p>
        </p:txBody>
      </p:sp>
      <p:sp>
        <p:nvSpPr>
          <p:cNvPr id="15" name="Subtitle here">
            <a:extLst>
              <a:ext uri="{FF2B5EF4-FFF2-40B4-BE49-F238E27FC236}">
                <a16:creationId xmlns:a16="http://schemas.microsoft.com/office/drawing/2014/main" id="{75E10902-FE2E-A9EB-4119-3809C11BA9A7}"/>
              </a:ext>
            </a:extLst>
          </p:cNvPr>
          <p:cNvSpPr txBox="1"/>
          <p:nvPr/>
        </p:nvSpPr>
        <p:spPr>
          <a:xfrm>
            <a:off x="21084316" y="4017241"/>
            <a:ext cx="2496945"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Εξυπηρετούμενους του Υφ.Κ.Π.</a:t>
            </a: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5730844" cy="71814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sz="4000" b="1" i="0" dirty="0">
                <a:solidFill>
                  <a:srgbClr val="E38C19"/>
                </a:solidFill>
                <a:latin typeface="Arial" panose="020B0604020202020204" pitchFamily="34" charset="0"/>
                <a:cs typeface="Arial" panose="020B0604020202020204" pitchFamily="34" charset="0"/>
              </a:rPr>
              <a:t>Σύζευξη Οικογενειακής και Επαγγελματικής Ζωής</a:t>
            </a:r>
            <a:endParaRPr lang="el-GR" sz="1400" i="0" dirty="0">
              <a:solidFill>
                <a:srgbClr val="E38C19"/>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F8773CAD-6845-523F-27F7-16D569DAB4EB}"/>
              </a:ext>
            </a:extLst>
          </p:cNvPr>
          <p:cNvSpPr/>
          <p:nvPr/>
        </p:nvSpPr>
        <p:spPr>
          <a:xfrm>
            <a:off x="843066" y="5306306"/>
            <a:ext cx="2303090" cy="648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9" name="Subtitle here">
            <a:extLst>
              <a:ext uri="{FF2B5EF4-FFF2-40B4-BE49-F238E27FC236}">
                <a16:creationId xmlns:a16="http://schemas.microsoft.com/office/drawing/2014/main" id="{4C3067CC-53E4-36D2-6C83-492A1376F375}"/>
              </a:ext>
            </a:extLst>
          </p:cNvPr>
          <p:cNvSpPr txBox="1"/>
          <p:nvPr/>
        </p:nvSpPr>
        <p:spPr>
          <a:xfrm>
            <a:off x="1017263" y="5331525"/>
            <a:ext cx="2387097"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Παρεμβάσεις</a:t>
            </a:r>
          </a:p>
        </p:txBody>
      </p:sp>
      <p:sp>
        <p:nvSpPr>
          <p:cNvPr id="41" name="Subtitle here">
            <a:extLst>
              <a:ext uri="{FF2B5EF4-FFF2-40B4-BE49-F238E27FC236}">
                <a16:creationId xmlns:a16="http://schemas.microsoft.com/office/drawing/2014/main" id="{1B4171CA-4CC7-AECB-EF83-2275810AD296}"/>
              </a:ext>
            </a:extLst>
          </p:cNvPr>
          <p:cNvSpPr txBox="1"/>
          <p:nvPr/>
        </p:nvSpPr>
        <p:spPr>
          <a:xfrm>
            <a:off x="944417" y="6091727"/>
            <a:ext cx="14289702" cy="362073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000" i="0" spc="0" dirty="0">
                <a:solidFill>
                  <a:srgbClr val="5E5E5E"/>
                </a:solidFill>
              </a:rPr>
              <a:t>3.1 Συνέχιση εφαρμογής του Σχεδίου Επιδότησης Διδάκτρων και Σίτισης Παιδιών μέχρι 4ων ετών</a:t>
            </a:r>
          </a:p>
          <a:p>
            <a:pPr>
              <a:lnSpc>
                <a:spcPct val="120000"/>
              </a:lnSpc>
              <a:spcBef>
                <a:spcPts val="1800"/>
              </a:spcBef>
              <a:buClr>
                <a:srgbClr val="2F7788"/>
              </a:buClr>
              <a:buSzPct val="120000"/>
            </a:pPr>
            <a:r>
              <a:rPr lang="el-GR" sz="2000" i="0" spc="0" dirty="0">
                <a:solidFill>
                  <a:srgbClr val="5E5E5E"/>
                </a:solidFill>
              </a:rPr>
              <a:t>3.2 Νέο Σχέδιο Επιδότησης Διδάκτρων και Σίτισης Παιδιών ηλικίας από 4</a:t>
            </a:r>
            <a:r>
              <a:rPr lang="el-GR" sz="2000" i="0" spc="0" baseline="30000" dirty="0">
                <a:solidFill>
                  <a:srgbClr val="5E5E5E"/>
                </a:solidFill>
              </a:rPr>
              <a:t>ων</a:t>
            </a:r>
            <a:r>
              <a:rPr lang="el-GR" sz="2000" i="0" spc="0" dirty="0">
                <a:solidFill>
                  <a:srgbClr val="5E5E5E"/>
                </a:solidFill>
              </a:rPr>
              <a:t> ετών μέχρι 4</a:t>
            </a:r>
            <a:r>
              <a:rPr lang="el-GR" sz="2000" i="0" spc="0" baseline="30000" dirty="0">
                <a:solidFill>
                  <a:srgbClr val="5E5E5E"/>
                </a:solidFill>
              </a:rPr>
              <a:t>ων</a:t>
            </a:r>
            <a:r>
              <a:rPr lang="el-GR" sz="2000" i="0" spc="0" dirty="0">
                <a:solidFill>
                  <a:srgbClr val="5E5E5E"/>
                </a:solidFill>
              </a:rPr>
              <a:t> και έξι μηνών για το έτος 2024-2025</a:t>
            </a:r>
          </a:p>
          <a:p>
            <a:pPr>
              <a:lnSpc>
                <a:spcPct val="120000"/>
              </a:lnSpc>
              <a:spcBef>
                <a:spcPts val="1800"/>
              </a:spcBef>
              <a:buClr>
                <a:srgbClr val="2F7788"/>
              </a:buClr>
              <a:buSzPct val="120000"/>
            </a:pPr>
            <a:r>
              <a:rPr lang="el-GR" sz="2000" i="0" spc="0" dirty="0">
                <a:solidFill>
                  <a:srgbClr val="5E5E5E"/>
                </a:solidFill>
              </a:rPr>
              <a:t>3.3 Επέκταση του ωραρίου λειτουργίας παιδοκομικών σταθμών, μέσω του Σχεδίου Επιδότησης Διδάκτρων και Σίτισης Παιδιών</a:t>
            </a:r>
          </a:p>
          <a:p>
            <a:pPr>
              <a:lnSpc>
                <a:spcPct val="120000"/>
              </a:lnSpc>
              <a:spcBef>
                <a:spcPts val="1800"/>
              </a:spcBef>
              <a:buClr>
                <a:srgbClr val="2F7788"/>
              </a:buClr>
              <a:buSzPct val="120000"/>
            </a:pPr>
            <a:r>
              <a:rPr lang="el-GR" sz="2000" i="0" spc="0" dirty="0">
                <a:solidFill>
                  <a:srgbClr val="5E5E5E"/>
                </a:solidFill>
              </a:rPr>
              <a:t>3.4 Στήριξη Επιχειρήσεων με επιδότηση της δαπάνης για τη δημιουργία Σταθμών και ΚΕΠΑΠ</a:t>
            </a:r>
          </a:p>
          <a:p>
            <a:pPr>
              <a:lnSpc>
                <a:spcPct val="120000"/>
              </a:lnSpc>
              <a:spcBef>
                <a:spcPts val="2400"/>
              </a:spcBef>
              <a:buClr>
                <a:srgbClr val="2F7788"/>
              </a:buClr>
              <a:buSzPct val="120000"/>
            </a:pPr>
            <a:endParaRPr lang="el-GR" sz="1800" i="0" spc="0" dirty="0">
              <a:solidFill>
                <a:srgbClr val="5E5E5E"/>
              </a:solidFill>
            </a:endParaRPr>
          </a:p>
        </p:txBody>
      </p:sp>
      <p:sp>
        <p:nvSpPr>
          <p:cNvPr id="47" name="Rectangle 46">
            <a:extLst>
              <a:ext uri="{FF2B5EF4-FFF2-40B4-BE49-F238E27FC236}">
                <a16:creationId xmlns:a16="http://schemas.microsoft.com/office/drawing/2014/main" id="{93B9AA57-86E1-AEB1-0E30-E6ADEB0F84BE}"/>
              </a:ext>
            </a:extLst>
          </p:cNvPr>
          <p:cNvSpPr/>
          <p:nvPr/>
        </p:nvSpPr>
        <p:spPr>
          <a:xfrm>
            <a:off x="15430503" y="5306306"/>
            <a:ext cx="295206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8" name="Subtitle here">
            <a:extLst>
              <a:ext uri="{FF2B5EF4-FFF2-40B4-BE49-F238E27FC236}">
                <a16:creationId xmlns:a16="http://schemas.microsoft.com/office/drawing/2014/main" id="{AD7A5F75-2A27-B144-CD9B-F28A046BB74F}"/>
              </a:ext>
            </a:extLst>
          </p:cNvPr>
          <p:cNvSpPr txBox="1"/>
          <p:nvPr/>
        </p:nvSpPr>
        <p:spPr>
          <a:xfrm>
            <a:off x="15430503" y="5322565"/>
            <a:ext cx="355927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 Ομάδα Υλοποίησης</a:t>
            </a:r>
          </a:p>
        </p:txBody>
      </p:sp>
      <p:sp>
        <p:nvSpPr>
          <p:cNvPr id="194" name="Subtitle here">
            <a:extLst>
              <a:ext uri="{FF2B5EF4-FFF2-40B4-BE49-F238E27FC236}">
                <a16:creationId xmlns:a16="http://schemas.microsoft.com/office/drawing/2014/main" id="{48A71EFC-904F-934A-F039-7D190EC0AAB8}"/>
              </a:ext>
            </a:extLst>
          </p:cNvPr>
          <p:cNvSpPr txBox="1"/>
          <p:nvPr/>
        </p:nvSpPr>
        <p:spPr>
          <a:xfrm>
            <a:off x="15569304" y="6091727"/>
            <a:ext cx="539738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 Διοίκηση Υφ. Κ.Π. - ΥΔΕΠ</a:t>
            </a:r>
          </a:p>
        </p:txBody>
      </p:sp>
      <p:sp>
        <p:nvSpPr>
          <p:cNvPr id="199" name="Rectangle 198">
            <a:extLst>
              <a:ext uri="{FF2B5EF4-FFF2-40B4-BE49-F238E27FC236}">
                <a16:creationId xmlns:a16="http://schemas.microsoft.com/office/drawing/2014/main" id="{BB602FBF-C300-BFEE-623D-4356BF7C0FE0}"/>
              </a:ext>
            </a:extLst>
          </p:cNvPr>
          <p:cNvSpPr/>
          <p:nvPr/>
        </p:nvSpPr>
        <p:spPr>
          <a:xfrm>
            <a:off x="860776" y="9302826"/>
            <a:ext cx="405218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Subtitle here">
            <a:extLst>
              <a:ext uri="{FF2B5EF4-FFF2-40B4-BE49-F238E27FC236}">
                <a16:creationId xmlns:a16="http://schemas.microsoft.com/office/drawing/2014/main" id="{C34ABF9E-E844-F4DF-3E0B-6BB11A240F37}"/>
              </a:ext>
            </a:extLst>
          </p:cNvPr>
          <p:cNvSpPr txBox="1"/>
          <p:nvPr/>
        </p:nvSpPr>
        <p:spPr>
          <a:xfrm>
            <a:off x="1021560" y="9322505"/>
            <a:ext cx="4526794"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Οφέλη προς την Κοινωνία</a:t>
            </a:r>
          </a:p>
        </p:txBody>
      </p:sp>
      <p:sp>
        <p:nvSpPr>
          <p:cNvPr id="201" name="Rectangle 200">
            <a:extLst>
              <a:ext uri="{FF2B5EF4-FFF2-40B4-BE49-F238E27FC236}">
                <a16:creationId xmlns:a16="http://schemas.microsoft.com/office/drawing/2014/main" id="{CE588624-8ED0-AE8A-812E-F1C344ED8B50}"/>
              </a:ext>
            </a:extLst>
          </p:cNvPr>
          <p:cNvSpPr/>
          <p:nvPr/>
        </p:nvSpPr>
        <p:spPr>
          <a:xfrm>
            <a:off x="860776" y="9910621"/>
            <a:ext cx="11340000" cy="1512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3" name="Subtitle here">
            <a:extLst>
              <a:ext uri="{FF2B5EF4-FFF2-40B4-BE49-F238E27FC236}">
                <a16:creationId xmlns:a16="http://schemas.microsoft.com/office/drawing/2014/main" id="{E01D11AB-7399-3D1D-1761-4A839B4D4894}"/>
              </a:ext>
            </a:extLst>
          </p:cNvPr>
          <p:cNvSpPr txBox="1"/>
          <p:nvPr/>
        </p:nvSpPr>
        <p:spPr>
          <a:xfrm>
            <a:off x="1049626" y="10009728"/>
            <a:ext cx="16726929"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1. Παροχή ίσων ευκαιριών σε όλα τα παιδιά – επένδυση στα παιδιά </a:t>
            </a:r>
          </a:p>
          <a:p>
            <a:pPr>
              <a:lnSpc>
                <a:spcPct val="120000"/>
              </a:lnSpc>
              <a:buClr>
                <a:srgbClr val="2F7788"/>
              </a:buClr>
              <a:buSzPct val="120000"/>
            </a:pPr>
            <a:r>
              <a:rPr lang="el-GR" sz="2000" i="0" spc="0" dirty="0">
                <a:solidFill>
                  <a:srgbClr val="5E5E5E"/>
                </a:solidFill>
              </a:rPr>
              <a:t>2. Στήριξη οικογενειών με εργαζόμενους γονείς – σύζευξη επαγγελματικής με οικογενειακή ζωή</a:t>
            </a:r>
          </a:p>
          <a:p>
            <a:pPr>
              <a:lnSpc>
                <a:spcPct val="120000"/>
              </a:lnSpc>
              <a:buClr>
                <a:srgbClr val="2F7788"/>
              </a:buClr>
              <a:buSzPct val="120000"/>
            </a:pPr>
            <a:r>
              <a:rPr lang="el-GR" sz="2000" i="0" spc="0" dirty="0">
                <a:solidFill>
                  <a:srgbClr val="5E5E5E"/>
                </a:solidFill>
              </a:rPr>
              <a:t>3.Επέκταση της υποχρεωτικής προσχολικής εκπαίδευσης</a:t>
            </a:r>
          </a:p>
        </p:txBody>
      </p:sp>
      <p:sp>
        <p:nvSpPr>
          <p:cNvPr id="208" name="Rectangle 207">
            <a:extLst>
              <a:ext uri="{FF2B5EF4-FFF2-40B4-BE49-F238E27FC236}">
                <a16:creationId xmlns:a16="http://schemas.microsoft.com/office/drawing/2014/main" id="{4BF7A024-FAD5-A0ED-C67C-14C4B1F1AFCE}"/>
              </a:ext>
            </a:extLst>
          </p:cNvPr>
          <p:cNvSpPr/>
          <p:nvPr/>
        </p:nvSpPr>
        <p:spPr>
          <a:xfrm>
            <a:off x="19508799" y="5293391"/>
            <a:ext cx="2328313" cy="61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09" name="Subtitle here">
            <a:extLst>
              <a:ext uri="{FF2B5EF4-FFF2-40B4-BE49-F238E27FC236}">
                <a16:creationId xmlns:a16="http://schemas.microsoft.com/office/drawing/2014/main" id="{28C3F6A8-A4F9-9732-20B6-ADC859E18294}"/>
              </a:ext>
            </a:extLst>
          </p:cNvPr>
          <p:cNvSpPr txBox="1"/>
          <p:nvPr/>
        </p:nvSpPr>
        <p:spPr>
          <a:xfrm>
            <a:off x="19637925" y="5334139"/>
            <a:ext cx="4226643"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Ομάδα Στόχος</a:t>
            </a:r>
          </a:p>
        </p:txBody>
      </p:sp>
      <p:sp>
        <p:nvSpPr>
          <p:cNvPr id="211" name="Subtitle here">
            <a:extLst>
              <a:ext uri="{FF2B5EF4-FFF2-40B4-BE49-F238E27FC236}">
                <a16:creationId xmlns:a16="http://schemas.microsoft.com/office/drawing/2014/main" id="{2B310E56-4080-EB01-6668-791089E68CBE}"/>
              </a:ext>
            </a:extLst>
          </p:cNvPr>
          <p:cNvSpPr txBox="1"/>
          <p:nvPr/>
        </p:nvSpPr>
        <p:spPr>
          <a:xfrm>
            <a:off x="19590311" y="6091727"/>
            <a:ext cx="374530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Εξυπηρετούμενοι </a:t>
            </a:r>
            <a:r>
              <a:rPr lang="el-GR" sz="2400" i="0" spc="0" dirty="0" err="1">
                <a:solidFill>
                  <a:srgbClr val="5E5E5E"/>
                </a:solidFill>
              </a:rPr>
              <a:t>Υφ.Κ.Π</a:t>
            </a:r>
            <a:r>
              <a:rPr lang="el-GR" sz="2400" i="0" spc="0" dirty="0">
                <a:solidFill>
                  <a:srgbClr val="5E5E5E"/>
                </a:solidFill>
              </a:rPr>
              <a:t>.</a:t>
            </a:r>
          </a:p>
        </p:txBody>
      </p:sp>
      <p:pic>
        <p:nvPicPr>
          <p:cNvPr id="51" name="Image" descr="Image"/>
          <p:cNvPicPr>
            <a:picLocks noChangeAspect="1"/>
          </p:cNvPicPr>
          <p:nvPr/>
        </p:nvPicPr>
        <p:blipFill>
          <a:blip r:embed="rId3"/>
          <a:stretch>
            <a:fillRect/>
          </a:stretch>
        </p:blipFill>
        <p:spPr>
          <a:xfrm>
            <a:off x="9056174" y="11517572"/>
            <a:ext cx="15700723" cy="1736641"/>
          </a:xfrm>
          <a:prstGeom prst="rect">
            <a:avLst/>
          </a:prstGeom>
          <a:ln w="12700">
            <a:miter lim="400000"/>
          </a:ln>
        </p:spPr>
      </p:pic>
      <p:sp>
        <p:nvSpPr>
          <p:cNvPr id="5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1585219"/>
            <a:ext cx="9605962" cy="13073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44" name="Subtitle here">
            <a:extLst>
              <a:ext uri="{FF2B5EF4-FFF2-40B4-BE49-F238E27FC236}">
                <a16:creationId xmlns:a16="http://schemas.microsoft.com/office/drawing/2014/main" id="{E21FE21D-8559-B180-2463-6ED0750C6D07}"/>
              </a:ext>
            </a:extLst>
          </p:cNvPr>
          <p:cNvSpPr txBox="1"/>
          <p:nvPr/>
        </p:nvSpPr>
        <p:spPr>
          <a:xfrm>
            <a:off x="9400366" y="3135952"/>
            <a:ext cx="170583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Περιγραφή</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5593290" y="3120454"/>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Κόστος</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E67CABA6-59DE-E45F-25D4-86E6FF97669C}"/>
              </a:ext>
            </a:extLst>
          </p:cNvPr>
          <p:cNvSpPr txBox="1"/>
          <p:nvPr/>
        </p:nvSpPr>
        <p:spPr>
          <a:xfrm>
            <a:off x="18305860" y="3135951"/>
            <a:ext cx="2788971"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Χρονοδιάγραμμα</a:t>
            </a:r>
            <a:endParaRPr lang="el-GR" sz="2400" b="1" i="0" kern="0" spc="0" dirty="0">
              <a:solidFill>
                <a:srgbClr val="2F7788"/>
              </a:solidFill>
            </a:endParaRPr>
          </a:p>
        </p:txBody>
      </p:sp>
      <p:sp>
        <p:nvSpPr>
          <p:cNvPr id="57" name="Subtitle here">
            <a:extLst>
              <a:ext uri="{FF2B5EF4-FFF2-40B4-BE49-F238E27FC236}">
                <a16:creationId xmlns:a16="http://schemas.microsoft.com/office/drawing/2014/main" id="{30BC3C46-7AD4-C6C6-13C4-127C830B5542}"/>
              </a:ext>
            </a:extLst>
          </p:cNvPr>
          <p:cNvSpPr txBox="1"/>
          <p:nvPr/>
        </p:nvSpPr>
        <p:spPr>
          <a:xfrm>
            <a:off x="21417394" y="3135952"/>
            <a:ext cx="167729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Αφορά</a:t>
            </a:r>
          </a:p>
        </p:txBody>
      </p:sp>
      <p:sp>
        <p:nvSpPr>
          <p:cNvPr id="59" name="Subtitle here">
            <a:extLst>
              <a:ext uri="{FF2B5EF4-FFF2-40B4-BE49-F238E27FC236}">
                <a16:creationId xmlns:a16="http://schemas.microsoft.com/office/drawing/2014/main" id="{3E1A7879-14F2-848B-3D2D-01BC88EAA1C6}"/>
              </a:ext>
            </a:extLst>
          </p:cNvPr>
          <p:cNvSpPr txBox="1"/>
          <p:nvPr/>
        </p:nvSpPr>
        <p:spPr>
          <a:xfrm>
            <a:off x="852000" y="3135952"/>
            <a:ext cx="170583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Στόχος</a:t>
            </a:r>
            <a:endParaRPr lang="el-GR" sz="2400" b="1" i="0" kern="0" spc="0" dirty="0">
              <a:solidFill>
                <a:srgbClr val="2F7788"/>
              </a:solidFill>
            </a:endParaRPr>
          </a:p>
        </p:txBody>
      </p:sp>
      <p:sp>
        <p:nvSpPr>
          <p:cNvPr id="71" name="Rectangle 70">
            <a:extLst>
              <a:ext uri="{FF2B5EF4-FFF2-40B4-BE49-F238E27FC236}">
                <a16:creationId xmlns:a16="http://schemas.microsoft.com/office/drawing/2014/main" id="{CE588624-8ED0-AE8A-812E-F1C344ED8B50}"/>
              </a:ext>
            </a:extLst>
          </p:cNvPr>
          <p:cNvSpPr/>
          <p:nvPr/>
        </p:nvSpPr>
        <p:spPr>
          <a:xfrm>
            <a:off x="843066" y="5962781"/>
            <a:ext cx="14424473" cy="32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 name="Rectangle 2"/>
          <p:cNvSpPr/>
          <p:nvPr/>
        </p:nvSpPr>
        <p:spPr>
          <a:xfrm>
            <a:off x="15430503" y="5906144"/>
            <a:ext cx="3917355" cy="3323323"/>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Rectangle 3"/>
          <p:cNvSpPr/>
          <p:nvPr/>
        </p:nvSpPr>
        <p:spPr>
          <a:xfrm>
            <a:off x="19508799" y="5917811"/>
            <a:ext cx="4023201" cy="3300237"/>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 name="Subtitle here">
            <a:extLst>
              <a:ext uri="{FF2B5EF4-FFF2-40B4-BE49-F238E27FC236}">
                <a16:creationId xmlns:a16="http://schemas.microsoft.com/office/drawing/2014/main" id="{F3209E8C-FB53-F043-BCEE-F0CB63B13055}"/>
              </a:ext>
            </a:extLst>
          </p:cNvPr>
          <p:cNvSpPr txBox="1"/>
          <p:nvPr/>
        </p:nvSpPr>
        <p:spPr>
          <a:xfrm>
            <a:off x="15653484" y="4028385"/>
            <a:ext cx="2542608"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dirty="0">
                <a:solidFill>
                  <a:srgbClr val="5E5E5E"/>
                </a:solidFill>
              </a:rPr>
              <a:t>€</a:t>
            </a:r>
            <a:r>
              <a:rPr lang="en-GB" sz="3600" i="0" kern="0" spc="0" dirty="0">
                <a:solidFill>
                  <a:srgbClr val="5E5E5E"/>
                </a:solidFill>
              </a:rPr>
              <a:t>26.</a:t>
            </a:r>
            <a:r>
              <a:rPr lang="el-GR" sz="3600" i="0" kern="0" spc="0" dirty="0">
                <a:solidFill>
                  <a:srgbClr val="5E5E5E"/>
                </a:solidFill>
              </a:rPr>
              <a:t> εκατ.</a:t>
            </a:r>
          </a:p>
        </p:txBody>
      </p:sp>
    </p:spTree>
    <p:extLst>
      <p:ext uri="{BB962C8B-B14F-4D97-AF65-F5344CB8AC3E}">
        <p14:creationId xmlns:p14="http://schemas.microsoft.com/office/powerpoint/2010/main" val="2944648087"/>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513323" y="3272483"/>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327465" y="3281722"/>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57104" y="3311222"/>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5037152" y="3356865"/>
            <a:ext cx="170471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84638" y="3272749"/>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34693" y="3311222"/>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r>
              <a:rPr lang="en-GB" sz="2400" i="0" spc="0" dirty="0">
                <a:solidFill>
                  <a:srgbClr val="5E5E5E"/>
                </a:solidFill>
              </a:rPr>
              <a:t> </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767317" y="3149982"/>
            <a:ext cx="812952" cy="7979776"/>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07849" y="4789083"/>
            <a:ext cx="78200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3.1</a:t>
            </a: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5312" y="6926491"/>
            <a:ext cx="764673"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3.2</a:t>
            </a:r>
          </a:p>
        </p:txBody>
      </p:sp>
      <p:cxnSp>
        <p:nvCxnSpPr>
          <p:cNvPr id="11" name="Straight Connector 10"/>
          <p:cNvCxnSpPr>
            <a:cxnSpLocks/>
          </p:cNvCxnSpPr>
          <p:nvPr/>
        </p:nvCxnSpPr>
        <p:spPr>
          <a:xfrm>
            <a:off x="7327465" y="3281722"/>
            <a:ext cx="0" cy="772057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7" name="Straight Connector 86"/>
          <p:cNvCxnSpPr>
            <a:cxnSpLocks/>
          </p:cNvCxnSpPr>
          <p:nvPr/>
        </p:nvCxnSpPr>
        <p:spPr>
          <a:xfrm>
            <a:off x="10281365" y="3138921"/>
            <a:ext cx="9755" cy="7990837"/>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0" name="Straight Connector 89"/>
          <p:cNvCxnSpPr>
            <a:cxnSpLocks/>
          </p:cNvCxnSpPr>
          <p:nvPr/>
        </p:nvCxnSpPr>
        <p:spPr>
          <a:xfrm>
            <a:off x="14048413" y="3213371"/>
            <a:ext cx="36723" cy="785727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692406" y="3290540"/>
            <a:ext cx="77455" cy="785727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683799" y="3193065"/>
            <a:ext cx="44105" cy="7936693"/>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60927" y="3138921"/>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671555" y="4657511"/>
            <a:ext cx="5536007"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400" i="0" spc="0" dirty="0">
                <a:solidFill>
                  <a:srgbClr val="5E5E5E"/>
                </a:solidFill>
              </a:rPr>
              <a:t>Συνέχιση εφαρμογής του Σχεδίου Επιδότησης Διδάκτρων και Σίτισης Παιδιών μέχρι 4ων ετών</a:t>
            </a:r>
          </a:p>
        </p:txBody>
      </p:sp>
      <p:cxnSp>
        <p:nvCxnSpPr>
          <p:cNvPr id="124" name="Straight Connector 123"/>
          <p:cNvCxnSpPr>
            <a:cxnSpLocks/>
          </p:cNvCxnSpPr>
          <p:nvPr/>
        </p:nvCxnSpPr>
        <p:spPr>
          <a:xfrm flipH="1">
            <a:off x="1498047" y="6314799"/>
            <a:ext cx="15318442"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6" name="Straight Connector 125"/>
          <p:cNvCxnSpPr>
            <a:cxnSpLocks/>
          </p:cNvCxnSpPr>
          <p:nvPr/>
        </p:nvCxnSpPr>
        <p:spPr>
          <a:xfrm flipH="1">
            <a:off x="907849" y="9131674"/>
            <a:ext cx="19896684" cy="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26023" y="3138921"/>
            <a:ext cx="53423" cy="7990837"/>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1774729" y="8377570"/>
            <a:ext cx="33120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i="0" kern="0" spc="0" dirty="0">
              <a:solidFill>
                <a:srgbClr val="5E5E5E"/>
              </a:solidFill>
            </a:endParaRPr>
          </a:p>
        </p:txBody>
      </p:sp>
      <p:cxnSp>
        <p:nvCxnSpPr>
          <p:cNvPr id="131" name="Straight Connector 130"/>
          <p:cNvCxnSpPr>
            <a:cxnSpLocks/>
          </p:cNvCxnSpPr>
          <p:nvPr/>
        </p:nvCxnSpPr>
        <p:spPr>
          <a:xfrm flipH="1">
            <a:off x="1442194" y="4483337"/>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048354" y="4666411"/>
            <a:ext cx="2604617"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n-US" sz="2000" i="0" spc="0" dirty="0">
                <a:solidFill>
                  <a:srgbClr val="5E5E5E"/>
                </a:solidFill>
              </a:rPr>
              <a:t>9</a:t>
            </a:r>
            <a:r>
              <a:rPr lang="el-GR" sz="2000" i="0" spc="0" dirty="0">
                <a:solidFill>
                  <a:srgbClr val="5E5E5E"/>
                </a:solidFill>
              </a:rPr>
              <a:t>/2024-</a:t>
            </a:r>
            <a:endParaRPr lang="en-US" sz="2000" i="0" spc="0" dirty="0">
              <a:solidFill>
                <a:srgbClr val="5E5E5E"/>
              </a:solidFill>
            </a:endParaRPr>
          </a:p>
          <a:p>
            <a:pPr algn="ctr">
              <a:lnSpc>
                <a:spcPct val="120000"/>
              </a:lnSpc>
              <a:buClr>
                <a:srgbClr val="2F7788"/>
              </a:buClr>
              <a:buSzPct val="120000"/>
            </a:pPr>
            <a:r>
              <a:rPr lang="el-GR" sz="2000" i="0" spc="0" dirty="0">
                <a:solidFill>
                  <a:srgbClr val="5E5E5E"/>
                </a:solidFill>
              </a:rPr>
              <a:t>8/2025</a:t>
            </a:r>
            <a:endParaRPr lang="el-GR" sz="2000" i="0" kern="0" spc="0" dirty="0">
              <a:solidFill>
                <a:srgbClr val="2F7788"/>
              </a:solidFill>
            </a:endParaRPr>
          </a:p>
        </p:txBody>
      </p:sp>
      <p:sp>
        <p:nvSpPr>
          <p:cNvPr id="12" name="Subtitle here">
            <a:extLst>
              <a:ext uri="{FF2B5EF4-FFF2-40B4-BE49-F238E27FC236}">
                <a16:creationId xmlns:a16="http://schemas.microsoft.com/office/drawing/2014/main" id="{E9E17BBC-779B-E99A-7C18-18F7E38CDF0C}"/>
              </a:ext>
            </a:extLst>
          </p:cNvPr>
          <p:cNvSpPr txBox="1"/>
          <p:nvPr/>
        </p:nvSpPr>
        <p:spPr>
          <a:xfrm>
            <a:off x="7516877" y="6537043"/>
            <a:ext cx="1964454"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n-US" sz="2400" i="0" spc="0" dirty="0">
                <a:solidFill>
                  <a:srgbClr val="5E5E5E"/>
                </a:solidFill>
              </a:rPr>
              <a:t>9</a:t>
            </a:r>
            <a:r>
              <a:rPr lang="el-GR" sz="2400" i="0" spc="0" dirty="0">
                <a:solidFill>
                  <a:srgbClr val="5E5E5E"/>
                </a:solidFill>
              </a:rPr>
              <a:t>/2024 –</a:t>
            </a:r>
            <a:endParaRPr lang="en-US" sz="2400" i="0" spc="0" dirty="0">
              <a:solidFill>
                <a:srgbClr val="5E5E5E"/>
              </a:solidFill>
            </a:endParaRPr>
          </a:p>
          <a:p>
            <a:pPr>
              <a:lnSpc>
                <a:spcPct val="120000"/>
              </a:lnSpc>
              <a:buClr>
                <a:srgbClr val="2F7788"/>
              </a:buClr>
              <a:buSzPct val="120000"/>
            </a:pPr>
            <a:r>
              <a:rPr lang="en-US" sz="2400" i="0" spc="0" dirty="0">
                <a:solidFill>
                  <a:srgbClr val="5E5E5E"/>
                </a:solidFill>
              </a:rPr>
              <a:t>8/</a:t>
            </a:r>
            <a:r>
              <a:rPr lang="el-GR" sz="2400" i="0" spc="0" dirty="0">
                <a:solidFill>
                  <a:srgbClr val="5E5E5E"/>
                </a:solidFill>
              </a:rPr>
              <a:t>2</a:t>
            </a:r>
            <a:r>
              <a:rPr lang="en-US" sz="2400" i="0" spc="0" dirty="0">
                <a:solidFill>
                  <a:srgbClr val="5E5E5E"/>
                </a:solidFill>
              </a:rPr>
              <a:t>025</a:t>
            </a:r>
            <a:endParaRPr lang="el-GR" sz="2400" i="0" spc="0" dirty="0">
              <a:solidFill>
                <a:srgbClr val="5E5E5E"/>
              </a:solidFill>
            </a:endParaRPr>
          </a:p>
        </p:txBody>
      </p:sp>
      <p:sp>
        <p:nvSpPr>
          <p:cNvPr id="3" name="Subtitle here">
            <a:extLst>
              <a:ext uri="{FF2B5EF4-FFF2-40B4-BE49-F238E27FC236}">
                <a16:creationId xmlns:a16="http://schemas.microsoft.com/office/drawing/2014/main" id="{3A23D52C-F722-0D85-191A-73D1836BBC0F}"/>
              </a:ext>
            </a:extLst>
          </p:cNvPr>
          <p:cNvSpPr txBox="1"/>
          <p:nvPr/>
        </p:nvSpPr>
        <p:spPr>
          <a:xfrm>
            <a:off x="1733584" y="6309792"/>
            <a:ext cx="5473978" cy="329449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1800" i="0" spc="0" dirty="0">
                <a:solidFill>
                  <a:srgbClr val="5E5E5E"/>
                </a:solidFill>
              </a:rPr>
              <a:t>Νέο Σχέδιο Επιδότησης Διδάκτρων και Σίτισης Παιδιών ηλικίας από τεσσάρων (4) ετών μέχρι τεσσάρων (4) ετών και έξι (6) μηνών για το έτος 2024-2025, το οποίο θα λειτουργήσει ως «γέφυρα» μέχρι την υλοποίηση του πλήρους σχεδιασμού, που προβλέπεται στο Σχέδιο Ανάκαμψης και Ανθεκτικότητας για την υποχρεωτική προσχολική εκπαίδευση</a:t>
            </a:r>
          </a:p>
          <a:p>
            <a:pPr>
              <a:lnSpc>
                <a:spcPct val="120000"/>
              </a:lnSpc>
              <a:spcBef>
                <a:spcPts val="1800"/>
              </a:spcBef>
              <a:buClr>
                <a:srgbClr val="2F7788"/>
              </a:buClr>
              <a:buSzPct val="120000"/>
            </a:pPr>
            <a:endParaRPr lang="el-GR" sz="1800" i="0" spc="0" dirty="0">
              <a:solidFill>
                <a:srgbClr val="5E5E5E"/>
              </a:solidFill>
            </a:endParaRPr>
          </a:p>
        </p:txBody>
      </p:sp>
      <p:sp>
        <p:nvSpPr>
          <p:cNvPr id="9" name="Subtitle here">
            <a:extLst>
              <a:ext uri="{FF2B5EF4-FFF2-40B4-BE49-F238E27FC236}">
                <a16:creationId xmlns:a16="http://schemas.microsoft.com/office/drawing/2014/main" id="{07C5D28C-CD62-B564-830B-330353550DB7}"/>
              </a:ext>
            </a:extLst>
          </p:cNvPr>
          <p:cNvSpPr txBox="1"/>
          <p:nvPr/>
        </p:nvSpPr>
        <p:spPr>
          <a:xfrm>
            <a:off x="11185934" y="4757249"/>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Διοίκηση -ΥΔΕΠ</a:t>
            </a:r>
          </a:p>
        </p:txBody>
      </p:sp>
      <p:sp>
        <p:nvSpPr>
          <p:cNvPr id="14" name="Subtitle here">
            <a:extLst>
              <a:ext uri="{FF2B5EF4-FFF2-40B4-BE49-F238E27FC236}">
                <a16:creationId xmlns:a16="http://schemas.microsoft.com/office/drawing/2014/main" id="{348CD406-709E-A966-6E1D-BA9861E1B117}"/>
              </a:ext>
            </a:extLst>
          </p:cNvPr>
          <p:cNvSpPr txBox="1"/>
          <p:nvPr/>
        </p:nvSpPr>
        <p:spPr>
          <a:xfrm>
            <a:off x="11151489" y="6561871"/>
            <a:ext cx="1816334"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Διοίκηση -</a:t>
            </a:r>
          </a:p>
          <a:p>
            <a:pPr algn="ctr">
              <a:lnSpc>
                <a:spcPct val="120000"/>
              </a:lnSpc>
              <a:buClr>
                <a:srgbClr val="2F7788"/>
              </a:buClr>
              <a:buSzPct val="120000"/>
            </a:pPr>
            <a:r>
              <a:rPr lang="el-GR" sz="2400" i="0" kern="0" spc="0" dirty="0">
                <a:solidFill>
                  <a:srgbClr val="5E5E5E"/>
                </a:solidFill>
              </a:rPr>
              <a:t>ΥΔΕΠ</a:t>
            </a:r>
          </a:p>
        </p:txBody>
      </p:sp>
      <p:pic>
        <p:nvPicPr>
          <p:cNvPr id="55" name="Image" descr="Image"/>
          <p:cNvPicPr>
            <a:picLocks noChangeAspect="1"/>
          </p:cNvPicPr>
          <p:nvPr/>
        </p:nvPicPr>
        <p:blipFill>
          <a:blip r:embed="rId3"/>
          <a:stretch>
            <a:fillRect/>
          </a:stretch>
        </p:blipFill>
        <p:spPr>
          <a:xfrm>
            <a:off x="8936985" y="10348844"/>
            <a:ext cx="15700723" cy="3345352"/>
          </a:xfrm>
          <a:prstGeom prst="rect">
            <a:avLst/>
          </a:prstGeom>
          <a:ln w="12700">
            <a:miter lim="400000"/>
          </a:ln>
        </p:spPr>
      </p:pic>
      <p:sp>
        <p:nvSpPr>
          <p:cNvPr id="58"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52" name="Rectangle 51">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7" name="TextBox 56">
            <a:extLst>
              <a:ext uri="{FF2B5EF4-FFF2-40B4-BE49-F238E27FC236}">
                <a16:creationId xmlns:a16="http://schemas.microsoft.com/office/drawing/2014/main" id="{E62F5A41-3FBC-5295-A632-0D89BEA4DE26}"/>
              </a:ext>
            </a:extLst>
          </p:cNvPr>
          <p:cNvSpPr txBox="1"/>
          <p:nvPr/>
        </p:nvSpPr>
        <p:spPr>
          <a:xfrm>
            <a:off x="16440912" y="730186"/>
            <a:ext cx="6762950"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Σύζευξη Οικογενειακής και Επαγγελματικής Ζωής</a:t>
            </a:r>
          </a:p>
        </p:txBody>
      </p:sp>
      <p:sp>
        <p:nvSpPr>
          <p:cNvPr id="59"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4" name="Subtitle here">
            <a:extLst>
              <a:ext uri="{FF2B5EF4-FFF2-40B4-BE49-F238E27FC236}">
                <a16:creationId xmlns:a16="http://schemas.microsoft.com/office/drawing/2014/main" id="{897E741C-197A-A1A6-4784-39E4E7BEA588}"/>
              </a:ext>
            </a:extLst>
          </p:cNvPr>
          <p:cNvSpPr txBox="1"/>
          <p:nvPr/>
        </p:nvSpPr>
        <p:spPr>
          <a:xfrm>
            <a:off x="15187918" y="4912893"/>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err="1">
                <a:solidFill>
                  <a:srgbClr val="5E5E5E"/>
                </a:solidFill>
              </a:rPr>
              <a:t>ΘΑλΕΙΑ</a:t>
            </a:r>
            <a:endParaRPr lang="el-GR" sz="2400" i="0" kern="0" spc="0" dirty="0">
              <a:solidFill>
                <a:srgbClr val="5E5E5E"/>
              </a:solidFill>
            </a:endParaRPr>
          </a:p>
        </p:txBody>
      </p:sp>
      <p:sp>
        <p:nvSpPr>
          <p:cNvPr id="5" name="Subtitle here">
            <a:extLst>
              <a:ext uri="{FF2B5EF4-FFF2-40B4-BE49-F238E27FC236}">
                <a16:creationId xmlns:a16="http://schemas.microsoft.com/office/drawing/2014/main" id="{18169638-3446-431A-4822-3E1140583DE4}"/>
              </a:ext>
            </a:extLst>
          </p:cNvPr>
          <p:cNvSpPr txBox="1"/>
          <p:nvPr/>
        </p:nvSpPr>
        <p:spPr>
          <a:xfrm>
            <a:off x="15169459" y="6671637"/>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err="1">
                <a:solidFill>
                  <a:srgbClr val="5E5E5E"/>
                </a:solidFill>
              </a:rPr>
              <a:t>ΘΑλΕΙΑ</a:t>
            </a:r>
            <a:endParaRPr lang="el-GR" sz="2400" i="0" kern="0" spc="0" dirty="0">
              <a:solidFill>
                <a:srgbClr val="5E5E5E"/>
              </a:solidFill>
            </a:endParaRPr>
          </a:p>
        </p:txBody>
      </p:sp>
      <p:sp>
        <p:nvSpPr>
          <p:cNvPr id="6" name="Subtitle here">
            <a:extLst>
              <a:ext uri="{FF2B5EF4-FFF2-40B4-BE49-F238E27FC236}">
                <a16:creationId xmlns:a16="http://schemas.microsoft.com/office/drawing/2014/main" id="{425C34A0-A982-88CF-90D8-3E15A8FC8F0D}"/>
              </a:ext>
            </a:extLst>
          </p:cNvPr>
          <p:cNvSpPr txBox="1"/>
          <p:nvPr/>
        </p:nvSpPr>
        <p:spPr>
          <a:xfrm>
            <a:off x="16840517" y="5676662"/>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€26 εκατ.</a:t>
            </a:r>
            <a:endParaRPr lang="el-GR" sz="2400" i="0" kern="0" spc="0" dirty="0">
              <a:solidFill>
                <a:srgbClr val="5E5E5E"/>
              </a:solidFill>
            </a:endParaRPr>
          </a:p>
        </p:txBody>
      </p:sp>
      <p:cxnSp>
        <p:nvCxnSpPr>
          <p:cNvPr id="13" name="Straight Connector 12">
            <a:extLst>
              <a:ext uri="{FF2B5EF4-FFF2-40B4-BE49-F238E27FC236}">
                <a16:creationId xmlns:a16="http://schemas.microsoft.com/office/drawing/2014/main" id="{DA60277A-C2B0-7179-9C99-623BA355744D}"/>
              </a:ext>
            </a:extLst>
          </p:cNvPr>
          <p:cNvCxnSpPr>
            <a:cxnSpLocks/>
          </p:cNvCxnSpPr>
          <p:nvPr/>
        </p:nvCxnSpPr>
        <p:spPr>
          <a:xfrm flipH="1" flipV="1">
            <a:off x="18374530" y="6334217"/>
            <a:ext cx="2385999" cy="11972"/>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7" name="Subtitle here">
            <a:extLst>
              <a:ext uri="{FF2B5EF4-FFF2-40B4-BE49-F238E27FC236}">
                <a16:creationId xmlns:a16="http://schemas.microsoft.com/office/drawing/2014/main" id="{9626E8BA-AE94-B2E7-5820-862672B48BAD}"/>
              </a:ext>
            </a:extLst>
          </p:cNvPr>
          <p:cNvSpPr txBox="1"/>
          <p:nvPr/>
        </p:nvSpPr>
        <p:spPr>
          <a:xfrm>
            <a:off x="18466261" y="4789083"/>
            <a:ext cx="2294268"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Σχέδιο Παροχών / Πολιτική</a:t>
            </a:r>
          </a:p>
        </p:txBody>
      </p:sp>
      <p:sp>
        <p:nvSpPr>
          <p:cNvPr id="18" name="Subtitle here">
            <a:extLst>
              <a:ext uri="{FF2B5EF4-FFF2-40B4-BE49-F238E27FC236}">
                <a16:creationId xmlns:a16="http://schemas.microsoft.com/office/drawing/2014/main" id="{3258A59D-0A78-C6ED-157B-A09789D3841B}"/>
              </a:ext>
            </a:extLst>
          </p:cNvPr>
          <p:cNvSpPr txBox="1"/>
          <p:nvPr/>
        </p:nvSpPr>
        <p:spPr>
          <a:xfrm>
            <a:off x="18423278" y="6432468"/>
            <a:ext cx="2294268"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Σχέδιο Παροχών / Πολιτική</a:t>
            </a:r>
          </a:p>
        </p:txBody>
      </p:sp>
      <p:sp>
        <p:nvSpPr>
          <p:cNvPr id="2" name="Subtitle here">
            <a:extLst>
              <a:ext uri="{FF2B5EF4-FFF2-40B4-BE49-F238E27FC236}">
                <a16:creationId xmlns:a16="http://schemas.microsoft.com/office/drawing/2014/main" id="{F588275C-A94A-A880-6603-FA15043CFA59}"/>
              </a:ext>
            </a:extLst>
          </p:cNvPr>
          <p:cNvSpPr txBox="1"/>
          <p:nvPr/>
        </p:nvSpPr>
        <p:spPr>
          <a:xfrm>
            <a:off x="10799606" y="5114452"/>
            <a:ext cx="1835077"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a:t>
            </a:r>
          </a:p>
        </p:txBody>
      </p:sp>
      <p:cxnSp>
        <p:nvCxnSpPr>
          <p:cNvPr id="61" name="Straight Connector 60">
            <a:extLst>
              <a:ext uri="{FF2B5EF4-FFF2-40B4-BE49-F238E27FC236}">
                <a16:creationId xmlns:a16="http://schemas.microsoft.com/office/drawing/2014/main" id="{83DED14B-9E78-49A3-BBE0-9DFCBFD771F3}"/>
              </a:ext>
            </a:extLst>
          </p:cNvPr>
          <p:cNvCxnSpPr>
            <a:cxnSpLocks/>
          </p:cNvCxnSpPr>
          <p:nvPr/>
        </p:nvCxnSpPr>
        <p:spPr>
          <a:xfrm flipH="1">
            <a:off x="1135766" y="11107186"/>
            <a:ext cx="19668767" cy="2258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64" name="Subtitle here">
            <a:extLst>
              <a:ext uri="{FF2B5EF4-FFF2-40B4-BE49-F238E27FC236}">
                <a16:creationId xmlns:a16="http://schemas.microsoft.com/office/drawing/2014/main" id="{70370D09-21DB-4DD6-8B03-8EB6E619286C}"/>
              </a:ext>
            </a:extLst>
          </p:cNvPr>
          <p:cNvSpPr txBox="1"/>
          <p:nvPr/>
        </p:nvSpPr>
        <p:spPr>
          <a:xfrm>
            <a:off x="907849" y="9743266"/>
            <a:ext cx="764673"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3.3</a:t>
            </a:r>
          </a:p>
        </p:txBody>
      </p:sp>
      <p:sp>
        <p:nvSpPr>
          <p:cNvPr id="71" name="Subtitle here">
            <a:extLst>
              <a:ext uri="{FF2B5EF4-FFF2-40B4-BE49-F238E27FC236}">
                <a16:creationId xmlns:a16="http://schemas.microsoft.com/office/drawing/2014/main" id="{E307CE10-2295-4BD3-9128-9E3F451B36FD}"/>
              </a:ext>
            </a:extLst>
          </p:cNvPr>
          <p:cNvSpPr txBox="1"/>
          <p:nvPr/>
        </p:nvSpPr>
        <p:spPr>
          <a:xfrm>
            <a:off x="1899374" y="9456668"/>
            <a:ext cx="553600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endParaRPr lang="el-GR" sz="2400" i="0" spc="0" dirty="0">
              <a:solidFill>
                <a:srgbClr val="5E5E5E"/>
              </a:solidFill>
            </a:endParaRPr>
          </a:p>
        </p:txBody>
      </p:sp>
      <p:sp>
        <p:nvSpPr>
          <p:cNvPr id="74" name="Subtitle here">
            <a:extLst>
              <a:ext uri="{FF2B5EF4-FFF2-40B4-BE49-F238E27FC236}">
                <a16:creationId xmlns:a16="http://schemas.microsoft.com/office/drawing/2014/main" id="{C9D76089-F6AD-48BE-A036-D04DCE4B4981}"/>
              </a:ext>
            </a:extLst>
          </p:cNvPr>
          <p:cNvSpPr txBox="1"/>
          <p:nvPr/>
        </p:nvSpPr>
        <p:spPr>
          <a:xfrm>
            <a:off x="11270434" y="9487574"/>
            <a:ext cx="1816334"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Διοίκηση -</a:t>
            </a:r>
          </a:p>
          <a:p>
            <a:pPr algn="ctr">
              <a:lnSpc>
                <a:spcPct val="120000"/>
              </a:lnSpc>
              <a:buClr>
                <a:srgbClr val="2F7788"/>
              </a:buClr>
              <a:buSzPct val="120000"/>
            </a:pPr>
            <a:r>
              <a:rPr lang="el-GR" sz="2400" i="0" kern="0" spc="0" dirty="0">
                <a:solidFill>
                  <a:srgbClr val="5E5E5E"/>
                </a:solidFill>
              </a:rPr>
              <a:t>ΥΔΕΠ</a:t>
            </a:r>
          </a:p>
        </p:txBody>
      </p:sp>
      <p:sp>
        <p:nvSpPr>
          <p:cNvPr id="75" name="Subtitle here">
            <a:extLst>
              <a:ext uri="{FF2B5EF4-FFF2-40B4-BE49-F238E27FC236}">
                <a16:creationId xmlns:a16="http://schemas.microsoft.com/office/drawing/2014/main" id="{8516B0AE-3634-4672-9D4B-2EB3AE92C6B7}"/>
              </a:ext>
            </a:extLst>
          </p:cNvPr>
          <p:cNvSpPr txBox="1"/>
          <p:nvPr/>
        </p:nvSpPr>
        <p:spPr>
          <a:xfrm>
            <a:off x="7642776" y="9563857"/>
            <a:ext cx="196445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2025  </a:t>
            </a:r>
          </a:p>
        </p:txBody>
      </p:sp>
      <p:sp>
        <p:nvSpPr>
          <p:cNvPr id="76" name="Subtitle here">
            <a:extLst>
              <a:ext uri="{FF2B5EF4-FFF2-40B4-BE49-F238E27FC236}">
                <a16:creationId xmlns:a16="http://schemas.microsoft.com/office/drawing/2014/main" id="{12D7936F-EC9D-4324-BE03-7364B2DE836D}"/>
              </a:ext>
            </a:extLst>
          </p:cNvPr>
          <p:cNvSpPr txBox="1"/>
          <p:nvPr/>
        </p:nvSpPr>
        <p:spPr>
          <a:xfrm>
            <a:off x="16769862" y="9246726"/>
            <a:ext cx="1888850"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Δ/Υ</a:t>
            </a:r>
            <a:endParaRPr lang="el-GR" sz="2000" i="0" kern="0" spc="0" dirty="0">
              <a:solidFill>
                <a:srgbClr val="5E5E5E"/>
              </a:solidFill>
            </a:endParaRPr>
          </a:p>
        </p:txBody>
      </p:sp>
      <p:sp>
        <p:nvSpPr>
          <p:cNvPr id="81" name="Subtitle here">
            <a:extLst>
              <a:ext uri="{FF2B5EF4-FFF2-40B4-BE49-F238E27FC236}">
                <a16:creationId xmlns:a16="http://schemas.microsoft.com/office/drawing/2014/main" id="{B89768C3-E385-4CB0-A717-C367C4975748}"/>
              </a:ext>
            </a:extLst>
          </p:cNvPr>
          <p:cNvSpPr txBox="1"/>
          <p:nvPr/>
        </p:nvSpPr>
        <p:spPr>
          <a:xfrm>
            <a:off x="1702569" y="9380077"/>
            <a:ext cx="5536007" cy="18346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400" i="0" spc="0" dirty="0">
                <a:solidFill>
                  <a:srgbClr val="5E5E5E"/>
                </a:solidFill>
              </a:rPr>
              <a:t>Επέκταση του ωραρίου λειτουργίας παιδοκομικών σταθμών, μέσω του Σχεδίου Επιδότησης Διδάκτρων και Σίτισης Παιδιών</a:t>
            </a:r>
          </a:p>
        </p:txBody>
      </p:sp>
    </p:spTree>
    <p:extLst>
      <p:ext uri="{BB962C8B-B14F-4D97-AF65-F5344CB8AC3E}">
        <p14:creationId xmlns:p14="http://schemas.microsoft.com/office/powerpoint/2010/main" val="4225003842"/>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513323" y="3272483"/>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327465" y="3281722"/>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57104" y="3311222"/>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5037152" y="3356865"/>
            <a:ext cx="170471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84638" y="3272749"/>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34693" y="3311222"/>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r>
              <a:rPr lang="en-GB" sz="2400" i="0" spc="0" dirty="0">
                <a:solidFill>
                  <a:srgbClr val="5E5E5E"/>
                </a:solidFill>
              </a:rPr>
              <a:t> </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767317" y="3149982"/>
            <a:ext cx="736250" cy="3164817"/>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07849" y="4789083"/>
            <a:ext cx="78200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3.4</a:t>
            </a:r>
          </a:p>
        </p:txBody>
      </p:sp>
      <p:cxnSp>
        <p:nvCxnSpPr>
          <p:cNvPr id="11" name="Straight Connector 10"/>
          <p:cNvCxnSpPr>
            <a:cxnSpLocks/>
          </p:cNvCxnSpPr>
          <p:nvPr/>
        </p:nvCxnSpPr>
        <p:spPr>
          <a:xfrm flipH="1">
            <a:off x="7380210" y="3193065"/>
            <a:ext cx="9580" cy="3121248"/>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7" name="Straight Connector 86"/>
          <p:cNvCxnSpPr>
            <a:cxnSpLocks/>
          </p:cNvCxnSpPr>
          <p:nvPr/>
        </p:nvCxnSpPr>
        <p:spPr>
          <a:xfrm>
            <a:off x="10281365" y="3138921"/>
            <a:ext cx="20982" cy="3175392"/>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0" name="Straight Connector 89"/>
          <p:cNvCxnSpPr>
            <a:cxnSpLocks/>
          </p:cNvCxnSpPr>
          <p:nvPr/>
        </p:nvCxnSpPr>
        <p:spPr>
          <a:xfrm>
            <a:off x="14048413" y="3213371"/>
            <a:ext cx="33242" cy="2967119"/>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flipH="1">
            <a:off x="16680016" y="3290540"/>
            <a:ext cx="12390" cy="3023773"/>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683799" y="3193065"/>
            <a:ext cx="49333" cy="3137429"/>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60927" y="3138921"/>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671555" y="4657511"/>
            <a:ext cx="5536007"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400" i="0" spc="0" dirty="0">
                <a:solidFill>
                  <a:srgbClr val="5E5E5E"/>
                </a:solidFill>
              </a:rPr>
              <a:t>Στήριξη Επιχειρήσεων με επιδότηση της δαπάνης για τη δημιουργία Σταθμών και ΚΕΠΑΠ</a:t>
            </a:r>
          </a:p>
        </p:txBody>
      </p:sp>
      <p:cxnSp>
        <p:nvCxnSpPr>
          <p:cNvPr id="124" name="Straight Connector 123"/>
          <p:cNvCxnSpPr>
            <a:cxnSpLocks/>
          </p:cNvCxnSpPr>
          <p:nvPr/>
        </p:nvCxnSpPr>
        <p:spPr>
          <a:xfrm flipH="1" flipV="1">
            <a:off x="1498047" y="6314799"/>
            <a:ext cx="17185752" cy="3139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26023" y="3138921"/>
            <a:ext cx="82684" cy="3191573"/>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1774729" y="8377570"/>
            <a:ext cx="33120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i="0" kern="0" spc="0" dirty="0">
              <a:solidFill>
                <a:srgbClr val="5E5E5E"/>
              </a:solidFill>
            </a:endParaRPr>
          </a:p>
        </p:txBody>
      </p:sp>
      <p:cxnSp>
        <p:nvCxnSpPr>
          <p:cNvPr id="131" name="Straight Connector 130"/>
          <p:cNvCxnSpPr>
            <a:cxnSpLocks/>
          </p:cNvCxnSpPr>
          <p:nvPr/>
        </p:nvCxnSpPr>
        <p:spPr>
          <a:xfrm flipH="1">
            <a:off x="1442194" y="4483337"/>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048354" y="4666411"/>
            <a:ext cx="260461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2025</a:t>
            </a:r>
            <a:endParaRPr lang="el-GR" sz="2400" i="0" kern="0" spc="0" dirty="0">
              <a:solidFill>
                <a:srgbClr val="2F7788"/>
              </a:solidFill>
            </a:endParaRPr>
          </a:p>
        </p:txBody>
      </p:sp>
      <p:sp>
        <p:nvSpPr>
          <p:cNvPr id="9" name="Subtitle here">
            <a:extLst>
              <a:ext uri="{FF2B5EF4-FFF2-40B4-BE49-F238E27FC236}">
                <a16:creationId xmlns:a16="http://schemas.microsoft.com/office/drawing/2014/main" id="{07C5D28C-CD62-B564-830B-330353550DB7}"/>
              </a:ext>
            </a:extLst>
          </p:cNvPr>
          <p:cNvSpPr txBox="1"/>
          <p:nvPr/>
        </p:nvSpPr>
        <p:spPr>
          <a:xfrm>
            <a:off x="11185934" y="4757249"/>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Διοίκηση -ΥΚΕ</a:t>
            </a:r>
          </a:p>
        </p:txBody>
      </p:sp>
      <p:pic>
        <p:nvPicPr>
          <p:cNvPr id="55" name="Image" descr="Image"/>
          <p:cNvPicPr>
            <a:picLocks noChangeAspect="1"/>
          </p:cNvPicPr>
          <p:nvPr/>
        </p:nvPicPr>
        <p:blipFill>
          <a:blip r:embed="rId3"/>
          <a:stretch>
            <a:fillRect/>
          </a:stretch>
        </p:blipFill>
        <p:spPr>
          <a:xfrm>
            <a:off x="9034276" y="10332124"/>
            <a:ext cx="15700723" cy="3345352"/>
          </a:xfrm>
          <a:prstGeom prst="rect">
            <a:avLst/>
          </a:prstGeom>
          <a:ln w="12700">
            <a:miter lim="400000"/>
          </a:ln>
        </p:spPr>
      </p:pic>
      <p:sp>
        <p:nvSpPr>
          <p:cNvPr id="58"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52" name="Rectangle 51">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7" name="TextBox 56">
            <a:extLst>
              <a:ext uri="{FF2B5EF4-FFF2-40B4-BE49-F238E27FC236}">
                <a16:creationId xmlns:a16="http://schemas.microsoft.com/office/drawing/2014/main" id="{E62F5A41-3FBC-5295-A632-0D89BEA4DE26}"/>
              </a:ext>
            </a:extLst>
          </p:cNvPr>
          <p:cNvSpPr txBox="1"/>
          <p:nvPr/>
        </p:nvSpPr>
        <p:spPr>
          <a:xfrm>
            <a:off x="16440912" y="730186"/>
            <a:ext cx="6762950"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Σύζευξη Οικογενειακής και Επαγγελματικής Ζωής</a:t>
            </a:r>
          </a:p>
        </p:txBody>
      </p:sp>
      <p:sp>
        <p:nvSpPr>
          <p:cNvPr id="59"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4" name="Subtitle here">
            <a:extLst>
              <a:ext uri="{FF2B5EF4-FFF2-40B4-BE49-F238E27FC236}">
                <a16:creationId xmlns:a16="http://schemas.microsoft.com/office/drawing/2014/main" id="{897E741C-197A-A1A6-4784-39E4E7BEA588}"/>
              </a:ext>
            </a:extLst>
          </p:cNvPr>
          <p:cNvSpPr txBox="1"/>
          <p:nvPr/>
        </p:nvSpPr>
        <p:spPr>
          <a:xfrm>
            <a:off x="14812906" y="4912893"/>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err="1">
                <a:solidFill>
                  <a:srgbClr val="5E5E5E"/>
                </a:solidFill>
              </a:rPr>
              <a:t>ΘΑλΕΙΑ</a:t>
            </a:r>
            <a:endParaRPr lang="el-GR" sz="2400" i="0" kern="0" spc="0" dirty="0">
              <a:solidFill>
                <a:srgbClr val="5E5E5E"/>
              </a:solidFill>
            </a:endParaRPr>
          </a:p>
        </p:txBody>
      </p:sp>
      <p:sp>
        <p:nvSpPr>
          <p:cNvPr id="6" name="Subtitle here">
            <a:extLst>
              <a:ext uri="{FF2B5EF4-FFF2-40B4-BE49-F238E27FC236}">
                <a16:creationId xmlns:a16="http://schemas.microsoft.com/office/drawing/2014/main" id="{425C34A0-A982-88CF-90D8-3E15A8FC8F0D}"/>
              </a:ext>
            </a:extLst>
          </p:cNvPr>
          <p:cNvSpPr txBox="1"/>
          <p:nvPr/>
        </p:nvSpPr>
        <p:spPr>
          <a:xfrm>
            <a:off x="16810228" y="4912893"/>
            <a:ext cx="179585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Δ/Υ</a:t>
            </a:r>
            <a:endParaRPr lang="el-GR" sz="2400" i="0" kern="0" spc="0" dirty="0">
              <a:solidFill>
                <a:srgbClr val="5E5E5E"/>
              </a:solidFill>
            </a:endParaRPr>
          </a:p>
        </p:txBody>
      </p:sp>
      <p:cxnSp>
        <p:nvCxnSpPr>
          <p:cNvPr id="13" name="Straight Connector 12">
            <a:extLst>
              <a:ext uri="{FF2B5EF4-FFF2-40B4-BE49-F238E27FC236}">
                <a16:creationId xmlns:a16="http://schemas.microsoft.com/office/drawing/2014/main" id="{DA60277A-C2B0-7179-9C99-623BA355744D}"/>
              </a:ext>
            </a:extLst>
          </p:cNvPr>
          <p:cNvCxnSpPr>
            <a:cxnSpLocks/>
          </p:cNvCxnSpPr>
          <p:nvPr/>
        </p:nvCxnSpPr>
        <p:spPr>
          <a:xfrm flipH="1" flipV="1">
            <a:off x="18374530" y="6334217"/>
            <a:ext cx="2385999" cy="11972"/>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7" name="Subtitle here">
            <a:extLst>
              <a:ext uri="{FF2B5EF4-FFF2-40B4-BE49-F238E27FC236}">
                <a16:creationId xmlns:a16="http://schemas.microsoft.com/office/drawing/2014/main" id="{9626E8BA-AE94-B2E7-5820-862672B48BAD}"/>
              </a:ext>
            </a:extLst>
          </p:cNvPr>
          <p:cNvSpPr txBox="1"/>
          <p:nvPr/>
        </p:nvSpPr>
        <p:spPr>
          <a:xfrm>
            <a:off x="18466261" y="4789083"/>
            <a:ext cx="2294268"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Σχέδιο Παροχών / Πολιτική</a:t>
            </a:r>
          </a:p>
        </p:txBody>
      </p:sp>
      <p:sp>
        <p:nvSpPr>
          <p:cNvPr id="2" name="Subtitle here">
            <a:extLst>
              <a:ext uri="{FF2B5EF4-FFF2-40B4-BE49-F238E27FC236}">
                <a16:creationId xmlns:a16="http://schemas.microsoft.com/office/drawing/2014/main" id="{F588275C-A94A-A880-6603-FA15043CFA59}"/>
              </a:ext>
            </a:extLst>
          </p:cNvPr>
          <p:cNvSpPr txBox="1"/>
          <p:nvPr/>
        </p:nvSpPr>
        <p:spPr>
          <a:xfrm>
            <a:off x="10799606" y="5114452"/>
            <a:ext cx="1835077"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a:t>
            </a:r>
          </a:p>
        </p:txBody>
      </p:sp>
    </p:spTree>
    <p:extLst>
      <p:ext uri="{BB962C8B-B14F-4D97-AF65-F5344CB8AC3E}">
        <p14:creationId xmlns:p14="http://schemas.microsoft.com/office/powerpoint/2010/main" val="230620819"/>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a:off x="843066" y="3707706"/>
            <a:ext cx="4464000" cy="1477328"/>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Rectangle 66">
            <a:extLst>
              <a:ext uri="{FF2B5EF4-FFF2-40B4-BE49-F238E27FC236}">
                <a16:creationId xmlns:a16="http://schemas.microsoft.com/office/drawing/2014/main" id="{52FBA867-A332-BAAF-1A63-E7C3460610C1}"/>
              </a:ext>
            </a:extLst>
          </p:cNvPr>
          <p:cNvSpPr/>
          <p:nvPr/>
        </p:nvSpPr>
        <p:spPr>
          <a:xfrm>
            <a:off x="15593290" y="3682117"/>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8" name="Rectangle 67">
            <a:extLst>
              <a:ext uri="{FF2B5EF4-FFF2-40B4-BE49-F238E27FC236}">
                <a16:creationId xmlns:a16="http://schemas.microsoft.com/office/drawing/2014/main" id="{D156E402-D196-B61F-48E0-F060CF4A0B53}"/>
              </a:ext>
            </a:extLst>
          </p:cNvPr>
          <p:cNvSpPr/>
          <p:nvPr/>
        </p:nvSpPr>
        <p:spPr>
          <a:xfrm>
            <a:off x="18305860"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Rectangle 68">
            <a:extLst>
              <a:ext uri="{FF2B5EF4-FFF2-40B4-BE49-F238E27FC236}">
                <a16:creationId xmlns:a16="http://schemas.microsoft.com/office/drawing/2014/main" id="{3061DBBB-7DA5-8ED7-68F0-B9A8BAAED7C2}"/>
              </a:ext>
            </a:extLst>
          </p:cNvPr>
          <p:cNvSpPr/>
          <p:nvPr/>
        </p:nvSpPr>
        <p:spPr>
          <a:xfrm>
            <a:off x="21001843"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0" name="Rectangle 69"/>
          <p:cNvSpPr/>
          <p:nvPr/>
        </p:nvSpPr>
        <p:spPr>
          <a:xfrm>
            <a:off x="5434147" y="3697615"/>
            <a:ext cx="10008000" cy="1477328"/>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9" y="562098"/>
            <a:ext cx="10243916"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Στρατηγικός Στόχος 4: </a:t>
            </a:r>
          </a:p>
        </p:txBody>
      </p:sp>
      <p:sp>
        <p:nvSpPr>
          <p:cNvPr id="49" name="Rectangle 48">
            <a:extLst>
              <a:ext uri="{FF2B5EF4-FFF2-40B4-BE49-F238E27FC236}">
                <a16:creationId xmlns:a16="http://schemas.microsoft.com/office/drawing/2014/main" id="{CB6CF44E-5D63-FA5A-748D-6CC969F7B7FA}"/>
              </a:ext>
            </a:extLst>
          </p:cNvPr>
          <p:cNvSpPr/>
          <p:nvPr/>
        </p:nvSpPr>
        <p:spPr>
          <a:xfrm>
            <a:off x="868625" y="4233185"/>
            <a:ext cx="4421854" cy="369332"/>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400" b="0" dirty="0">
                <a:solidFill>
                  <a:schemeClr val="bg1"/>
                </a:solidFill>
                <a:latin typeface="+mn-lt"/>
                <a:ea typeface="+mn-ea"/>
                <a:cs typeface="+mn-cs"/>
                <a:sym typeface="Helvetica Neue Medium"/>
              </a:rPr>
              <a:t>Παιδί / Νέοι</a:t>
            </a:r>
          </a:p>
        </p:txBody>
      </p:sp>
      <p:sp>
        <p:nvSpPr>
          <p:cNvPr id="52" name="Rectangle 51">
            <a:extLst>
              <a:ext uri="{FF2B5EF4-FFF2-40B4-BE49-F238E27FC236}">
                <a16:creationId xmlns:a16="http://schemas.microsoft.com/office/drawing/2014/main" id="{F29D2E5A-D73D-B8F4-0879-44AFE9E8D5BE}"/>
              </a:ext>
            </a:extLst>
          </p:cNvPr>
          <p:cNvSpPr/>
          <p:nvPr/>
        </p:nvSpPr>
        <p:spPr>
          <a:xfrm>
            <a:off x="5450734" y="4215377"/>
            <a:ext cx="9846453" cy="307777"/>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000" b="0" dirty="0">
                <a:solidFill>
                  <a:srgbClr val="5E5E5E"/>
                </a:solidFill>
                <a:latin typeface="Arial" panose="020B0604020202020204" pitchFamily="34" charset="0"/>
                <a:ea typeface="+mn-ea"/>
                <a:cs typeface="Arial" panose="020B0604020202020204" pitchFamily="34" charset="0"/>
                <a:sym typeface="Helvetica Neue Medium"/>
              </a:rPr>
              <a:t>Δημιουργία και βελτίωση κατοικιών αναφορικά με το παιδί </a:t>
            </a:r>
          </a:p>
        </p:txBody>
      </p:sp>
      <p:sp>
        <p:nvSpPr>
          <p:cNvPr id="14" name="Subtitle here">
            <a:extLst>
              <a:ext uri="{FF2B5EF4-FFF2-40B4-BE49-F238E27FC236}">
                <a16:creationId xmlns:a16="http://schemas.microsoft.com/office/drawing/2014/main" id="{66E82319-BC2C-8F97-731D-13FB71765B3E}"/>
              </a:ext>
            </a:extLst>
          </p:cNvPr>
          <p:cNvSpPr txBox="1"/>
          <p:nvPr/>
        </p:nvSpPr>
        <p:spPr>
          <a:xfrm>
            <a:off x="18492148" y="4132693"/>
            <a:ext cx="2602683"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Ιούλ-23 έως Ιούν-26 </a:t>
            </a:r>
          </a:p>
          <a:p>
            <a:pPr>
              <a:lnSpc>
                <a:spcPct val="120000"/>
              </a:lnSpc>
              <a:buClr>
                <a:srgbClr val="2F7788"/>
              </a:buClr>
              <a:buSzPct val="120000"/>
            </a:pPr>
            <a:endParaRPr lang="el-GR" sz="2000" i="0" spc="0" dirty="0">
              <a:solidFill>
                <a:srgbClr val="5E5E5E"/>
              </a:solidFill>
            </a:endParaRPr>
          </a:p>
        </p:txBody>
      </p:sp>
      <p:sp>
        <p:nvSpPr>
          <p:cNvPr id="15" name="Subtitle here">
            <a:extLst>
              <a:ext uri="{FF2B5EF4-FFF2-40B4-BE49-F238E27FC236}">
                <a16:creationId xmlns:a16="http://schemas.microsoft.com/office/drawing/2014/main" id="{75E10902-FE2E-A9EB-4119-3809C11BA9A7}"/>
              </a:ext>
            </a:extLst>
          </p:cNvPr>
          <p:cNvSpPr txBox="1"/>
          <p:nvPr/>
        </p:nvSpPr>
        <p:spPr>
          <a:xfrm>
            <a:off x="21045571" y="3840159"/>
            <a:ext cx="2496945"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Παιδιά και νέοι</a:t>
            </a:r>
          </a:p>
          <a:p>
            <a:pPr algn="ctr">
              <a:lnSpc>
                <a:spcPct val="120000"/>
              </a:lnSpc>
              <a:buClr>
                <a:srgbClr val="2F7788"/>
              </a:buClr>
              <a:buSzPct val="120000"/>
            </a:pPr>
            <a:r>
              <a:rPr lang="el-GR" sz="2000" i="0" spc="0" dirty="0">
                <a:solidFill>
                  <a:srgbClr val="5E5E5E"/>
                </a:solidFill>
              </a:rPr>
              <a:t>που χρειάζονται ιδιαίτερη φροντίδα</a:t>
            </a: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5730844" cy="71814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sz="4000" b="1" i="0" dirty="0">
                <a:solidFill>
                  <a:srgbClr val="E38C19"/>
                </a:solidFill>
                <a:latin typeface="Arial" panose="020B0604020202020204" pitchFamily="34" charset="0"/>
                <a:cs typeface="Arial" panose="020B0604020202020204" pitchFamily="34" charset="0"/>
              </a:rPr>
              <a:t>Παιδί / Νέοι</a:t>
            </a:r>
            <a:endParaRPr lang="el-GR" sz="1400" i="0" dirty="0">
              <a:solidFill>
                <a:srgbClr val="E38C19"/>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F8773CAD-6845-523F-27F7-16D569DAB4EB}"/>
              </a:ext>
            </a:extLst>
          </p:cNvPr>
          <p:cNvSpPr/>
          <p:nvPr/>
        </p:nvSpPr>
        <p:spPr>
          <a:xfrm>
            <a:off x="860927" y="5217598"/>
            <a:ext cx="23030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9" name="Subtitle here">
            <a:extLst>
              <a:ext uri="{FF2B5EF4-FFF2-40B4-BE49-F238E27FC236}">
                <a16:creationId xmlns:a16="http://schemas.microsoft.com/office/drawing/2014/main" id="{4C3067CC-53E4-36D2-6C83-492A1376F375}"/>
              </a:ext>
            </a:extLst>
          </p:cNvPr>
          <p:cNvSpPr txBox="1"/>
          <p:nvPr/>
        </p:nvSpPr>
        <p:spPr>
          <a:xfrm>
            <a:off x="1017263" y="5331525"/>
            <a:ext cx="2387097"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Παρεμβάσεις</a:t>
            </a:r>
          </a:p>
        </p:txBody>
      </p:sp>
      <p:sp>
        <p:nvSpPr>
          <p:cNvPr id="41" name="Subtitle here">
            <a:extLst>
              <a:ext uri="{FF2B5EF4-FFF2-40B4-BE49-F238E27FC236}">
                <a16:creationId xmlns:a16="http://schemas.microsoft.com/office/drawing/2014/main" id="{1B4171CA-4CC7-AECB-EF83-2275810AD296}"/>
              </a:ext>
            </a:extLst>
          </p:cNvPr>
          <p:cNvSpPr txBox="1"/>
          <p:nvPr/>
        </p:nvSpPr>
        <p:spPr>
          <a:xfrm>
            <a:off x="983434" y="6041457"/>
            <a:ext cx="14127685" cy="658904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1900" i="0" spc="0" dirty="0">
                <a:solidFill>
                  <a:srgbClr val="5E5E5E"/>
                </a:solidFill>
              </a:rPr>
              <a:t>4.1 Δημιουργία 15 νέων Έργων Παιδικής και Εφηβικής Προστασίας μέσω του ΣΑΑ</a:t>
            </a:r>
          </a:p>
          <a:p>
            <a:pPr marL="342900" indent="-342900">
              <a:lnSpc>
                <a:spcPct val="120000"/>
              </a:lnSpc>
              <a:spcBef>
                <a:spcPts val="1800"/>
              </a:spcBef>
              <a:buClr>
                <a:srgbClr val="2F7788"/>
              </a:buClr>
              <a:buSzPct val="120000"/>
              <a:buFont typeface="Wingdings" panose="05000000000000000000" pitchFamily="2" charset="2"/>
              <a:buChar char="Ø"/>
            </a:pPr>
            <a:r>
              <a:rPr lang="el-GR" sz="1900" i="0" spc="0" dirty="0">
                <a:solidFill>
                  <a:srgbClr val="5E5E5E"/>
                </a:solidFill>
              </a:rPr>
              <a:t>Παιδικές Στέγες (παιδιά υπό τη νομική φροντίδα του κράτους ηλικίας 5-13 χρ., αγόρια και κορίτσια)</a:t>
            </a:r>
          </a:p>
          <a:p>
            <a:pPr marL="342900" indent="-342900">
              <a:lnSpc>
                <a:spcPct val="120000"/>
              </a:lnSpc>
              <a:spcBef>
                <a:spcPts val="1800"/>
              </a:spcBef>
              <a:buClr>
                <a:srgbClr val="2F7788"/>
              </a:buClr>
              <a:buSzPct val="120000"/>
              <a:buFont typeface="Wingdings" panose="05000000000000000000" pitchFamily="2" charset="2"/>
              <a:buChar char="Ø"/>
            </a:pPr>
            <a:r>
              <a:rPr lang="el-GR" sz="1900" i="0" spc="0" dirty="0">
                <a:solidFill>
                  <a:srgbClr val="5E5E5E"/>
                </a:solidFill>
              </a:rPr>
              <a:t>Σπίτια για Κορίτσια (Ξενώνας </a:t>
            </a:r>
            <a:r>
              <a:rPr lang="el-GR" sz="1900" i="0" spc="0" dirty="0" err="1">
                <a:solidFill>
                  <a:srgbClr val="5E5E5E"/>
                </a:solidFill>
              </a:rPr>
              <a:t>Νεανίδων</a:t>
            </a:r>
            <a:r>
              <a:rPr lang="el-GR" sz="1900" i="0" spc="0" dirty="0">
                <a:solidFill>
                  <a:srgbClr val="5E5E5E"/>
                </a:solidFill>
              </a:rPr>
              <a:t> – </a:t>
            </a:r>
            <a:r>
              <a:rPr lang="el-GR" sz="1900" i="0" spc="0" dirty="0" err="1">
                <a:solidFill>
                  <a:srgbClr val="5E5E5E"/>
                </a:solidFill>
              </a:rPr>
              <a:t>έφηβες</a:t>
            </a:r>
            <a:r>
              <a:rPr lang="el-GR" sz="1900" i="0" spc="0" dirty="0">
                <a:solidFill>
                  <a:srgbClr val="5E5E5E"/>
                </a:solidFill>
              </a:rPr>
              <a:t>/κορίτσια υπό τη νομική φροντίδα του κράτους ηλικίας 13-18 χρ.</a:t>
            </a:r>
          </a:p>
          <a:p>
            <a:pPr marL="342900" indent="-342900">
              <a:lnSpc>
                <a:spcPct val="120000"/>
              </a:lnSpc>
              <a:spcBef>
                <a:spcPts val="1800"/>
              </a:spcBef>
              <a:buClr>
                <a:srgbClr val="2F7788"/>
              </a:buClr>
              <a:buSzPct val="120000"/>
              <a:buFont typeface="Wingdings" panose="05000000000000000000" pitchFamily="2" charset="2"/>
              <a:buChar char="Ø"/>
            </a:pPr>
            <a:r>
              <a:rPr lang="el-GR" sz="1900" i="0" spc="0" dirty="0">
                <a:solidFill>
                  <a:srgbClr val="5E5E5E"/>
                </a:solidFill>
              </a:rPr>
              <a:t>Σπίτια για Αγόρια (Εφηβικός Ξενώνας – έφηβοι/αγόρια υπό τη νομική φροντίδα του κράτους ηλικίας 13-18 χρ.</a:t>
            </a:r>
          </a:p>
          <a:p>
            <a:pPr marL="342900" indent="-342900">
              <a:lnSpc>
                <a:spcPct val="120000"/>
              </a:lnSpc>
              <a:spcBef>
                <a:spcPts val="1800"/>
              </a:spcBef>
              <a:buClr>
                <a:srgbClr val="2F7788"/>
              </a:buClr>
              <a:buSzPct val="120000"/>
              <a:buFont typeface="Wingdings" panose="05000000000000000000" pitchFamily="2" charset="2"/>
              <a:buChar char="Ø"/>
            </a:pPr>
            <a:r>
              <a:rPr lang="el-GR" sz="1900" i="0" spc="0" dirty="0">
                <a:solidFill>
                  <a:srgbClr val="5E5E5E"/>
                </a:solidFill>
              </a:rPr>
              <a:t>Εξειδικευμένο Σπίτι για ανήλικες </a:t>
            </a:r>
            <a:r>
              <a:rPr lang="el-GR" sz="1900" i="0" spc="0" dirty="0" err="1">
                <a:solidFill>
                  <a:srgbClr val="5E5E5E"/>
                </a:solidFill>
              </a:rPr>
              <a:t>έγκυες</a:t>
            </a:r>
            <a:r>
              <a:rPr lang="el-GR" sz="1900" i="0" spc="0" dirty="0">
                <a:solidFill>
                  <a:srgbClr val="5E5E5E"/>
                </a:solidFill>
              </a:rPr>
              <a:t> και νεαρές μητέρες με βρέφη, που βρίσκονται υπό τη νομική φροντίδα του κράτους</a:t>
            </a:r>
          </a:p>
          <a:p>
            <a:pPr marL="342900" indent="-342900">
              <a:lnSpc>
                <a:spcPct val="120000"/>
              </a:lnSpc>
              <a:spcBef>
                <a:spcPts val="1800"/>
              </a:spcBef>
              <a:buClr>
                <a:srgbClr val="2F7788"/>
              </a:buClr>
              <a:buSzPct val="120000"/>
              <a:buFont typeface="Wingdings" panose="05000000000000000000" pitchFamily="2" charset="2"/>
              <a:buChar char="Ø"/>
            </a:pPr>
            <a:r>
              <a:rPr lang="el-GR" sz="1900" i="0" spc="0" dirty="0">
                <a:solidFill>
                  <a:srgbClr val="5E5E5E"/>
                </a:solidFill>
              </a:rPr>
              <a:t>Κέντρα Ημέρας Εφήβων (παιδιά ηλικίας 13-18χρ.)</a:t>
            </a:r>
          </a:p>
          <a:p>
            <a:pPr marL="342900" indent="-342900">
              <a:lnSpc>
                <a:spcPct val="120000"/>
              </a:lnSpc>
              <a:spcBef>
                <a:spcPts val="1800"/>
              </a:spcBef>
              <a:buClr>
                <a:srgbClr val="2F7788"/>
              </a:buClr>
              <a:buSzPct val="120000"/>
              <a:buFont typeface="Wingdings" panose="05000000000000000000" pitchFamily="2" charset="2"/>
              <a:buChar char="Ø"/>
            </a:pPr>
            <a:r>
              <a:rPr lang="el-GR" sz="1900" i="0" spc="0" dirty="0">
                <a:solidFill>
                  <a:srgbClr val="5E5E5E"/>
                </a:solidFill>
              </a:rPr>
              <a:t>Εξειδικευμένα Σπίτια Εφήβων (Ξενώνες – παιδιά ηλικίας 13 – 18χρ.)</a:t>
            </a:r>
          </a:p>
          <a:p>
            <a:pPr marL="342900" indent="-342900">
              <a:lnSpc>
                <a:spcPct val="120000"/>
              </a:lnSpc>
              <a:spcBef>
                <a:spcPts val="1800"/>
              </a:spcBef>
              <a:buClr>
                <a:srgbClr val="2F7788"/>
              </a:buClr>
              <a:buSzPct val="120000"/>
              <a:buFont typeface="Wingdings" panose="05000000000000000000" pitchFamily="2" charset="2"/>
              <a:buChar char="Ø"/>
            </a:pPr>
            <a:r>
              <a:rPr lang="el-GR" sz="1900" i="0" spc="0" dirty="0">
                <a:solidFill>
                  <a:srgbClr val="5E5E5E"/>
                </a:solidFill>
              </a:rPr>
              <a:t>Διεπιστημονικό Κέντρο για Παιδιά Θύματα Βίας (Β’ Σπίτι του Παιδιού)</a:t>
            </a:r>
          </a:p>
          <a:p>
            <a:pPr>
              <a:lnSpc>
                <a:spcPct val="120000"/>
              </a:lnSpc>
              <a:spcBef>
                <a:spcPts val="1800"/>
              </a:spcBef>
              <a:buClr>
                <a:srgbClr val="2F7788"/>
              </a:buClr>
              <a:buSzPct val="120000"/>
            </a:pPr>
            <a:r>
              <a:rPr lang="el-GR" sz="1900" i="0" spc="0" dirty="0">
                <a:solidFill>
                  <a:srgbClr val="5E5E5E"/>
                </a:solidFill>
              </a:rPr>
              <a:t>4.2 Δημιουργία τουλάχιστον 30 νέων ή βελτίωση / επέκταση υφιστάμενων Πολυδύναμων Κέντρων για παιδιά και Κέντρων Φροντίδας</a:t>
            </a:r>
          </a:p>
          <a:p>
            <a:pPr>
              <a:lnSpc>
                <a:spcPct val="120000"/>
              </a:lnSpc>
              <a:spcBef>
                <a:spcPts val="1800"/>
              </a:spcBef>
              <a:buClr>
                <a:srgbClr val="2F7788"/>
              </a:buClr>
              <a:buSzPct val="120000"/>
            </a:pPr>
            <a:r>
              <a:rPr lang="el-GR" sz="1900" i="0" spc="0" dirty="0">
                <a:solidFill>
                  <a:srgbClr val="5E5E5E"/>
                </a:solidFill>
              </a:rPr>
              <a:t>4.3 Καταρτισμός Στρατηγικής Προδημοτικής Εκπαίδευσης και Φροντίδας</a:t>
            </a:r>
          </a:p>
          <a:p>
            <a:pPr>
              <a:lnSpc>
                <a:spcPct val="120000"/>
              </a:lnSpc>
              <a:spcBef>
                <a:spcPts val="1800"/>
              </a:spcBef>
              <a:buClr>
                <a:srgbClr val="2F7788"/>
              </a:buClr>
              <a:buSzPct val="120000"/>
            </a:pPr>
            <a:endParaRPr lang="el-GR" sz="1900" i="0" spc="0" dirty="0">
              <a:solidFill>
                <a:srgbClr val="5E5E5E"/>
              </a:solidFill>
            </a:endParaRPr>
          </a:p>
        </p:txBody>
      </p:sp>
      <p:sp>
        <p:nvSpPr>
          <p:cNvPr id="47" name="Rectangle 46">
            <a:extLst>
              <a:ext uri="{FF2B5EF4-FFF2-40B4-BE49-F238E27FC236}">
                <a16:creationId xmlns:a16="http://schemas.microsoft.com/office/drawing/2014/main" id="{93B9AA57-86E1-AEB1-0E30-E6ADEB0F84BE}"/>
              </a:ext>
            </a:extLst>
          </p:cNvPr>
          <p:cNvSpPr/>
          <p:nvPr/>
        </p:nvSpPr>
        <p:spPr>
          <a:xfrm>
            <a:off x="15430503" y="5293392"/>
            <a:ext cx="295206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8" name="Subtitle here">
            <a:extLst>
              <a:ext uri="{FF2B5EF4-FFF2-40B4-BE49-F238E27FC236}">
                <a16:creationId xmlns:a16="http://schemas.microsoft.com/office/drawing/2014/main" id="{AD7A5F75-2A27-B144-CD9B-F28A046BB74F}"/>
              </a:ext>
            </a:extLst>
          </p:cNvPr>
          <p:cNvSpPr txBox="1"/>
          <p:nvPr/>
        </p:nvSpPr>
        <p:spPr>
          <a:xfrm>
            <a:off x="15430503" y="5322565"/>
            <a:ext cx="355927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 Ομάδα Υλοποίησης</a:t>
            </a:r>
          </a:p>
        </p:txBody>
      </p:sp>
      <p:sp>
        <p:nvSpPr>
          <p:cNvPr id="194" name="Subtitle here">
            <a:extLst>
              <a:ext uri="{FF2B5EF4-FFF2-40B4-BE49-F238E27FC236}">
                <a16:creationId xmlns:a16="http://schemas.microsoft.com/office/drawing/2014/main" id="{48A71EFC-904F-934A-F039-7D190EC0AAB8}"/>
              </a:ext>
            </a:extLst>
          </p:cNvPr>
          <p:cNvSpPr txBox="1"/>
          <p:nvPr/>
        </p:nvSpPr>
        <p:spPr>
          <a:xfrm>
            <a:off x="15569304" y="6091727"/>
            <a:ext cx="5397389"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Διοίκηση Υφ. Κ.Π.</a:t>
            </a:r>
          </a:p>
          <a:p>
            <a:pPr>
              <a:lnSpc>
                <a:spcPct val="120000"/>
              </a:lnSpc>
              <a:buClr>
                <a:srgbClr val="2F7788"/>
              </a:buClr>
              <a:buSzPct val="120000"/>
            </a:pPr>
            <a:r>
              <a:rPr lang="el-GR" sz="2400" i="0" spc="0" dirty="0">
                <a:solidFill>
                  <a:srgbClr val="5E5E5E"/>
                </a:solidFill>
              </a:rPr>
              <a:t>ΥΚΕ</a:t>
            </a:r>
          </a:p>
        </p:txBody>
      </p:sp>
      <p:sp>
        <p:nvSpPr>
          <p:cNvPr id="199" name="Rectangle 198">
            <a:extLst>
              <a:ext uri="{FF2B5EF4-FFF2-40B4-BE49-F238E27FC236}">
                <a16:creationId xmlns:a16="http://schemas.microsoft.com/office/drawing/2014/main" id="{BB602FBF-C300-BFEE-623D-4356BF7C0FE0}"/>
              </a:ext>
            </a:extLst>
          </p:cNvPr>
          <p:cNvSpPr/>
          <p:nvPr/>
        </p:nvSpPr>
        <p:spPr>
          <a:xfrm>
            <a:off x="15444750" y="9302826"/>
            <a:ext cx="405218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Subtitle here">
            <a:extLst>
              <a:ext uri="{FF2B5EF4-FFF2-40B4-BE49-F238E27FC236}">
                <a16:creationId xmlns:a16="http://schemas.microsoft.com/office/drawing/2014/main" id="{C34ABF9E-E844-F4DF-3E0B-6BB11A240F37}"/>
              </a:ext>
            </a:extLst>
          </p:cNvPr>
          <p:cNvSpPr txBox="1"/>
          <p:nvPr/>
        </p:nvSpPr>
        <p:spPr>
          <a:xfrm>
            <a:off x="15605534" y="9322505"/>
            <a:ext cx="4526794"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Οφέλη προς την Κοινωνία</a:t>
            </a:r>
          </a:p>
        </p:txBody>
      </p:sp>
      <p:sp>
        <p:nvSpPr>
          <p:cNvPr id="201" name="Rectangle 200">
            <a:extLst>
              <a:ext uri="{FF2B5EF4-FFF2-40B4-BE49-F238E27FC236}">
                <a16:creationId xmlns:a16="http://schemas.microsoft.com/office/drawing/2014/main" id="{CE588624-8ED0-AE8A-812E-F1C344ED8B50}"/>
              </a:ext>
            </a:extLst>
          </p:cNvPr>
          <p:cNvSpPr/>
          <p:nvPr/>
        </p:nvSpPr>
        <p:spPr>
          <a:xfrm>
            <a:off x="15438252" y="9910621"/>
            <a:ext cx="8101497" cy="1512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3" name="Subtitle here">
            <a:extLst>
              <a:ext uri="{FF2B5EF4-FFF2-40B4-BE49-F238E27FC236}">
                <a16:creationId xmlns:a16="http://schemas.microsoft.com/office/drawing/2014/main" id="{E01D11AB-7399-3D1D-1761-4A839B4D4894}"/>
              </a:ext>
            </a:extLst>
          </p:cNvPr>
          <p:cNvSpPr txBox="1"/>
          <p:nvPr/>
        </p:nvSpPr>
        <p:spPr>
          <a:xfrm>
            <a:off x="15633600" y="9586393"/>
            <a:ext cx="16726929" cy="131754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20000"/>
              </a:lnSpc>
              <a:buClr>
                <a:srgbClr val="2F7788"/>
              </a:buClr>
              <a:buSzPct val="120000"/>
              <a:buFont typeface="Arial" panose="020B0604020202020204" pitchFamily="34" charset="0"/>
              <a:buChar char="•"/>
            </a:pPr>
            <a:endParaRPr lang="el-GR" sz="2000" i="0" spc="0" dirty="0">
              <a:solidFill>
                <a:srgbClr val="5E5E5E"/>
              </a:solidFill>
            </a:endParaRPr>
          </a:p>
          <a:p>
            <a:pPr>
              <a:lnSpc>
                <a:spcPct val="120000"/>
              </a:lnSpc>
              <a:buClr>
                <a:srgbClr val="2F7788"/>
              </a:buClr>
              <a:buSzPct val="120000"/>
            </a:pPr>
            <a:r>
              <a:rPr lang="el-GR" sz="2400" i="0" spc="0" dirty="0">
                <a:solidFill>
                  <a:srgbClr val="5E5E5E"/>
                </a:solidFill>
              </a:rPr>
              <a:t>1. Στήριξη ευάλωτων παιδιών και νέων</a:t>
            </a:r>
          </a:p>
          <a:p>
            <a:pPr>
              <a:lnSpc>
                <a:spcPct val="120000"/>
              </a:lnSpc>
              <a:buClr>
                <a:srgbClr val="2F7788"/>
              </a:buClr>
              <a:buSzPct val="120000"/>
            </a:pPr>
            <a:r>
              <a:rPr lang="el-GR" sz="2400" i="0" spc="0" dirty="0">
                <a:solidFill>
                  <a:srgbClr val="5E5E5E"/>
                </a:solidFill>
              </a:rPr>
              <a:t>2. Ενίσχυση του Κράτους Πρόνοιας </a:t>
            </a:r>
          </a:p>
        </p:txBody>
      </p:sp>
      <p:sp>
        <p:nvSpPr>
          <p:cNvPr id="208" name="Rectangle 207">
            <a:extLst>
              <a:ext uri="{FF2B5EF4-FFF2-40B4-BE49-F238E27FC236}">
                <a16:creationId xmlns:a16="http://schemas.microsoft.com/office/drawing/2014/main" id="{4BF7A024-FAD5-A0ED-C67C-14C4B1F1AFCE}"/>
              </a:ext>
            </a:extLst>
          </p:cNvPr>
          <p:cNvSpPr/>
          <p:nvPr/>
        </p:nvSpPr>
        <p:spPr>
          <a:xfrm>
            <a:off x="19508799" y="5321254"/>
            <a:ext cx="2328313" cy="576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09" name="Subtitle here">
            <a:extLst>
              <a:ext uri="{FF2B5EF4-FFF2-40B4-BE49-F238E27FC236}">
                <a16:creationId xmlns:a16="http://schemas.microsoft.com/office/drawing/2014/main" id="{28C3F6A8-A4F9-9732-20B6-ADC859E18294}"/>
              </a:ext>
            </a:extLst>
          </p:cNvPr>
          <p:cNvSpPr txBox="1"/>
          <p:nvPr/>
        </p:nvSpPr>
        <p:spPr>
          <a:xfrm>
            <a:off x="19637925" y="5304159"/>
            <a:ext cx="4226643"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Ομάδα Στόχος</a:t>
            </a:r>
          </a:p>
        </p:txBody>
      </p:sp>
      <p:sp>
        <p:nvSpPr>
          <p:cNvPr id="211" name="Subtitle here">
            <a:extLst>
              <a:ext uri="{FF2B5EF4-FFF2-40B4-BE49-F238E27FC236}">
                <a16:creationId xmlns:a16="http://schemas.microsoft.com/office/drawing/2014/main" id="{2B310E56-4080-EB01-6668-791089E68CBE}"/>
              </a:ext>
            </a:extLst>
          </p:cNvPr>
          <p:cNvSpPr txBox="1"/>
          <p:nvPr/>
        </p:nvSpPr>
        <p:spPr>
          <a:xfrm>
            <a:off x="19637925" y="6091727"/>
            <a:ext cx="3745305"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Παιδιά και νέοι που χρειάζονται ιδιαίτερη φροντίδα</a:t>
            </a:r>
          </a:p>
        </p:txBody>
      </p:sp>
      <p:pic>
        <p:nvPicPr>
          <p:cNvPr id="51" name="Image" descr="Image"/>
          <p:cNvPicPr>
            <a:picLocks noChangeAspect="1"/>
          </p:cNvPicPr>
          <p:nvPr/>
        </p:nvPicPr>
        <p:blipFill>
          <a:blip r:embed="rId3"/>
          <a:stretch>
            <a:fillRect/>
          </a:stretch>
        </p:blipFill>
        <p:spPr>
          <a:xfrm>
            <a:off x="9533101" y="10493636"/>
            <a:ext cx="15374783" cy="3275904"/>
          </a:xfrm>
          <a:prstGeom prst="rect">
            <a:avLst/>
          </a:prstGeom>
          <a:ln w="12700">
            <a:miter lim="400000"/>
          </a:ln>
        </p:spPr>
      </p:pic>
      <p:sp>
        <p:nvSpPr>
          <p:cNvPr id="5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44" name="Subtitle here">
            <a:extLst>
              <a:ext uri="{FF2B5EF4-FFF2-40B4-BE49-F238E27FC236}">
                <a16:creationId xmlns:a16="http://schemas.microsoft.com/office/drawing/2014/main" id="{E21FE21D-8559-B180-2463-6ED0750C6D07}"/>
              </a:ext>
            </a:extLst>
          </p:cNvPr>
          <p:cNvSpPr txBox="1"/>
          <p:nvPr/>
        </p:nvSpPr>
        <p:spPr>
          <a:xfrm>
            <a:off x="9400366" y="3135952"/>
            <a:ext cx="170583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Περιγραφή</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5593290" y="3120454"/>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Κόστος</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E67CABA6-59DE-E45F-25D4-86E6FF97669C}"/>
              </a:ext>
            </a:extLst>
          </p:cNvPr>
          <p:cNvSpPr txBox="1"/>
          <p:nvPr/>
        </p:nvSpPr>
        <p:spPr>
          <a:xfrm>
            <a:off x="18305860" y="3135951"/>
            <a:ext cx="2788971"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Χρονοδιάγραμμα</a:t>
            </a:r>
            <a:endParaRPr lang="el-GR" sz="2400" b="1" i="0" kern="0" spc="0" dirty="0">
              <a:solidFill>
                <a:srgbClr val="2F7788"/>
              </a:solidFill>
            </a:endParaRPr>
          </a:p>
        </p:txBody>
      </p:sp>
      <p:sp>
        <p:nvSpPr>
          <p:cNvPr id="57" name="Subtitle here">
            <a:extLst>
              <a:ext uri="{FF2B5EF4-FFF2-40B4-BE49-F238E27FC236}">
                <a16:creationId xmlns:a16="http://schemas.microsoft.com/office/drawing/2014/main" id="{30BC3C46-7AD4-C6C6-13C4-127C830B5542}"/>
              </a:ext>
            </a:extLst>
          </p:cNvPr>
          <p:cNvSpPr txBox="1"/>
          <p:nvPr/>
        </p:nvSpPr>
        <p:spPr>
          <a:xfrm>
            <a:off x="21417394" y="3135952"/>
            <a:ext cx="167729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Αφορά</a:t>
            </a:r>
          </a:p>
        </p:txBody>
      </p:sp>
      <p:sp>
        <p:nvSpPr>
          <p:cNvPr id="59" name="Subtitle here">
            <a:extLst>
              <a:ext uri="{FF2B5EF4-FFF2-40B4-BE49-F238E27FC236}">
                <a16:creationId xmlns:a16="http://schemas.microsoft.com/office/drawing/2014/main" id="{3E1A7879-14F2-848B-3D2D-01BC88EAA1C6}"/>
              </a:ext>
            </a:extLst>
          </p:cNvPr>
          <p:cNvSpPr txBox="1"/>
          <p:nvPr/>
        </p:nvSpPr>
        <p:spPr>
          <a:xfrm>
            <a:off x="852000" y="3135952"/>
            <a:ext cx="170583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Στόχος</a:t>
            </a:r>
            <a:endParaRPr lang="el-GR" sz="2400" b="1" i="0" kern="0" spc="0" dirty="0">
              <a:solidFill>
                <a:srgbClr val="2F7788"/>
              </a:solidFill>
            </a:endParaRPr>
          </a:p>
        </p:txBody>
      </p:sp>
      <p:sp>
        <p:nvSpPr>
          <p:cNvPr id="71" name="Rectangle 70">
            <a:extLst>
              <a:ext uri="{FF2B5EF4-FFF2-40B4-BE49-F238E27FC236}">
                <a16:creationId xmlns:a16="http://schemas.microsoft.com/office/drawing/2014/main" id="{CE588624-8ED0-AE8A-812E-F1C344ED8B50}"/>
              </a:ext>
            </a:extLst>
          </p:cNvPr>
          <p:cNvSpPr/>
          <p:nvPr/>
        </p:nvSpPr>
        <p:spPr>
          <a:xfrm>
            <a:off x="516194" y="5978969"/>
            <a:ext cx="14570255" cy="6143797"/>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 name="Rectangle 2"/>
          <p:cNvSpPr/>
          <p:nvPr/>
        </p:nvSpPr>
        <p:spPr>
          <a:xfrm>
            <a:off x="15430503" y="5898395"/>
            <a:ext cx="3917355" cy="3323323"/>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Rectangle 3"/>
          <p:cNvSpPr/>
          <p:nvPr/>
        </p:nvSpPr>
        <p:spPr>
          <a:xfrm>
            <a:off x="19508799" y="5910062"/>
            <a:ext cx="4023201" cy="3300237"/>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 name="Subtitle here">
            <a:extLst>
              <a:ext uri="{FF2B5EF4-FFF2-40B4-BE49-F238E27FC236}">
                <a16:creationId xmlns:a16="http://schemas.microsoft.com/office/drawing/2014/main" id="{164EA166-A6DF-B95F-C171-8026E326B1AC}"/>
              </a:ext>
            </a:extLst>
          </p:cNvPr>
          <p:cNvSpPr txBox="1"/>
          <p:nvPr/>
        </p:nvSpPr>
        <p:spPr>
          <a:xfrm>
            <a:off x="15653484" y="4028385"/>
            <a:ext cx="2542608"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dirty="0">
                <a:solidFill>
                  <a:srgbClr val="5E5E5E"/>
                </a:solidFill>
              </a:rPr>
              <a:t>€</a:t>
            </a:r>
            <a:r>
              <a:rPr lang="en-GB" sz="3600" i="0" kern="0" spc="0" dirty="0">
                <a:solidFill>
                  <a:srgbClr val="5E5E5E"/>
                </a:solidFill>
              </a:rPr>
              <a:t>26.</a:t>
            </a:r>
            <a:r>
              <a:rPr lang="el-GR" sz="3600" i="0" kern="0" spc="0" dirty="0">
                <a:solidFill>
                  <a:srgbClr val="5E5E5E"/>
                </a:solidFill>
              </a:rPr>
              <a:t>2 εκατ.</a:t>
            </a:r>
          </a:p>
        </p:txBody>
      </p:sp>
    </p:spTree>
    <p:extLst>
      <p:ext uri="{BB962C8B-B14F-4D97-AF65-F5344CB8AC3E}">
        <p14:creationId xmlns:p14="http://schemas.microsoft.com/office/powerpoint/2010/main" val="2240654890"/>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3666812"/>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4" name="Subtitle here">
            <a:extLst>
              <a:ext uri="{FF2B5EF4-FFF2-40B4-BE49-F238E27FC236}">
                <a16:creationId xmlns:a16="http://schemas.microsoft.com/office/drawing/2014/main" id="{D43C7DCA-02FA-7EFC-0AEB-8FAF94D29299}"/>
              </a:ext>
            </a:extLst>
          </p:cNvPr>
          <p:cNvSpPr txBox="1"/>
          <p:nvPr/>
        </p:nvSpPr>
        <p:spPr>
          <a:xfrm>
            <a:off x="1118043" y="3881064"/>
            <a:ext cx="5360894"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3000" i="0" kern="0" spc="0" dirty="0">
              <a:solidFill>
                <a:schemeClr val="bg1"/>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Σεπτέμβριος 23 - Δεκέμβριος 24</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963403" y="3419715"/>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1" name="Subtitle here">
            <a:extLst>
              <a:ext uri="{FF2B5EF4-FFF2-40B4-BE49-F238E27FC236}">
                <a16:creationId xmlns:a16="http://schemas.microsoft.com/office/drawing/2014/main" id="{813F21C2-55D4-D080-478C-5B92F63F5A30}"/>
              </a:ext>
            </a:extLst>
          </p:cNvPr>
          <p:cNvSpPr txBox="1"/>
          <p:nvPr/>
        </p:nvSpPr>
        <p:spPr>
          <a:xfrm>
            <a:off x="9277494" y="3498689"/>
            <a:ext cx="1865642" cy="47192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981197" y="3484349"/>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5050611" y="3498689"/>
            <a:ext cx="170471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54092" y="3314023"/>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3498689"/>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706618" y="3256041"/>
            <a:ext cx="855777" cy="9229164"/>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63551" y="5980061"/>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4.1</a:t>
            </a:r>
            <a:endParaRPr lang="el-GR" sz="2400" b="1" i="0" kern="0" spc="0" dirty="0">
              <a:solidFill>
                <a:schemeClr val="bg1"/>
              </a:solidFill>
            </a:endParaRP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3551" y="9117317"/>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4.2</a:t>
            </a:r>
            <a:endParaRPr lang="el-GR" sz="2400" b="1" i="0" kern="0" spc="0" dirty="0">
              <a:solidFill>
                <a:schemeClr val="bg1"/>
              </a:solidFill>
            </a:endParaRPr>
          </a:p>
        </p:txBody>
      </p:sp>
      <p:cxnSp>
        <p:nvCxnSpPr>
          <p:cNvPr id="11" name="Straight Connector 10"/>
          <p:cNvCxnSpPr>
            <a:cxnSpLocks/>
          </p:cNvCxnSpPr>
          <p:nvPr/>
        </p:nvCxnSpPr>
        <p:spPr>
          <a:xfrm>
            <a:off x="7257687" y="3276238"/>
            <a:ext cx="15758" cy="9230393"/>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10524335" y="3286188"/>
            <a:ext cx="63008" cy="9298394"/>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0" name="Straight Connector 89"/>
          <p:cNvCxnSpPr>
            <a:cxnSpLocks/>
          </p:cNvCxnSpPr>
          <p:nvPr/>
        </p:nvCxnSpPr>
        <p:spPr>
          <a:xfrm>
            <a:off x="14971319" y="3254812"/>
            <a:ext cx="118848" cy="9230393"/>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793556" y="3276238"/>
            <a:ext cx="38232" cy="9152443"/>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387939" y="3276238"/>
            <a:ext cx="49284" cy="9152443"/>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68288" y="3276238"/>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737438" y="4497982"/>
            <a:ext cx="5536007" cy="439325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1800" i="0" spc="0" dirty="0">
                <a:solidFill>
                  <a:srgbClr val="5E5E5E"/>
                </a:solidFill>
              </a:rPr>
              <a:t>Παιδικές Στέγες (παιδιά υπό τη νομική φροντίδα του κράτους ηλικίας 5-13 χρ., αγόρια και κορίτσια), Σπίτια για Κορίτσια (Ξενώνας </a:t>
            </a:r>
            <a:r>
              <a:rPr lang="el-GR" sz="1800" i="0" spc="0" dirty="0" err="1">
                <a:solidFill>
                  <a:srgbClr val="5E5E5E"/>
                </a:solidFill>
              </a:rPr>
              <a:t>Νεανίδων</a:t>
            </a:r>
            <a:r>
              <a:rPr lang="el-GR" sz="1800" i="0" spc="0" dirty="0">
                <a:solidFill>
                  <a:srgbClr val="5E5E5E"/>
                </a:solidFill>
              </a:rPr>
              <a:t> – </a:t>
            </a:r>
            <a:r>
              <a:rPr lang="el-GR" sz="1800" i="0" spc="0" dirty="0" err="1">
                <a:solidFill>
                  <a:srgbClr val="5E5E5E"/>
                </a:solidFill>
              </a:rPr>
              <a:t>έφηβες</a:t>
            </a:r>
            <a:r>
              <a:rPr lang="el-GR" sz="1800" i="0" spc="0" dirty="0">
                <a:solidFill>
                  <a:srgbClr val="5E5E5E"/>
                </a:solidFill>
              </a:rPr>
              <a:t>/κορίτσια υπό τη νομική φροντίδα του κράτους ηλικίας 13-18 χρ., Σπίτια για Αγόρια (Εφηβικός Ξενώνας- έφηβοι/ αγόρια υπό τη νομική φροντίδα του κράτους ηλικίας 13-18 χρ., Εξειδικευμένο Σπίτι για ανήλικες </a:t>
            </a:r>
            <a:r>
              <a:rPr lang="el-GR" sz="1800" i="0" spc="0" dirty="0" err="1">
                <a:solidFill>
                  <a:srgbClr val="5E5E5E"/>
                </a:solidFill>
              </a:rPr>
              <a:t>έγκυες</a:t>
            </a:r>
            <a:r>
              <a:rPr lang="el-GR" sz="1800" i="0" spc="0" dirty="0">
                <a:solidFill>
                  <a:srgbClr val="5E5E5E"/>
                </a:solidFill>
              </a:rPr>
              <a:t> και νεαρές μητέρες με βρέφη, που βρίσκονται υπό τη νομική φροντίδα του κράτους, Κέντρα Ημέρας Εφήβων (παιδιά ηλικίας 13-18χρ.), Εξειδικευμένα Σπίτια Εφήβων (Ξενώνες – παιδιά ηλικίας 13 – 18χρ.), Διεπιστημονικό Κέντρο για Παιδιά Θύματα Βίας (Β΄ Σπίτι του Παιδιού).</a:t>
            </a:r>
            <a:endParaRPr lang="en-GB" sz="2400" i="0" kern="0" spc="0" dirty="0">
              <a:solidFill>
                <a:srgbClr val="5E5E5E"/>
              </a:solidFill>
            </a:endParaRPr>
          </a:p>
        </p:txBody>
      </p:sp>
      <p:cxnSp>
        <p:nvCxnSpPr>
          <p:cNvPr id="124" name="Straight Connector 123"/>
          <p:cNvCxnSpPr>
            <a:cxnSpLocks/>
          </p:cNvCxnSpPr>
          <p:nvPr/>
        </p:nvCxnSpPr>
        <p:spPr>
          <a:xfrm flipH="1" flipV="1">
            <a:off x="1250949" y="8860392"/>
            <a:ext cx="17229874" cy="31673"/>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6" name="Straight Connector 125"/>
          <p:cNvCxnSpPr>
            <a:cxnSpLocks/>
          </p:cNvCxnSpPr>
          <p:nvPr/>
        </p:nvCxnSpPr>
        <p:spPr>
          <a:xfrm flipH="1">
            <a:off x="830601" y="10744813"/>
            <a:ext cx="1992193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73938" y="3276238"/>
            <a:ext cx="79292" cy="925182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31" name="Straight Connector 130"/>
          <p:cNvCxnSpPr>
            <a:cxnSpLocks/>
          </p:cNvCxnSpPr>
          <p:nvPr/>
        </p:nvCxnSpPr>
        <p:spPr>
          <a:xfrm flipH="1">
            <a:off x="1490109" y="4532631"/>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8001622" y="5512420"/>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1/2024 </a:t>
            </a:r>
            <a:r>
              <a:rPr lang="en-GB" sz="2400" i="0" spc="0" dirty="0">
                <a:solidFill>
                  <a:srgbClr val="5E5E5E"/>
                </a:solidFill>
              </a:rPr>
              <a:t>-</a:t>
            </a:r>
            <a:r>
              <a:rPr lang="el-GR" sz="2400" i="0" spc="0" dirty="0">
                <a:solidFill>
                  <a:srgbClr val="5E5E5E"/>
                </a:solidFill>
              </a:rPr>
              <a:t> </a:t>
            </a:r>
            <a:r>
              <a:rPr lang="el-GR" sz="2400" i="0" kern="0" spc="0" dirty="0">
                <a:solidFill>
                  <a:srgbClr val="5E5E5E"/>
                </a:solidFill>
              </a:rPr>
              <a:t>6/2026</a:t>
            </a:r>
          </a:p>
        </p:txBody>
      </p:sp>
      <p:sp>
        <p:nvSpPr>
          <p:cNvPr id="152" name="Subtitle here">
            <a:extLst>
              <a:ext uri="{FF2B5EF4-FFF2-40B4-BE49-F238E27FC236}">
                <a16:creationId xmlns:a16="http://schemas.microsoft.com/office/drawing/2014/main" id="{813F21C2-55D4-D080-478C-5B92F63F5A30}"/>
              </a:ext>
            </a:extLst>
          </p:cNvPr>
          <p:cNvSpPr txBox="1"/>
          <p:nvPr/>
        </p:nvSpPr>
        <p:spPr>
          <a:xfrm>
            <a:off x="15222225" y="5323859"/>
            <a:ext cx="1552216"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ΣΑΑ/ Κρατικός Π/Υ</a:t>
            </a:r>
          </a:p>
        </p:txBody>
      </p:sp>
      <p:sp>
        <p:nvSpPr>
          <p:cNvPr id="6" name="Subtitle here">
            <a:extLst>
              <a:ext uri="{FF2B5EF4-FFF2-40B4-BE49-F238E27FC236}">
                <a16:creationId xmlns:a16="http://schemas.microsoft.com/office/drawing/2014/main" id="{DBC8243B-DACA-BDE1-6D2F-4330B326A1CD}"/>
              </a:ext>
            </a:extLst>
          </p:cNvPr>
          <p:cNvSpPr txBox="1"/>
          <p:nvPr/>
        </p:nvSpPr>
        <p:spPr>
          <a:xfrm>
            <a:off x="11808545" y="5305460"/>
            <a:ext cx="1552216" cy="98898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Διοίκηση ΥΚΕ</a:t>
            </a:r>
          </a:p>
        </p:txBody>
      </p:sp>
      <p:sp>
        <p:nvSpPr>
          <p:cNvPr id="7" name="Subtitle here">
            <a:extLst>
              <a:ext uri="{FF2B5EF4-FFF2-40B4-BE49-F238E27FC236}">
                <a16:creationId xmlns:a16="http://schemas.microsoft.com/office/drawing/2014/main" id="{53B99FB9-4E1F-4EEC-A01D-03EAE4EDB7D0}"/>
              </a:ext>
            </a:extLst>
          </p:cNvPr>
          <p:cNvSpPr txBox="1"/>
          <p:nvPr/>
        </p:nvSpPr>
        <p:spPr>
          <a:xfrm>
            <a:off x="18336073" y="5275389"/>
            <a:ext cx="2452474" cy="231858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Δημιουργία</a:t>
            </a:r>
          </a:p>
          <a:p>
            <a:pPr algn="ctr">
              <a:lnSpc>
                <a:spcPct val="120000"/>
              </a:lnSpc>
              <a:buClr>
                <a:srgbClr val="2F7788"/>
              </a:buClr>
              <a:buSzPct val="120000"/>
            </a:pPr>
            <a:r>
              <a:rPr lang="el-GR" sz="2000" i="0" spc="0" dirty="0">
                <a:solidFill>
                  <a:srgbClr val="5E5E5E"/>
                </a:solidFill>
              </a:rPr>
              <a:t>και βελτίωση </a:t>
            </a:r>
          </a:p>
          <a:p>
            <a:pPr algn="ctr">
              <a:lnSpc>
                <a:spcPct val="120000"/>
              </a:lnSpc>
              <a:buClr>
                <a:srgbClr val="2F7788"/>
              </a:buClr>
              <a:buSzPct val="120000"/>
            </a:pPr>
            <a:r>
              <a:rPr lang="el-GR" sz="2000" i="0" spc="0" dirty="0">
                <a:solidFill>
                  <a:srgbClr val="5E5E5E"/>
                </a:solidFill>
              </a:rPr>
              <a:t>δομών και υποδομών αναφορικά με</a:t>
            </a:r>
          </a:p>
          <a:p>
            <a:pPr algn="ctr">
              <a:lnSpc>
                <a:spcPct val="120000"/>
              </a:lnSpc>
              <a:buClr>
                <a:srgbClr val="2F7788"/>
              </a:buClr>
              <a:buSzPct val="120000"/>
            </a:pPr>
            <a:r>
              <a:rPr lang="el-GR" sz="2000" i="0" spc="0" dirty="0">
                <a:solidFill>
                  <a:srgbClr val="5E5E5E"/>
                </a:solidFill>
              </a:rPr>
              <a:t>το παιδί  </a:t>
            </a:r>
          </a:p>
        </p:txBody>
      </p:sp>
      <p:pic>
        <p:nvPicPr>
          <p:cNvPr id="55" name="Image" descr="Image"/>
          <p:cNvPicPr>
            <a:picLocks noChangeAspect="1"/>
          </p:cNvPicPr>
          <p:nvPr/>
        </p:nvPicPr>
        <p:blipFill>
          <a:blip r:embed="rId3"/>
          <a:stretch>
            <a:fillRect/>
          </a:stretch>
        </p:blipFill>
        <p:spPr>
          <a:xfrm>
            <a:off x="8943194" y="10043136"/>
            <a:ext cx="15700723" cy="3521234"/>
          </a:xfrm>
          <a:prstGeom prst="rect">
            <a:avLst/>
          </a:prstGeom>
          <a:ln w="12700">
            <a:miter lim="400000"/>
          </a:ln>
        </p:spPr>
      </p:pic>
      <p:sp>
        <p:nvSpPr>
          <p:cNvPr id="58"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0607276" y="11940653"/>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57" name="Rectangle 56">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9" name="TextBox 58">
            <a:extLst>
              <a:ext uri="{FF2B5EF4-FFF2-40B4-BE49-F238E27FC236}">
                <a16:creationId xmlns:a16="http://schemas.microsoft.com/office/drawing/2014/main" id="{E62F5A41-3FBC-5295-A632-0D89BEA4DE26}"/>
              </a:ext>
            </a:extLst>
          </p:cNvPr>
          <p:cNvSpPr txBox="1"/>
          <p:nvPr/>
        </p:nvSpPr>
        <p:spPr>
          <a:xfrm>
            <a:off x="16440912" y="976407"/>
            <a:ext cx="676295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Παιδί / Νέοι</a:t>
            </a:r>
            <a:endParaRPr lang="en-GB" sz="3200" b="0" dirty="0">
              <a:solidFill>
                <a:srgbClr val="FFFFFF"/>
              </a:solidFill>
              <a:latin typeface="Helvetica Neue Medium"/>
              <a:ea typeface="+mn-ea"/>
              <a:cs typeface="+mn-cs"/>
              <a:sym typeface="Helvetica Neue Medium"/>
            </a:endParaRPr>
          </a:p>
        </p:txBody>
      </p:sp>
      <p:sp>
        <p:nvSpPr>
          <p:cNvPr id="61"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49" name="Subtitle here">
            <a:extLst>
              <a:ext uri="{FF2B5EF4-FFF2-40B4-BE49-F238E27FC236}">
                <a16:creationId xmlns:a16="http://schemas.microsoft.com/office/drawing/2014/main" id="{813F21C2-55D4-D080-478C-5B92F63F5A30}"/>
              </a:ext>
            </a:extLst>
          </p:cNvPr>
          <p:cNvSpPr txBox="1"/>
          <p:nvPr/>
        </p:nvSpPr>
        <p:spPr>
          <a:xfrm>
            <a:off x="16891957" y="7458843"/>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400" i="0" kern="0" spc="0" dirty="0">
              <a:solidFill>
                <a:srgbClr val="5E5E5E"/>
              </a:solidFill>
            </a:endParaRPr>
          </a:p>
        </p:txBody>
      </p:sp>
      <p:cxnSp>
        <p:nvCxnSpPr>
          <p:cNvPr id="13" name="Straight Connector 12">
            <a:extLst>
              <a:ext uri="{FF2B5EF4-FFF2-40B4-BE49-F238E27FC236}">
                <a16:creationId xmlns:a16="http://schemas.microsoft.com/office/drawing/2014/main" id="{EFBC8C30-F64B-433D-6602-7D2EA153BBE8}"/>
              </a:ext>
            </a:extLst>
          </p:cNvPr>
          <p:cNvCxnSpPr>
            <a:cxnSpLocks/>
          </p:cNvCxnSpPr>
          <p:nvPr/>
        </p:nvCxnSpPr>
        <p:spPr>
          <a:xfrm flipH="1">
            <a:off x="18437223" y="8891236"/>
            <a:ext cx="2315316"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9" name="Subtitle here">
            <a:extLst>
              <a:ext uri="{FF2B5EF4-FFF2-40B4-BE49-F238E27FC236}">
                <a16:creationId xmlns:a16="http://schemas.microsoft.com/office/drawing/2014/main" id="{7EB84C2E-F3F7-A7D4-0510-13DFA8847199}"/>
              </a:ext>
            </a:extLst>
          </p:cNvPr>
          <p:cNvSpPr txBox="1"/>
          <p:nvPr/>
        </p:nvSpPr>
        <p:spPr>
          <a:xfrm>
            <a:off x="16840841" y="9188210"/>
            <a:ext cx="158524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a:t>
            </a:r>
            <a:r>
              <a:rPr lang="en-US" sz="2400" i="0" spc="0" dirty="0">
                <a:solidFill>
                  <a:srgbClr val="5E5E5E"/>
                </a:solidFill>
              </a:rPr>
              <a:t>15 </a:t>
            </a:r>
            <a:r>
              <a:rPr lang="el-GR" sz="2400" i="0" spc="0" dirty="0">
                <a:solidFill>
                  <a:srgbClr val="5E5E5E"/>
                </a:solidFill>
              </a:rPr>
              <a:t>εκατ.</a:t>
            </a:r>
            <a:endParaRPr lang="el-GR" sz="2400" i="0" kern="0" spc="0" dirty="0">
              <a:solidFill>
                <a:srgbClr val="5E5E5E"/>
              </a:solidFill>
            </a:endParaRPr>
          </a:p>
        </p:txBody>
      </p:sp>
      <p:pic>
        <p:nvPicPr>
          <p:cNvPr id="16" name="Picture 15">
            <a:extLst>
              <a:ext uri="{FF2B5EF4-FFF2-40B4-BE49-F238E27FC236}">
                <a16:creationId xmlns:a16="http://schemas.microsoft.com/office/drawing/2014/main" id="{47C19492-6AFE-4515-A613-9841418A2D6B}"/>
              </a:ext>
            </a:extLst>
          </p:cNvPr>
          <p:cNvPicPr>
            <a:picLocks noChangeAspect="1"/>
          </p:cNvPicPr>
          <p:nvPr/>
        </p:nvPicPr>
        <p:blipFill>
          <a:blip r:embed="rId4"/>
          <a:stretch>
            <a:fillRect/>
          </a:stretch>
        </p:blipFill>
        <p:spPr>
          <a:xfrm>
            <a:off x="7633498" y="8876227"/>
            <a:ext cx="2830302" cy="2075613"/>
          </a:xfrm>
          <a:prstGeom prst="rect">
            <a:avLst/>
          </a:prstGeom>
        </p:spPr>
      </p:pic>
      <p:sp>
        <p:nvSpPr>
          <p:cNvPr id="68" name="Subtitle here">
            <a:extLst>
              <a:ext uri="{FF2B5EF4-FFF2-40B4-BE49-F238E27FC236}">
                <a16:creationId xmlns:a16="http://schemas.microsoft.com/office/drawing/2014/main" id="{38ED058F-B146-432B-B804-34AE8C3F2CF4}"/>
              </a:ext>
            </a:extLst>
          </p:cNvPr>
          <p:cNvSpPr txBox="1"/>
          <p:nvPr/>
        </p:nvSpPr>
        <p:spPr>
          <a:xfrm>
            <a:off x="12075298" y="9022471"/>
            <a:ext cx="1552216" cy="98898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Διοίκηση ΥΚΕ</a:t>
            </a:r>
          </a:p>
        </p:txBody>
      </p:sp>
      <p:sp>
        <p:nvSpPr>
          <p:cNvPr id="71" name="Subtitle here">
            <a:extLst>
              <a:ext uri="{FF2B5EF4-FFF2-40B4-BE49-F238E27FC236}">
                <a16:creationId xmlns:a16="http://schemas.microsoft.com/office/drawing/2014/main" id="{28E210E3-DEC2-4F8F-9DD3-3A9B1173904B}"/>
              </a:ext>
            </a:extLst>
          </p:cNvPr>
          <p:cNvSpPr txBox="1"/>
          <p:nvPr/>
        </p:nvSpPr>
        <p:spPr>
          <a:xfrm>
            <a:off x="1944463" y="10901577"/>
            <a:ext cx="4694411"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Καταρτισμός Εθνικής Στρατηγικής  για την Προδημοτική Εκπαίδευση και Φροντίδα</a:t>
            </a:r>
          </a:p>
        </p:txBody>
      </p:sp>
      <p:sp>
        <p:nvSpPr>
          <p:cNvPr id="72" name="Subtitle here">
            <a:extLst>
              <a:ext uri="{FF2B5EF4-FFF2-40B4-BE49-F238E27FC236}">
                <a16:creationId xmlns:a16="http://schemas.microsoft.com/office/drawing/2014/main" id="{C90A072E-0BC6-473E-98EC-8CDDED6DABC6}"/>
              </a:ext>
            </a:extLst>
          </p:cNvPr>
          <p:cNvSpPr txBox="1"/>
          <p:nvPr/>
        </p:nvSpPr>
        <p:spPr>
          <a:xfrm>
            <a:off x="18272634" y="8511011"/>
            <a:ext cx="2381320" cy="210339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n-US" sz="2000" i="0" spc="0" dirty="0">
              <a:solidFill>
                <a:srgbClr val="5E5E5E"/>
              </a:solidFill>
            </a:endParaRPr>
          </a:p>
          <a:p>
            <a:pPr algn="ctr">
              <a:lnSpc>
                <a:spcPct val="120000"/>
              </a:lnSpc>
              <a:buClr>
                <a:srgbClr val="2F7788"/>
              </a:buClr>
              <a:buSzPct val="120000"/>
            </a:pPr>
            <a:r>
              <a:rPr lang="el-GR" sz="1800" i="0" spc="0" dirty="0">
                <a:solidFill>
                  <a:srgbClr val="5E5E5E"/>
                </a:solidFill>
              </a:rPr>
              <a:t>Δημιουργία</a:t>
            </a:r>
          </a:p>
          <a:p>
            <a:pPr algn="ctr">
              <a:lnSpc>
                <a:spcPct val="120000"/>
              </a:lnSpc>
              <a:buClr>
                <a:srgbClr val="2F7788"/>
              </a:buClr>
              <a:buSzPct val="120000"/>
            </a:pPr>
            <a:r>
              <a:rPr lang="el-GR" sz="1800" i="0" spc="0" dirty="0">
                <a:solidFill>
                  <a:srgbClr val="5E5E5E"/>
                </a:solidFill>
              </a:rPr>
              <a:t>και βελτίωση </a:t>
            </a:r>
          </a:p>
          <a:p>
            <a:pPr algn="ctr">
              <a:lnSpc>
                <a:spcPct val="120000"/>
              </a:lnSpc>
              <a:buClr>
                <a:srgbClr val="2F7788"/>
              </a:buClr>
              <a:buSzPct val="120000"/>
            </a:pPr>
            <a:r>
              <a:rPr lang="el-GR" sz="1800" i="0" spc="0" dirty="0">
                <a:solidFill>
                  <a:srgbClr val="5E5E5E"/>
                </a:solidFill>
              </a:rPr>
              <a:t>δομών και υποδομών αναφορικά με</a:t>
            </a:r>
          </a:p>
          <a:p>
            <a:pPr algn="ctr">
              <a:lnSpc>
                <a:spcPct val="120000"/>
              </a:lnSpc>
              <a:buClr>
                <a:srgbClr val="2F7788"/>
              </a:buClr>
              <a:buSzPct val="120000"/>
            </a:pPr>
            <a:r>
              <a:rPr lang="el-GR" sz="1800" i="0" spc="0" dirty="0">
                <a:solidFill>
                  <a:srgbClr val="5E5E5E"/>
                </a:solidFill>
              </a:rPr>
              <a:t>το παιδί  </a:t>
            </a:r>
          </a:p>
        </p:txBody>
      </p:sp>
      <p:sp>
        <p:nvSpPr>
          <p:cNvPr id="65" name="Subtitle here">
            <a:extLst>
              <a:ext uri="{FF2B5EF4-FFF2-40B4-BE49-F238E27FC236}">
                <a16:creationId xmlns:a16="http://schemas.microsoft.com/office/drawing/2014/main" id="{5B16BCA4-6463-4F9D-9C93-7F8CD49166B7}"/>
              </a:ext>
            </a:extLst>
          </p:cNvPr>
          <p:cNvSpPr txBox="1"/>
          <p:nvPr/>
        </p:nvSpPr>
        <p:spPr>
          <a:xfrm>
            <a:off x="16831788" y="5254024"/>
            <a:ext cx="1585240"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a:t>
            </a:r>
            <a:r>
              <a:rPr lang="en-US" sz="2400" i="0" spc="0" dirty="0">
                <a:solidFill>
                  <a:srgbClr val="5E5E5E"/>
                </a:solidFill>
              </a:rPr>
              <a:t>1</a:t>
            </a:r>
            <a:r>
              <a:rPr lang="el-GR" sz="2400" i="0" spc="0" dirty="0">
                <a:solidFill>
                  <a:srgbClr val="5E5E5E"/>
                </a:solidFill>
              </a:rPr>
              <a:t>1.2</a:t>
            </a:r>
            <a:r>
              <a:rPr lang="en-US" sz="2400" i="0" spc="0" dirty="0">
                <a:solidFill>
                  <a:srgbClr val="5E5E5E"/>
                </a:solidFill>
              </a:rPr>
              <a:t> </a:t>
            </a:r>
            <a:r>
              <a:rPr lang="el-GR" sz="2400" i="0" spc="0" dirty="0">
                <a:solidFill>
                  <a:srgbClr val="5E5E5E"/>
                </a:solidFill>
              </a:rPr>
              <a:t>εκατ.</a:t>
            </a:r>
            <a:endParaRPr lang="el-GR" sz="2400" i="0" kern="0" spc="0" dirty="0">
              <a:solidFill>
                <a:srgbClr val="5E5E5E"/>
              </a:solidFill>
            </a:endParaRPr>
          </a:p>
        </p:txBody>
      </p:sp>
      <p:cxnSp>
        <p:nvCxnSpPr>
          <p:cNvPr id="73" name="Straight Connector 72">
            <a:extLst>
              <a:ext uri="{FF2B5EF4-FFF2-40B4-BE49-F238E27FC236}">
                <a16:creationId xmlns:a16="http://schemas.microsoft.com/office/drawing/2014/main" id="{E69FC12A-D0F9-4F50-8BB8-88A1D9E6F39C}"/>
              </a:ext>
            </a:extLst>
          </p:cNvPr>
          <p:cNvCxnSpPr>
            <a:cxnSpLocks/>
          </p:cNvCxnSpPr>
          <p:nvPr/>
        </p:nvCxnSpPr>
        <p:spPr>
          <a:xfrm flipH="1">
            <a:off x="1118043" y="12506631"/>
            <a:ext cx="1992193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74" name="Subtitle here">
            <a:extLst>
              <a:ext uri="{FF2B5EF4-FFF2-40B4-BE49-F238E27FC236}">
                <a16:creationId xmlns:a16="http://schemas.microsoft.com/office/drawing/2014/main" id="{8BB21F04-230F-4717-8849-FAAF808A72CC}"/>
              </a:ext>
            </a:extLst>
          </p:cNvPr>
          <p:cNvSpPr txBox="1"/>
          <p:nvPr/>
        </p:nvSpPr>
        <p:spPr>
          <a:xfrm>
            <a:off x="1258171" y="9269717"/>
            <a:ext cx="38433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b="1" i="0" kern="0" spc="0" dirty="0">
              <a:solidFill>
                <a:schemeClr val="bg1"/>
              </a:solidFill>
            </a:endParaRPr>
          </a:p>
        </p:txBody>
      </p:sp>
      <p:pic>
        <p:nvPicPr>
          <p:cNvPr id="75" name="Picture 74">
            <a:extLst>
              <a:ext uri="{FF2B5EF4-FFF2-40B4-BE49-F238E27FC236}">
                <a16:creationId xmlns:a16="http://schemas.microsoft.com/office/drawing/2014/main" id="{AA8B4109-D82C-42E5-BA6E-C16A35B0E300}"/>
              </a:ext>
            </a:extLst>
          </p:cNvPr>
          <p:cNvPicPr>
            <a:picLocks noChangeAspect="1"/>
          </p:cNvPicPr>
          <p:nvPr/>
        </p:nvPicPr>
        <p:blipFill>
          <a:blip r:embed="rId5"/>
          <a:stretch>
            <a:fillRect/>
          </a:stretch>
        </p:blipFill>
        <p:spPr>
          <a:xfrm>
            <a:off x="1967572" y="8782264"/>
            <a:ext cx="4814232" cy="1631531"/>
          </a:xfrm>
          <a:prstGeom prst="rect">
            <a:avLst/>
          </a:prstGeom>
        </p:spPr>
      </p:pic>
      <p:sp>
        <p:nvSpPr>
          <p:cNvPr id="78" name="Subtitle here">
            <a:extLst>
              <a:ext uri="{FF2B5EF4-FFF2-40B4-BE49-F238E27FC236}">
                <a16:creationId xmlns:a16="http://schemas.microsoft.com/office/drawing/2014/main" id="{195C3CF1-5BFB-49A1-89B8-910EC43E828D}"/>
              </a:ext>
            </a:extLst>
          </p:cNvPr>
          <p:cNvSpPr txBox="1"/>
          <p:nvPr/>
        </p:nvSpPr>
        <p:spPr>
          <a:xfrm>
            <a:off x="12064202" y="10753520"/>
            <a:ext cx="1552216" cy="98898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Διοίκηση ΥΚΕ</a:t>
            </a:r>
          </a:p>
        </p:txBody>
      </p:sp>
      <p:sp>
        <p:nvSpPr>
          <p:cNvPr id="79" name="Subtitle here">
            <a:extLst>
              <a:ext uri="{FF2B5EF4-FFF2-40B4-BE49-F238E27FC236}">
                <a16:creationId xmlns:a16="http://schemas.microsoft.com/office/drawing/2014/main" id="{B31B4397-F130-4482-A962-167EA2A5AD3C}"/>
              </a:ext>
            </a:extLst>
          </p:cNvPr>
          <p:cNvSpPr txBox="1"/>
          <p:nvPr/>
        </p:nvSpPr>
        <p:spPr>
          <a:xfrm>
            <a:off x="867405" y="11039324"/>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4.3</a:t>
            </a:r>
            <a:endParaRPr lang="el-GR" sz="2400" b="1" i="0" kern="0" spc="0" dirty="0">
              <a:solidFill>
                <a:schemeClr val="bg1"/>
              </a:solidFill>
            </a:endParaRPr>
          </a:p>
        </p:txBody>
      </p:sp>
      <p:sp>
        <p:nvSpPr>
          <p:cNvPr id="80" name="Subtitle here">
            <a:extLst>
              <a:ext uri="{FF2B5EF4-FFF2-40B4-BE49-F238E27FC236}">
                <a16:creationId xmlns:a16="http://schemas.microsoft.com/office/drawing/2014/main" id="{2C4A90B8-7CFF-4D01-A9C7-B38592D33729}"/>
              </a:ext>
            </a:extLst>
          </p:cNvPr>
          <p:cNvSpPr txBox="1"/>
          <p:nvPr/>
        </p:nvSpPr>
        <p:spPr>
          <a:xfrm>
            <a:off x="7950828" y="10919092"/>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11/2024 </a:t>
            </a:r>
            <a:r>
              <a:rPr lang="en-GB" sz="2400" i="0" spc="0" dirty="0">
                <a:solidFill>
                  <a:srgbClr val="5E5E5E"/>
                </a:solidFill>
              </a:rPr>
              <a:t>-</a:t>
            </a:r>
            <a:r>
              <a:rPr lang="el-GR" sz="2400" i="0" spc="0" dirty="0">
                <a:solidFill>
                  <a:srgbClr val="5E5E5E"/>
                </a:solidFill>
              </a:rPr>
              <a:t> 6</a:t>
            </a:r>
            <a:r>
              <a:rPr lang="el-GR" sz="2400" i="0" kern="0" spc="0" dirty="0">
                <a:solidFill>
                  <a:srgbClr val="5E5E5E"/>
                </a:solidFill>
              </a:rPr>
              <a:t>/2025</a:t>
            </a:r>
          </a:p>
        </p:txBody>
      </p:sp>
      <p:sp>
        <p:nvSpPr>
          <p:cNvPr id="81" name="Subtitle here">
            <a:extLst>
              <a:ext uri="{FF2B5EF4-FFF2-40B4-BE49-F238E27FC236}">
                <a16:creationId xmlns:a16="http://schemas.microsoft.com/office/drawing/2014/main" id="{5B69F8EB-153A-408E-BC6C-B0687F4B070F}"/>
              </a:ext>
            </a:extLst>
          </p:cNvPr>
          <p:cNvSpPr txBox="1"/>
          <p:nvPr/>
        </p:nvSpPr>
        <p:spPr>
          <a:xfrm>
            <a:off x="18247906" y="10825118"/>
            <a:ext cx="2452474"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Στρατηγική</a:t>
            </a:r>
          </a:p>
        </p:txBody>
      </p:sp>
    </p:spTree>
    <p:extLst>
      <p:ext uri="{BB962C8B-B14F-4D97-AF65-F5344CB8AC3E}">
        <p14:creationId xmlns:p14="http://schemas.microsoft.com/office/powerpoint/2010/main" val="166955810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10" name="Subtitle here">
            <a:extLst>
              <a:ext uri="{FF2B5EF4-FFF2-40B4-BE49-F238E27FC236}">
                <a16:creationId xmlns:a16="http://schemas.microsoft.com/office/drawing/2014/main" id="{0643F226-AD6E-7EBB-1663-C1BCFB355AAF}"/>
              </a:ext>
            </a:extLst>
          </p:cNvPr>
          <p:cNvSpPr txBox="1"/>
          <p:nvPr/>
        </p:nvSpPr>
        <p:spPr>
          <a:xfrm>
            <a:off x="1420238" y="3307687"/>
            <a:ext cx="21167387" cy="429188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spcBef>
                <a:spcPts val="600"/>
              </a:spcBef>
              <a:spcAft>
                <a:spcPts val="600"/>
              </a:spcAft>
            </a:pPr>
            <a:r>
              <a:rPr lang="el-GR" sz="2400" b="1" i="0" dirty="0"/>
              <a:t>Χάραξη και εφ</a:t>
            </a:r>
            <a:r>
              <a:rPr lang="el-GR" sz="2400" b="1" i="0" dirty="0">
                <a:solidFill>
                  <a:srgbClr val="2F7788"/>
                </a:solidFill>
              </a:rPr>
              <a:t>αρμο</a:t>
            </a:r>
            <a:r>
              <a:rPr lang="el-GR" sz="2400" b="1" i="0" dirty="0"/>
              <a:t>γή πολιτικής και στρατηγικής για: </a:t>
            </a:r>
          </a:p>
          <a:p>
            <a:pPr marL="1108075" indent="-571500">
              <a:spcBef>
                <a:spcPts val="600"/>
              </a:spcBef>
              <a:spcAft>
                <a:spcPts val="600"/>
              </a:spcAft>
              <a:buFont typeface="Arial" panose="020B0604020202020204" pitchFamily="34" charset="0"/>
              <a:buChar char="•"/>
            </a:pPr>
            <a:r>
              <a:rPr lang="el-GR" sz="2400" i="0" dirty="0">
                <a:solidFill>
                  <a:srgbClr val="5E5E5E"/>
                </a:solidFill>
              </a:rPr>
              <a:t>τη διασφάλιση συνθηκών κοινωνικής συνοχής, κοινωνικής αλληλεγγύης</a:t>
            </a:r>
            <a:br>
              <a:rPr lang="en-US" sz="2400" i="0" dirty="0">
                <a:solidFill>
                  <a:srgbClr val="5E5E5E"/>
                </a:solidFill>
              </a:rPr>
            </a:br>
            <a:r>
              <a:rPr lang="el-GR" sz="2400" i="0" dirty="0">
                <a:solidFill>
                  <a:srgbClr val="5E5E5E"/>
                </a:solidFill>
              </a:rPr>
              <a:t>και ενός αξιοπρεπούς επιπέδου διαβίωσης, </a:t>
            </a:r>
          </a:p>
          <a:p>
            <a:pPr marL="1108075" indent="-571500">
              <a:spcBef>
                <a:spcPts val="600"/>
              </a:spcBef>
              <a:spcAft>
                <a:spcPts val="600"/>
              </a:spcAft>
              <a:buFont typeface="Arial" panose="020B0604020202020204" pitchFamily="34" charset="0"/>
              <a:buChar char="•"/>
            </a:pPr>
            <a:r>
              <a:rPr lang="el-GR" sz="2400" i="0" dirty="0">
                <a:solidFill>
                  <a:srgbClr val="5E5E5E"/>
                </a:solidFill>
              </a:rPr>
              <a:t>την παροχή κοινωνικής προστασίας, </a:t>
            </a:r>
          </a:p>
          <a:p>
            <a:pPr marL="1108075" indent="-571500">
              <a:spcBef>
                <a:spcPts val="600"/>
              </a:spcBef>
              <a:spcAft>
                <a:spcPts val="600"/>
              </a:spcAft>
              <a:buFont typeface="Arial" panose="020B0604020202020204" pitchFamily="34" charset="0"/>
              <a:buChar char="•"/>
            </a:pPr>
            <a:r>
              <a:rPr lang="el-GR" sz="2400" i="0" dirty="0">
                <a:solidFill>
                  <a:srgbClr val="5E5E5E"/>
                </a:solidFill>
              </a:rPr>
              <a:t>την καταπολέμηση του κοινωνικού αποκλεισμού, </a:t>
            </a:r>
          </a:p>
          <a:p>
            <a:pPr marL="1108075" indent="-571500">
              <a:spcBef>
                <a:spcPts val="600"/>
              </a:spcBef>
              <a:spcAft>
                <a:spcPts val="600"/>
              </a:spcAft>
              <a:buFont typeface="Arial" panose="020B0604020202020204" pitchFamily="34" charset="0"/>
              <a:buChar char="•"/>
            </a:pPr>
            <a:r>
              <a:rPr lang="el-GR" sz="2400" i="0" dirty="0">
                <a:solidFill>
                  <a:srgbClr val="5E5E5E"/>
                </a:solidFill>
              </a:rPr>
              <a:t>την προώθηση της ισότητας των</a:t>
            </a:r>
            <a:r>
              <a:rPr lang="en-GB" sz="2400" i="0" dirty="0">
                <a:solidFill>
                  <a:srgbClr val="5E5E5E"/>
                </a:solidFill>
              </a:rPr>
              <a:t> </a:t>
            </a:r>
            <a:r>
              <a:rPr lang="el-GR" sz="2400" i="0" dirty="0">
                <a:solidFill>
                  <a:srgbClr val="5E5E5E"/>
                </a:solidFill>
              </a:rPr>
              <a:t>ίσων ευκαιριών για όλους τους πολίτες.</a:t>
            </a:r>
          </a:p>
          <a:p>
            <a:pPr>
              <a:spcBef>
                <a:spcPts val="1800"/>
              </a:spcBef>
              <a:spcAft>
                <a:spcPts val="600"/>
              </a:spcAft>
            </a:pPr>
            <a:r>
              <a:rPr lang="el-GR" sz="2400" b="1" i="0" dirty="0"/>
              <a:t>Αναβάθμιση των δομών και του τρόπου λειτουργίας των κοινωνικών υπηρεσιών</a:t>
            </a:r>
            <a:r>
              <a:rPr lang="en-US" sz="2400" b="1" i="0" dirty="0"/>
              <a:t> </a:t>
            </a:r>
            <a:r>
              <a:rPr lang="el-GR" sz="2400" b="1" i="0" dirty="0"/>
              <a:t>του κράτους. </a:t>
            </a:r>
          </a:p>
          <a:p>
            <a:pPr>
              <a:lnSpc>
                <a:spcPct val="120000"/>
              </a:lnSpc>
              <a:buClr>
                <a:srgbClr val="2F7788"/>
              </a:buClr>
              <a:buSzPct val="120000"/>
            </a:pPr>
            <a:endParaRPr lang="el-GR" sz="3600" b="1" i="0" kern="0" spc="0" dirty="0">
              <a:solidFill>
                <a:srgbClr val="2F7788"/>
              </a:solidFill>
            </a:endParaRPr>
          </a:p>
        </p:txBody>
      </p:sp>
      <p:sp>
        <p:nvSpPr>
          <p:cNvPr id="12" name="Subtitle here">
            <a:extLst>
              <a:ext uri="{FF2B5EF4-FFF2-40B4-BE49-F238E27FC236}">
                <a16:creationId xmlns:a16="http://schemas.microsoft.com/office/drawing/2014/main" id="{7C622072-3656-2907-9EFE-F6496E6A6684}"/>
              </a:ext>
            </a:extLst>
          </p:cNvPr>
          <p:cNvSpPr txBox="1"/>
          <p:nvPr/>
        </p:nvSpPr>
        <p:spPr>
          <a:xfrm>
            <a:off x="11919067" y="4073751"/>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600" b="1" i="0" kern="0" spc="0" dirty="0">
              <a:solidFill>
                <a:srgbClr val="2F7788"/>
              </a:solidFill>
            </a:endParaRPr>
          </a:p>
        </p:txBody>
      </p:sp>
      <p:sp>
        <p:nvSpPr>
          <p:cNvPr id="18" name="01/…">
            <a:extLst>
              <a:ext uri="{FF2B5EF4-FFF2-40B4-BE49-F238E27FC236}">
                <a16:creationId xmlns:a16="http://schemas.microsoft.com/office/drawing/2014/main" id="{4EF7D83A-A232-036D-4AFC-60DE9B18EAF2}"/>
              </a:ext>
            </a:extLst>
          </p:cNvPr>
          <p:cNvSpPr txBox="1"/>
          <p:nvPr/>
        </p:nvSpPr>
        <p:spPr>
          <a:xfrm>
            <a:off x="1420238" y="8884277"/>
            <a:ext cx="8067728" cy="706243"/>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3600" b="0" i="1" cap="all" spc="150" dirty="0">
                <a:solidFill>
                  <a:srgbClr val="307687"/>
                </a:solidFill>
                <a:latin typeface="Arial" panose="020B0604020202020204"/>
                <a:ea typeface="Arial" panose="020B0604020202020204"/>
                <a:cs typeface="Arial" panose="020B0604020202020204"/>
                <a:sym typeface="Arial" panose="020B0604020202020204"/>
              </a:rPr>
              <a:t>Το οραμα μασ</a:t>
            </a:r>
          </a:p>
        </p:txBody>
      </p:sp>
      <p:sp>
        <p:nvSpPr>
          <p:cNvPr id="22" name="01/…">
            <a:extLst>
              <a:ext uri="{FF2B5EF4-FFF2-40B4-BE49-F238E27FC236}">
                <a16:creationId xmlns:a16="http://schemas.microsoft.com/office/drawing/2014/main" id="{28761A81-79EC-6699-BDF7-745BB0B69474}"/>
              </a:ext>
            </a:extLst>
          </p:cNvPr>
          <p:cNvSpPr txBox="1"/>
          <p:nvPr/>
        </p:nvSpPr>
        <p:spPr>
          <a:xfrm>
            <a:off x="11919067" y="3285399"/>
            <a:ext cx="8791448" cy="773313"/>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endParaRPr lang="el-GR" sz="4000" b="0" i="1" cap="all" spc="150" dirty="0">
              <a:solidFill>
                <a:srgbClr val="307687"/>
              </a:solidFill>
              <a:latin typeface="Arial" panose="020B0604020202020204"/>
              <a:ea typeface="Arial" panose="020B0604020202020204"/>
              <a:cs typeface="Arial" panose="020B0604020202020204"/>
              <a:sym typeface="Arial" panose="020B0604020202020204"/>
            </a:endParaRPr>
          </a:p>
        </p:txBody>
      </p:sp>
      <p:cxnSp>
        <p:nvCxnSpPr>
          <p:cNvPr id="45" name="Straight Connector 44">
            <a:extLst>
              <a:ext uri="{FF2B5EF4-FFF2-40B4-BE49-F238E27FC236}">
                <a16:creationId xmlns:a16="http://schemas.microsoft.com/office/drawing/2014/main" id="{28381BB6-23CA-7213-80F5-50C2C9A305A5}"/>
              </a:ext>
            </a:extLst>
          </p:cNvPr>
          <p:cNvCxnSpPr>
            <a:cxnSpLocks/>
          </p:cNvCxnSpPr>
          <p:nvPr/>
        </p:nvCxnSpPr>
        <p:spPr>
          <a:xfrm>
            <a:off x="1459966" y="3155304"/>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46" name="Picture 45" descr="A black and grey logo&#10;&#10;Description automatically generated">
            <a:extLst>
              <a:ext uri="{FF2B5EF4-FFF2-40B4-BE49-F238E27FC236}">
                <a16:creationId xmlns:a16="http://schemas.microsoft.com/office/drawing/2014/main" id="{9B7BDBE2-9FB4-FA30-01BB-808F7076F8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08804" y="928170"/>
            <a:ext cx="1642714" cy="2227134"/>
          </a:xfrm>
          <a:prstGeom prst="rect">
            <a:avLst/>
          </a:prstGeom>
        </p:spPr>
      </p:pic>
      <p:pic>
        <p:nvPicPr>
          <p:cNvPr id="14" name="Image" descr="Image"/>
          <p:cNvPicPr>
            <a:picLocks noChangeAspect="1"/>
          </p:cNvPicPr>
          <p:nvPr/>
        </p:nvPicPr>
        <p:blipFill>
          <a:blip r:embed="rId4"/>
          <a:stretch>
            <a:fillRect/>
          </a:stretch>
        </p:blipFill>
        <p:spPr>
          <a:xfrm>
            <a:off x="8936984" y="10354105"/>
            <a:ext cx="15700723" cy="3345352"/>
          </a:xfrm>
          <a:prstGeom prst="rect">
            <a:avLst/>
          </a:prstGeom>
          <a:ln w="12700">
            <a:miter lim="400000"/>
          </a:ln>
        </p:spPr>
      </p:pic>
      <p:sp>
        <p:nvSpPr>
          <p:cNvPr id="20"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24" name="Subtitle here">
            <a:extLst>
              <a:ext uri="{FF2B5EF4-FFF2-40B4-BE49-F238E27FC236}">
                <a16:creationId xmlns:a16="http://schemas.microsoft.com/office/drawing/2014/main" id="{73184F1D-8CC5-49BB-9780-A09DDE3B4EDD}"/>
              </a:ext>
            </a:extLst>
          </p:cNvPr>
          <p:cNvSpPr txBox="1"/>
          <p:nvPr/>
        </p:nvSpPr>
        <p:spPr>
          <a:xfrm>
            <a:off x="860928" y="1348265"/>
            <a:ext cx="9031217"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Γνωρίστε το Υφυπουργείο</a:t>
            </a:r>
          </a:p>
        </p:txBody>
      </p:sp>
      <p:sp>
        <p:nvSpPr>
          <p:cNvPr id="13" name="01/…">
            <a:extLst>
              <a:ext uri="{FF2B5EF4-FFF2-40B4-BE49-F238E27FC236}">
                <a16:creationId xmlns:a16="http://schemas.microsoft.com/office/drawing/2014/main" id="{4EF7D83A-A232-036D-4AFC-60DE9B18EAF2}"/>
              </a:ext>
            </a:extLst>
          </p:cNvPr>
          <p:cNvSpPr txBox="1"/>
          <p:nvPr/>
        </p:nvSpPr>
        <p:spPr>
          <a:xfrm>
            <a:off x="1420238" y="2328002"/>
            <a:ext cx="8067728" cy="706243"/>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3600" b="0" i="1" cap="all" spc="150" dirty="0">
                <a:solidFill>
                  <a:srgbClr val="307687"/>
                </a:solidFill>
                <a:latin typeface="Arial" panose="020B0604020202020204"/>
                <a:ea typeface="Arial" panose="020B0604020202020204"/>
                <a:cs typeface="Arial" panose="020B0604020202020204"/>
                <a:sym typeface="Arial" panose="020B0604020202020204"/>
              </a:rPr>
              <a:t>Η Αποστολ</a:t>
            </a:r>
            <a:r>
              <a:rPr lang="en-US" sz="3600" b="0" i="1" cap="all" spc="150" dirty="0">
                <a:solidFill>
                  <a:srgbClr val="307687"/>
                </a:solidFill>
                <a:latin typeface="Arial" panose="020B0604020202020204"/>
                <a:ea typeface="Arial" panose="020B0604020202020204"/>
                <a:cs typeface="Arial" panose="020B0604020202020204"/>
                <a:sym typeface="Arial" panose="020B0604020202020204"/>
              </a:rPr>
              <a:t>H</a:t>
            </a:r>
            <a:r>
              <a:rPr lang="el-GR" sz="3600" b="0" i="1" cap="all" spc="150" dirty="0">
                <a:solidFill>
                  <a:srgbClr val="307687"/>
                </a:solidFill>
                <a:latin typeface="Arial" panose="020B0604020202020204"/>
                <a:ea typeface="Arial" panose="020B0604020202020204"/>
                <a:cs typeface="Arial" panose="020B0604020202020204"/>
                <a:sym typeface="Arial" panose="020B0604020202020204"/>
              </a:rPr>
              <a:t> μας</a:t>
            </a:r>
          </a:p>
        </p:txBody>
      </p:sp>
      <p:cxnSp>
        <p:nvCxnSpPr>
          <p:cNvPr id="15" name="Straight Connector 14">
            <a:extLst>
              <a:ext uri="{FF2B5EF4-FFF2-40B4-BE49-F238E27FC236}">
                <a16:creationId xmlns:a16="http://schemas.microsoft.com/office/drawing/2014/main" id="{28381BB6-23CA-7213-80F5-50C2C9A305A5}"/>
              </a:ext>
            </a:extLst>
          </p:cNvPr>
          <p:cNvCxnSpPr>
            <a:cxnSpLocks/>
          </p:cNvCxnSpPr>
          <p:nvPr/>
        </p:nvCxnSpPr>
        <p:spPr>
          <a:xfrm>
            <a:off x="1459966" y="9675470"/>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16" name="Picture 15" descr="A blue and grey circle with arrow in center&#10;&#10;Description automatically generated">
            <a:extLst>
              <a:ext uri="{FF2B5EF4-FFF2-40B4-BE49-F238E27FC236}">
                <a16:creationId xmlns:a16="http://schemas.microsoft.com/office/drawing/2014/main" id="{F85F54A2-0B75-D064-CAF0-FD45846B191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320937" y="6747321"/>
            <a:ext cx="2218447" cy="2077084"/>
          </a:xfrm>
          <a:prstGeom prst="rect">
            <a:avLst/>
          </a:prstGeom>
        </p:spPr>
      </p:pic>
      <p:sp>
        <p:nvSpPr>
          <p:cNvPr id="17" name="Rectangle 16">
            <a:extLst>
              <a:ext uri="{FF2B5EF4-FFF2-40B4-BE49-F238E27FC236}">
                <a16:creationId xmlns:a16="http://schemas.microsoft.com/office/drawing/2014/main" id="{BFA8059E-10ED-420C-BA23-9C23D9E8A5B2}"/>
              </a:ext>
            </a:extLst>
          </p:cNvPr>
          <p:cNvSpPr/>
          <p:nvPr/>
        </p:nvSpPr>
        <p:spPr>
          <a:xfrm>
            <a:off x="1459966" y="9827854"/>
            <a:ext cx="21601512" cy="1421928"/>
          </a:xfrm>
          <a:prstGeom prst="rect">
            <a:avLst/>
          </a:prstGeom>
        </p:spPr>
        <p:txBody>
          <a:bodyPr wrap="square">
            <a:spAutoFit/>
          </a:bodyPr>
          <a:lstStyle/>
          <a:p>
            <a:pPr algn="l">
              <a:lnSpc>
                <a:spcPct val="120000"/>
              </a:lnSpc>
              <a:spcBef>
                <a:spcPts val="500"/>
              </a:spcBef>
              <a:spcAft>
                <a:spcPts val="500"/>
              </a:spcAft>
            </a:pPr>
            <a:r>
              <a:rPr lang="el-GR"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Η </a:t>
            </a:r>
            <a:r>
              <a:rPr lang="el-GR" sz="2400" dirty="0">
                <a:solidFill>
                  <a:srgbClr val="2F7788"/>
                </a:solidFill>
                <a:latin typeface="Arial" panose="020B0604020202020204" pitchFamily="34" charset="0"/>
                <a:ea typeface="Times New Roman" panose="02020603050405020304" pitchFamily="18" charset="0"/>
                <a:cs typeface="Arial" panose="020B0604020202020204" pitchFamily="34" charset="0"/>
              </a:rPr>
              <a:t>ισότιμη πρόσβαση </a:t>
            </a:r>
            <a:r>
              <a:rPr lang="el-GR"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όλων των πολιτών σε προσιτές και εξατομικευμένες</a:t>
            </a:r>
            <a:r>
              <a:rPr lang="en-US"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 </a:t>
            </a:r>
            <a:r>
              <a:rPr lang="el-GR"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κοινωνικές υπηρεσίες</a:t>
            </a:r>
            <a:r>
              <a:rPr lang="en-US"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 </a:t>
            </a:r>
            <a:r>
              <a:rPr lang="el-GR"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για την ολιστική στήριξη του ατόμου και της οικογένειας,</a:t>
            </a:r>
            <a:br>
              <a:rPr lang="en-US"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br>
            <a:r>
              <a:rPr lang="el-GR"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με ανθρωποκεντρικό, πολυθεματικό</a:t>
            </a:r>
            <a:r>
              <a:rPr lang="en-US"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 </a:t>
            </a:r>
            <a:r>
              <a:rPr lang="el-GR"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και αποτελεσματικό τρόπο, με στόχο</a:t>
            </a:r>
            <a:r>
              <a:rPr lang="en-US"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 </a:t>
            </a:r>
            <a:r>
              <a:rPr lang="el-GR" sz="2400" dirty="0">
                <a:solidFill>
                  <a:srgbClr val="2F7788"/>
                </a:solidFill>
                <a:latin typeface="Arial" panose="020B0604020202020204" pitchFamily="34" charset="0"/>
                <a:ea typeface="Times New Roman" panose="02020603050405020304" pitchFamily="18" charset="0"/>
                <a:cs typeface="Arial" panose="020B0604020202020204" pitchFamily="34" charset="0"/>
              </a:rPr>
              <a:t>τη διασφάλιση των δικαιωμάτων των ευάλωτων </a:t>
            </a:r>
            <a:r>
              <a:rPr lang="el-GR"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ατόμων</a:t>
            </a:r>
            <a:br>
              <a:rPr lang="en-US"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br>
            <a:r>
              <a:rPr lang="el-GR"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του πληθυσμού, τη </a:t>
            </a:r>
            <a:r>
              <a:rPr lang="el-GR" sz="2400" dirty="0">
                <a:solidFill>
                  <a:srgbClr val="2F7788"/>
                </a:solidFill>
                <a:latin typeface="Arial" panose="020B0604020202020204" pitchFamily="34" charset="0"/>
                <a:ea typeface="Times New Roman" panose="02020603050405020304" pitchFamily="18" charset="0"/>
                <a:cs typeface="Arial" panose="020B0604020202020204" pitchFamily="34" charset="0"/>
              </a:rPr>
              <a:t>βελτίωση του επιπέδου ζωής </a:t>
            </a:r>
            <a:r>
              <a:rPr lang="el-GR"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τους και την </a:t>
            </a:r>
            <a:r>
              <a:rPr lang="el-GR" sz="2400" dirty="0">
                <a:solidFill>
                  <a:srgbClr val="2F7788"/>
                </a:solidFill>
                <a:latin typeface="Arial" panose="020B0604020202020204" pitchFamily="34" charset="0"/>
                <a:ea typeface="Times New Roman" panose="02020603050405020304" pitchFamily="18" charset="0"/>
                <a:cs typeface="Arial" panose="020B0604020202020204" pitchFamily="34" charset="0"/>
              </a:rPr>
              <a:t>ανάπτυξη των δυνατοτήτων</a:t>
            </a:r>
            <a:r>
              <a:rPr lang="en-US" sz="2400" dirty="0">
                <a:solidFill>
                  <a:srgbClr val="2F7788"/>
                </a:solidFill>
                <a:latin typeface="Arial" panose="020B0604020202020204" pitchFamily="34" charset="0"/>
                <a:ea typeface="Times New Roman" panose="02020603050405020304" pitchFamily="18" charset="0"/>
                <a:cs typeface="Arial" panose="020B0604020202020204" pitchFamily="34" charset="0"/>
              </a:rPr>
              <a:t> </a:t>
            </a:r>
            <a:r>
              <a:rPr lang="el-GR" sz="2400" b="0" dirty="0">
                <a:solidFill>
                  <a:srgbClr val="5E5E5E"/>
                </a:solidFill>
                <a:latin typeface="Arial" panose="020B0604020202020204" pitchFamily="34" charset="0"/>
                <a:ea typeface="Times New Roman" panose="02020603050405020304" pitchFamily="18" charset="0"/>
                <a:cs typeface="Arial" panose="020B0604020202020204" pitchFamily="34" charset="0"/>
              </a:rPr>
              <a:t>τους στο μέγιστο.</a:t>
            </a:r>
          </a:p>
        </p:txBody>
      </p:sp>
      <p:sp>
        <p:nvSpPr>
          <p:cNvPr id="2" name="Rectangle 1">
            <a:extLst>
              <a:ext uri="{FF2B5EF4-FFF2-40B4-BE49-F238E27FC236}">
                <a16:creationId xmlns:a16="http://schemas.microsoft.com/office/drawing/2014/main" id="{6DF7AAD1-8944-464B-9B4E-CC9172941BB4}"/>
              </a:ext>
            </a:extLst>
          </p:cNvPr>
          <p:cNvSpPr/>
          <p:nvPr/>
        </p:nvSpPr>
        <p:spPr>
          <a:xfrm>
            <a:off x="1372950" y="7133460"/>
            <a:ext cx="3480441" cy="584775"/>
          </a:xfrm>
          <a:prstGeom prst="rect">
            <a:avLst/>
          </a:prstGeom>
        </p:spPr>
        <p:txBody>
          <a:bodyPr wrap="none">
            <a:spAutoFit/>
          </a:bodyPr>
          <a:lstStyle/>
          <a:p>
            <a:r>
              <a:rPr lang="el-GR" sz="3200" b="0" i="1" cap="all" spc="150" dirty="0">
                <a:solidFill>
                  <a:srgbClr val="307687"/>
                </a:solidFill>
                <a:latin typeface="Arial" panose="020B0604020202020204"/>
                <a:cs typeface="Arial" panose="020B0604020202020204"/>
                <a:sym typeface="Arial" panose="020B0604020202020204"/>
              </a:rPr>
              <a:t>Ο στοχοσ μασ</a:t>
            </a:r>
            <a:endParaRPr lang="LID4096" dirty="0"/>
          </a:p>
        </p:txBody>
      </p:sp>
      <p:sp>
        <p:nvSpPr>
          <p:cNvPr id="3" name="Rectangle 2">
            <a:extLst>
              <a:ext uri="{FF2B5EF4-FFF2-40B4-BE49-F238E27FC236}">
                <a16:creationId xmlns:a16="http://schemas.microsoft.com/office/drawing/2014/main" id="{17DE14DB-697E-453E-BBA9-B134E2D884D6}"/>
              </a:ext>
            </a:extLst>
          </p:cNvPr>
          <p:cNvSpPr/>
          <p:nvPr/>
        </p:nvSpPr>
        <p:spPr>
          <a:xfrm>
            <a:off x="1309790" y="7760641"/>
            <a:ext cx="16146937" cy="830997"/>
          </a:xfrm>
          <a:prstGeom prst="rect">
            <a:avLst/>
          </a:prstGeom>
        </p:spPr>
        <p:txBody>
          <a:bodyPr wrap="square">
            <a:spAutoFit/>
          </a:bodyPr>
          <a:lstStyle/>
          <a:p>
            <a:pPr algn="l"/>
            <a:r>
              <a:rPr lang="el-GR" sz="2400" dirty="0">
                <a:solidFill>
                  <a:srgbClr val="2F7788"/>
                </a:solidFill>
              </a:rPr>
              <a:t>Δημιουργία συνθηκών  αποδοτικότερης και αποτελεσματικότερης λειτουργίας και αλληλεγγύης προς όφελος των πολιτών και των ευάλωτων οικογενειών και ομάδων.</a:t>
            </a:r>
            <a:endParaRPr lang="LID4096" sz="2400" dirty="0">
              <a:solidFill>
                <a:srgbClr val="2F7788"/>
              </a:solidFill>
            </a:endParaRPr>
          </a:p>
        </p:txBody>
      </p:sp>
    </p:spTree>
    <p:extLst>
      <p:ext uri="{BB962C8B-B14F-4D97-AF65-F5344CB8AC3E}">
        <p14:creationId xmlns:p14="http://schemas.microsoft.com/office/powerpoint/2010/main" val="274836314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a:off x="843066" y="3707706"/>
            <a:ext cx="4464000" cy="1477328"/>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Rectangle 66">
            <a:extLst>
              <a:ext uri="{FF2B5EF4-FFF2-40B4-BE49-F238E27FC236}">
                <a16:creationId xmlns:a16="http://schemas.microsoft.com/office/drawing/2014/main" id="{52FBA867-A332-BAAF-1A63-E7C3460610C1}"/>
              </a:ext>
            </a:extLst>
          </p:cNvPr>
          <p:cNvSpPr/>
          <p:nvPr/>
        </p:nvSpPr>
        <p:spPr>
          <a:xfrm>
            <a:off x="15593290" y="3682117"/>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8" name="Rectangle 67">
            <a:extLst>
              <a:ext uri="{FF2B5EF4-FFF2-40B4-BE49-F238E27FC236}">
                <a16:creationId xmlns:a16="http://schemas.microsoft.com/office/drawing/2014/main" id="{D156E402-D196-B61F-48E0-F060CF4A0B53}"/>
              </a:ext>
            </a:extLst>
          </p:cNvPr>
          <p:cNvSpPr/>
          <p:nvPr/>
        </p:nvSpPr>
        <p:spPr>
          <a:xfrm>
            <a:off x="18305860"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Rectangle 68">
            <a:extLst>
              <a:ext uri="{FF2B5EF4-FFF2-40B4-BE49-F238E27FC236}">
                <a16:creationId xmlns:a16="http://schemas.microsoft.com/office/drawing/2014/main" id="{3061DBBB-7DA5-8ED7-68F0-B9A8BAAED7C2}"/>
              </a:ext>
            </a:extLst>
          </p:cNvPr>
          <p:cNvSpPr/>
          <p:nvPr/>
        </p:nvSpPr>
        <p:spPr>
          <a:xfrm>
            <a:off x="21001843"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0" name="Rectangle 69"/>
          <p:cNvSpPr/>
          <p:nvPr/>
        </p:nvSpPr>
        <p:spPr>
          <a:xfrm>
            <a:off x="5434147" y="3697615"/>
            <a:ext cx="10008000" cy="1477328"/>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9" y="562098"/>
            <a:ext cx="10243916"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Στρατηγικός Στόχος 5: </a:t>
            </a:r>
          </a:p>
        </p:txBody>
      </p:sp>
      <p:sp>
        <p:nvSpPr>
          <p:cNvPr id="49" name="Rectangle 48">
            <a:extLst>
              <a:ext uri="{FF2B5EF4-FFF2-40B4-BE49-F238E27FC236}">
                <a16:creationId xmlns:a16="http://schemas.microsoft.com/office/drawing/2014/main" id="{CB6CF44E-5D63-FA5A-748D-6CC969F7B7FA}"/>
              </a:ext>
            </a:extLst>
          </p:cNvPr>
          <p:cNvSpPr/>
          <p:nvPr/>
        </p:nvSpPr>
        <p:spPr>
          <a:xfrm>
            <a:off x="868625" y="3918717"/>
            <a:ext cx="4421854" cy="1107996"/>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400" b="0" dirty="0">
                <a:solidFill>
                  <a:schemeClr val="bg1"/>
                </a:solidFill>
                <a:latin typeface="+mn-lt"/>
                <a:ea typeface="+mn-ea"/>
                <a:cs typeface="+mn-cs"/>
                <a:sym typeface="Helvetica Neue Medium"/>
              </a:rPr>
              <a:t>Διασφάλιση δικαιωμάτων και ευημερίας Ατόμων Τρίτης Ηλικίας</a:t>
            </a:r>
          </a:p>
        </p:txBody>
      </p:sp>
      <p:sp>
        <p:nvSpPr>
          <p:cNvPr id="52" name="Rectangle 51">
            <a:extLst>
              <a:ext uri="{FF2B5EF4-FFF2-40B4-BE49-F238E27FC236}">
                <a16:creationId xmlns:a16="http://schemas.microsoft.com/office/drawing/2014/main" id="{F29D2E5A-D73D-B8F4-0879-44AFE9E8D5BE}"/>
              </a:ext>
            </a:extLst>
          </p:cNvPr>
          <p:cNvSpPr/>
          <p:nvPr/>
        </p:nvSpPr>
        <p:spPr>
          <a:xfrm>
            <a:off x="5450734" y="4215377"/>
            <a:ext cx="9846453" cy="307777"/>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000" b="0" dirty="0">
                <a:solidFill>
                  <a:srgbClr val="5E5E5E"/>
                </a:solidFill>
                <a:latin typeface="Arial" panose="020B0604020202020204" pitchFamily="34" charset="0"/>
                <a:ea typeface="+mn-ea"/>
                <a:cs typeface="Arial" panose="020B0604020202020204" pitchFamily="34" charset="0"/>
                <a:sym typeface="Helvetica Neue Medium"/>
              </a:rPr>
              <a:t>Βελτίωση των συνθηκών διαβίωσης των Ατόμων Τρίτης Ηλικίας</a:t>
            </a:r>
          </a:p>
        </p:txBody>
      </p:sp>
      <p:sp>
        <p:nvSpPr>
          <p:cNvPr id="14" name="Subtitle here">
            <a:extLst>
              <a:ext uri="{FF2B5EF4-FFF2-40B4-BE49-F238E27FC236}">
                <a16:creationId xmlns:a16="http://schemas.microsoft.com/office/drawing/2014/main" id="{66E82319-BC2C-8F97-731D-13FB71765B3E}"/>
              </a:ext>
            </a:extLst>
          </p:cNvPr>
          <p:cNvSpPr txBox="1"/>
          <p:nvPr/>
        </p:nvSpPr>
        <p:spPr>
          <a:xfrm>
            <a:off x="18492148" y="4132693"/>
            <a:ext cx="2602683"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Φεβ-23 έως Ιουν-26 </a:t>
            </a:r>
          </a:p>
        </p:txBody>
      </p:sp>
      <p:sp>
        <p:nvSpPr>
          <p:cNvPr id="15" name="Subtitle here">
            <a:extLst>
              <a:ext uri="{FF2B5EF4-FFF2-40B4-BE49-F238E27FC236}">
                <a16:creationId xmlns:a16="http://schemas.microsoft.com/office/drawing/2014/main" id="{75E10902-FE2E-A9EB-4119-3809C11BA9A7}"/>
              </a:ext>
            </a:extLst>
          </p:cNvPr>
          <p:cNvSpPr txBox="1"/>
          <p:nvPr/>
        </p:nvSpPr>
        <p:spPr>
          <a:xfrm>
            <a:off x="21045571" y="4053813"/>
            <a:ext cx="2496945"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Άτομα Τρίτης Ηλικίας </a:t>
            </a:r>
          </a:p>
          <a:p>
            <a:pPr algn="ctr">
              <a:lnSpc>
                <a:spcPct val="120000"/>
              </a:lnSpc>
              <a:buClr>
                <a:srgbClr val="2F7788"/>
              </a:buClr>
              <a:buSzPct val="120000"/>
            </a:pPr>
            <a:r>
              <a:rPr lang="el-GR" sz="2000" i="0" spc="0" dirty="0">
                <a:solidFill>
                  <a:srgbClr val="5E5E5E"/>
                </a:solidFill>
              </a:rPr>
              <a:t>(άνω των 65)</a:t>
            </a: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6" y="2119207"/>
            <a:ext cx="21177663" cy="71814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sz="4000" b="1" i="0" dirty="0">
                <a:solidFill>
                  <a:srgbClr val="E38C19"/>
                </a:solidFill>
                <a:latin typeface="Arial" panose="020B0604020202020204" pitchFamily="34" charset="0"/>
                <a:cs typeface="Arial" panose="020B0604020202020204" pitchFamily="34" charset="0"/>
              </a:rPr>
              <a:t>Διασφάλιση Δικαιωμάτων και Ευημερίας Ατόμων Τρίτης Ηλικίας</a:t>
            </a:r>
          </a:p>
        </p:txBody>
      </p:sp>
      <p:sp>
        <p:nvSpPr>
          <p:cNvPr id="24" name="Rectangle 23">
            <a:extLst>
              <a:ext uri="{FF2B5EF4-FFF2-40B4-BE49-F238E27FC236}">
                <a16:creationId xmlns:a16="http://schemas.microsoft.com/office/drawing/2014/main" id="{F8773CAD-6845-523F-27F7-16D569DAB4EB}"/>
              </a:ext>
            </a:extLst>
          </p:cNvPr>
          <p:cNvSpPr/>
          <p:nvPr/>
        </p:nvSpPr>
        <p:spPr>
          <a:xfrm>
            <a:off x="843066" y="5306306"/>
            <a:ext cx="23030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9" name="Subtitle here">
            <a:extLst>
              <a:ext uri="{FF2B5EF4-FFF2-40B4-BE49-F238E27FC236}">
                <a16:creationId xmlns:a16="http://schemas.microsoft.com/office/drawing/2014/main" id="{4C3067CC-53E4-36D2-6C83-492A1376F375}"/>
              </a:ext>
            </a:extLst>
          </p:cNvPr>
          <p:cNvSpPr txBox="1"/>
          <p:nvPr/>
        </p:nvSpPr>
        <p:spPr>
          <a:xfrm>
            <a:off x="1017263" y="5331525"/>
            <a:ext cx="2387097"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Παρεμβάσεις</a:t>
            </a:r>
          </a:p>
        </p:txBody>
      </p:sp>
      <p:sp>
        <p:nvSpPr>
          <p:cNvPr id="41" name="Subtitle here">
            <a:extLst>
              <a:ext uri="{FF2B5EF4-FFF2-40B4-BE49-F238E27FC236}">
                <a16:creationId xmlns:a16="http://schemas.microsoft.com/office/drawing/2014/main" id="{1B4171CA-4CC7-AECB-EF83-2275810AD296}"/>
              </a:ext>
            </a:extLst>
          </p:cNvPr>
          <p:cNvSpPr txBox="1"/>
          <p:nvPr/>
        </p:nvSpPr>
        <p:spPr>
          <a:xfrm>
            <a:off x="852000" y="6143535"/>
            <a:ext cx="14561878" cy="260783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000" i="0" spc="0" dirty="0">
                <a:solidFill>
                  <a:srgbClr val="5E5E5E"/>
                </a:solidFill>
              </a:rPr>
              <a:t>5.1 Υλοποίηση της Εθνικής Στρατηγικής για την Ενεργό Γήρανση</a:t>
            </a:r>
          </a:p>
          <a:p>
            <a:pPr>
              <a:lnSpc>
                <a:spcPct val="120000"/>
              </a:lnSpc>
              <a:spcBef>
                <a:spcPts val="1800"/>
              </a:spcBef>
              <a:buClr>
                <a:srgbClr val="2F7788"/>
              </a:buClr>
              <a:buSzPct val="120000"/>
            </a:pPr>
            <a:r>
              <a:rPr lang="el-GR" sz="2000" i="0" spc="0" dirty="0">
                <a:solidFill>
                  <a:srgbClr val="5E5E5E"/>
                </a:solidFill>
              </a:rPr>
              <a:t>5.2 Υλοποίηση του Σχεδίου Επιδότησης Διαμονής και Φροντίδας σε Στέγες Ηλικιωμένων</a:t>
            </a:r>
          </a:p>
          <a:p>
            <a:pPr>
              <a:lnSpc>
                <a:spcPct val="120000"/>
              </a:lnSpc>
              <a:spcBef>
                <a:spcPts val="1800"/>
              </a:spcBef>
              <a:buClr>
                <a:srgbClr val="2F7788"/>
              </a:buClr>
              <a:buSzPct val="120000"/>
            </a:pPr>
            <a:r>
              <a:rPr lang="en-GB" sz="2000" i="0" spc="0" dirty="0">
                <a:solidFill>
                  <a:srgbClr val="5E5E5E"/>
                </a:solidFill>
              </a:rPr>
              <a:t>5.</a:t>
            </a:r>
            <a:r>
              <a:rPr lang="el-GR" sz="2000" i="0" spc="0" dirty="0">
                <a:solidFill>
                  <a:srgbClr val="5E5E5E"/>
                </a:solidFill>
              </a:rPr>
              <a:t>3 Δημιουργία τουλάχιστον 6 νέων ή αναβάθμιση / επέκταση υφιστάμενων Κέντρων  24ης Φροντίδας ενήλικων ατόμων με ανάγκες μακροχρόνιας φροντίδας (μικρές δομές ενταγμένες στην κοινότητα για φιλοξενία μέχρι 10 ατόμων)</a:t>
            </a:r>
          </a:p>
          <a:p>
            <a:pPr>
              <a:lnSpc>
                <a:spcPct val="120000"/>
              </a:lnSpc>
              <a:spcBef>
                <a:spcPts val="1800"/>
              </a:spcBef>
              <a:buClr>
                <a:srgbClr val="2F7788"/>
              </a:buClr>
              <a:buSzPct val="120000"/>
            </a:pPr>
            <a:endParaRPr lang="el-GR" sz="2000" i="0" spc="0" dirty="0">
              <a:solidFill>
                <a:srgbClr val="5E5E5E"/>
              </a:solidFill>
            </a:endParaRPr>
          </a:p>
        </p:txBody>
      </p:sp>
      <p:sp>
        <p:nvSpPr>
          <p:cNvPr id="47" name="Rectangle 46">
            <a:extLst>
              <a:ext uri="{FF2B5EF4-FFF2-40B4-BE49-F238E27FC236}">
                <a16:creationId xmlns:a16="http://schemas.microsoft.com/office/drawing/2014/main" id="{93B9AA57-86E1-AEB1-0E30-E6ADEB0F84BE}"/>
              </a:ext>
            </a:extLst>
          </p:cNvPr>
          <p:cNvSpPr/>
          <p:nvPr/>
        </p:nvSpPr>
        <p:spPr>
          <a:xfrm>
            <a:off x="15430503" y="5293392"/>
            <a:ext cx="295206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8" name="Subtitle here">
            <a:extLst>
              <a:ext uri="{FF2B5EF4-FFF2-40B4-BE49-F238E27FC236}">
                <a16:creationId xmlns:a16="http://schemas.microsoft.com/office/drawing/2014/main" id="{AD7A5F75-2A27-B144-CD9B-F28A046BB74F}"/>
              </a:ext>
            </a:extLst>
          </p:cNvPr>
          <p:cNvSpPr txBox="1"/>
          <p:nvPr/>
        </p:nvSpPr>
        <p:spPr>
          <a:xfrm>
            <a:off x="15430503" y="5322565"/>
            <a:ext cx="355927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 Ομάδα Υλοποίησης</a:t>
            </a:r>
          </a:p>
        </p:txBody>
      </p:sp>
      <p:sp>
        <p:nvSpPr>
          <p:cNvPr id="194" name="Subtitle here">
            <a:extLst>
              <a:ext uri="{FF2B5EF4-FFF2-40B4-BE49-F238E27FC236}">
                <a16:creationId xmlns:a16="http://schemas.microsoft.com/office/drawing/2014/main" id="{48A71EFC-904F-934A-F039-7D190EC0AAB8}"/>
              </a:ext>
            </a:extLst>
          </p:cNvPr>
          <p:cNvSpPr txBox="1"/>
          <p:nvPr/>
        </p:nvSpPr>
        <p:spPr>
          <a:xfrm>
            <a:off x="15521554" y="6091727"/>
            <a:ext cx="5445140" cy="98898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Υφ.Κ.Π.</a:t>
            </a:r>
          </a:p>
          <a:p>
            <a:pPr>
              <a:lnSpc>
                <a:spcPct val="120000"/>
              </a:lnSpc>
              <a:buClr>
                <a:srgbClr val="2F7788"/>
              </a:buClr>
              <a:buSzPct val="120000"/>
            </a:pPr>
            <a:r>
              <a:rPr lang="el-GR" sz="2400" i="0" spc="0" dirty="0">
                <a:solidFill>
                  <a:srgbClr val="5E5E5E"/>
                </a:solidFill>
              </a:rPr>
              <a:t>Φορέας Τρίτης Ηλικίας</a:t>
            </a:r>
          </a:p>
        </p:txBody>
      </p:sp>
      <p:sp>
        <p:nvSpPr>
          <p:cNvPr id="199" name="Rectangle 198">
            <a:extLst>
              <a:ext uri="{FF2B5EF4-FFF2-40B4-BE49-F238E27FC236}">
                <a16:creationId xmlns:a16="http://schemas.microsoft.com/office/drawing/2014/main" id="{BB602FBF-C300-BFEE-623D-4356BF7C0FE0}"/>
              </a:ext>
            </a:extLst>
          </p:cNvPr>
          <p:cNvSpPr/>
          <p:nvPr/>
        </p:nvSpPr>
        <p:spPr>
          <a:xfrm>
            <a:off x="860776" y="8626761"/>
            <a:ext cx="405218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Subtitle here">
            <a:extLst>
              <a:ext uri="{FF2B5EF4-FFF2-40B4-BE49-F238E27FC236}">
                <a16:creationId xmlns:a16="http://schemas.microsoft.com/office/drawing/2014/main" id="{C34ABF9E-E844-F4DF-3E0B-6BB11A240F37}"/>
              </a:ext>
            </a:extLst>
          </p:cNvPr>
          <p:cNvSpPr txBox="1"/>
          <p:nvPr/>
        </p:nvSpPr>
        <p:spPr>
          <a:xfrm>
            <a:off x="1021560" y="8646440"/>
            <a:ext cx="4526794"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Οφέλη προς την Κοινωνία</a:t>
            </a:r>
          </a:p>
        </p:txBody>
      </p:sp>
      <p:sp>
        <p:nvSpPr>
          <p:cNvPr id="201" name="Rectangle 200">
            <a:extLst>
              <a:ext uri="{FF2B5EF4-FFF2-40B4-BE49-F238E27FC236}">
                <a16:creationId xmlns:a16="http://schemas.microsoft.com/office/drawing/2014/main" id="{CE588624-8ED0-AE8A-812E-F1C344ED8B50}"/>
              </a:ext>
            </a:extLst>
          </p:cNvPr>
          <p:cNvSpPr/>
          <p:nvPr/>
        </p:nvSpPr>
        <p:spPr>
          <a:xfrm>
            <a:off x="860776" y="9234556"/>
            <a:ext cx="10800000" cy="180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3" name="Subtitle here">
            <a:extLst>
              <a:ext uri="{FF2B5EF4-FFF2-40B4-BE49-F238E27FC236}">
                <a16:creationId xmlns:a16="http://schemas.microsoft.com/office/drawing/2014/main" id="{E01D11AB-7399-3D1D-1761-4A839B4D4894}"/>
              </a:ext>
            </a:extLst>
          </p:cNvPr>
          <p:cNvSpPr txBox="1"/>
          <p:nvPr/>
        </p:nvSpPr>
        <p:spPr>
          <a:xfrm>
            <a:off x="1049626" y="9333663"/>
            <a:ext cx="16726929"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1. Διασφάλιση αξιοπρεπούς διαβίωσης για τα Άτομα Τρίτης Ηλικίας</a:t>
            </a:r>
          </a:p>
          <a:p>
            <a:pPr>
              <a:lnSpc>
                <a:spcPct val="120000"/>
              </a:lnSpc>
              <a:buClr>
                <a:srgbClr val="2F7788"/>
              </a:buClr>
              <a:buSzPct val="120000"/>
            </a:pPr>
            <a:r>
              <a:rPr lang="el-GR" sz="2000" i="0" spc="0" dirty="0">
                <a:solidFill>
                  <a:srgbClr val="5E5E5E"/>
                </a:solidFill>
              </a:rPr>
              <a:t>2. Εξατομικευμένη και ποιοτική φροντίδα</a:t>
            </a:r>
          </a:p>
          <a:p>
            <a:pPr>
              <a:lnSpc>
                <a:spcPct val="120000"/>
              </a:lnSpc>
              <a:buClr>
                <a:srgbClr val="2F7788"/>
              </a:buClr>
              <a:buSzPct val="120000"/>
            </a:pPr>
            <a:r>
              <a:rPr lang="el-GR" sz="2000" i="0" spc="0" dirty="0">
                <a:solidFill>
                  <a:srgbClr val="5E5E5E"/>
                </a:solidFill>
              </a:rPr>
              <a:t>3. Ενίσχυση της ενεργούς γήρανσης</a:t>
            </a:r>
          </a:p>
        </p:txBody>
      </p:sp>
      <p:sp>
        <p:nvSpPr>
          <p:cNvPr id="208" name="Rectangle 207">
            <a:extLst>
              <a:ext uri="{FF2B5EF4-FFF2-40B4-BE49-F238E27FC236}">
                <a16:creationId xmlns:a16="http://schemas.microsoft.com/office/drawing/2014/main" id="{4BF7A024-FAD5-A0ED-C67C-14C4B1F1AFCE}"/>
              </a:ext>
            </a:extLst>
          </p:cNvPr>
          <p:cNvSpPr/>
          <p:nvPr/>
        </p:nvSpPr>
        <p:spPr>
          <a:xfrm>
            <a:off x="19508799" y="5290614"/>
            <a:ext cx="2328313" cy="61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09" name="Subtitle here">
            <a:extLst>
              <a:ext uri="{FF2B5EF4-FFF2-40B4-BE49-F238E27FC236}">
                <a16:creationId xmlns:a16="http://schemas.microsoft.com/office/drawing/2014/main" id="{28C3F6A8-A4F9-9732-20B6-ADC859E18294}"/>
              </a:ext>
            </a:extLst>
          </p:cNvPr>
          <p:cNvSpPr txBox="1"/>
          <p:nvPr/>
        </p:nvSpPr>
        <p:spPr>
          <a:xfrm>
            <a:off x="19637925" y="5304159"/>
            <a:ext cx="4226643"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Ομάδα Στόχος</a:t>
            </a:r>
          </a:p>
        </p:txBody>
      </p:sp>
      <p:sp>
        <p:nvSpPr>
          <p:cNvPr id="211" name="Subtitle here">
            <a:extLst>
              <a:ext uri="{FF2B5EF4-FFF2-40B4-BE49-F238E27FC236}">
                <a16:creationId xmlns:a16="http://schemas.microsoft.com/office/drawing/2014/main" id="{2B310E56-4080-EB01-6668-791089E68CBE}"/>
              </a:ext>
            </a:extLst>
          </p:cNvPr>
          <p:cNvSpPr txBox="1"/>
          <p:nvPr/>
        </p:nvSpPr>
        <p:spPr>
          <a:xfrm>
            <a:off x="19590311" y="6091727"/>
            <a:ext cx="3745305"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Άτομα Τρίτης Ηλικίας </a:t>
            </a:r>
          </a:p>
          <a:p>
            <a:pPr>
              <a:lnSpc>
                <a:spcPct val="120000"/>
              </a:lnSpc>
              <a:buClr>
                <a:srgbClr val="2F7788"/>
              </a:buClr>
              <a:buSzPct val="120000"/>
            </a:pPr>
            <a:r>
              <a:rPr lang="el-GR" sz="2400" i="0" spc="0" dirty="0">
                <a:solidFill>
                  <a:srgbClr val="5E5E5E"/>
                </a:solidFill>
              </a:rPr>
              <a:t>(άνω των 65)</a:t>
            </a:r>
          </a:p>
        </p:txBody>
      </p:sp>
      <p:pic>
        <p:nvPicPr>
          <p:cNvPr id="51"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44" name="Subtitle here">
            <a:extLst>
              <a:ext uri="{FF2B5EF4-FFF2-40B4-BE49-F238E27FC236}">
                <a16:creationId xmlns:a16="http://schemas.microsoft.com/office/drawing/2014/main" id="{E21FE21D-8559-B180-2463-6ED0750C6D07}"/>
              </a:ext>
            </a:extLst>
          </p:cNvPr>
          <p:cNvSpPr txBox="1"/>
          <p:nvPr/>
        </p:nvSpPr>
        <p:spPr>
          <a:xfrm>
            <a:off x="9400366" y="3135952"/>
            <a:ext cx="170583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Περιγραφή</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5593290" y="3120454"/>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Κόστος</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E67CABA6-59DE-E45F-25D4-86E6FF97669C}"/>
              </a:ext>
            </a:extLst>
          </p:cNvPr>
          <p:cNvSpPr txBox="1"/>
          <p:nvPr/>
        </p:nvSpPr>
        <p:spPr>
          <a:xfrm>
            <a:off x="18305860" y="3135951"/>
            <a:ext cx="2788971"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Χρονοδιάγραμμα</a:t>
            </a:r>
            <a:endParaRPr lang="el-GR" sz="2400" b="1" i="0" kern="0" spc="0" dirty="0">
              <a:solidFill>
                <a:srgbClr val="2F7788"/>
              </a:solidFill>
            </a:endParaRPr>
          </a:p>
        </p:txBody>
      </p:sp>
      <p:sp>
        <p:nvSpPr>
          <p:cNvPr id="57" name="Subtitle here">
            <a:extLst>
              <a:ext uri="{FF2B5EF4-FFF2-40B4-BE49-F238E27FC236}">
                <a16:creationId xmlns:a16="http://schemas.microsoft.com/office/drawing/2014/main" id="{30BC3C46-7AD4-C6C6-13C4-127C830B5542}"/>
              </a:ext>
            </a:extLst>
          </p:cNvPr>
          <p:cNvSpPr txBox="1"/>
          <p:nvPr/>
        </p:nvSpPr>
        <p:spPr>
          <a:xfrm>
            <a:off x="21417394" y="3135952"/>
            <a:ext cx="167729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Αφορά</a:t>
            </a:r>
          </a:p>
        </p:txBody>
      </p:sp>
      <p:sp>
        <p:nvSpPr>
          <p:cNvPr id="59" name="Subtitle here">
            <a:extLst>
              <a:ext uri="{FF2B5EF4-FFF2-40B4-BE49-F238E27FC236}">
                <a16:creationId xmlns:a16="http://schemas.microsoft.com/office/drawing/2014/main" id="{3E1A7879-14F2-848B-3D2D-01BC88EAA1C6}"/>
              </a:ext>
            </a:extLst>
          </p:cNvPr>
          <p:cNvSpPr txBox="1"/>
          <p:nvPr/>
        </p:nvSpPr>
        <p:spPr>
          <a:xfrm>
            <a:off x="852000" y="3135952"/>
            <a:ext cx="170583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Στόχος</a:t>
            </a:r>
            <a:endParaRPr lang="el-GR" sz="2400" b="1" i="0" kern="0" spc="0" dirty="0">
              <a:solidFill>
                <a:srgbClr val="2F7788"/>
              </a:solidFill>
            </a:endParaRPr>
          </a:p>
        </p:txBody>
      </p:sp>
      <p:sp>
        <p:nvSpPr>
          <p:cNvPr id="71" name="Rectangle 70">
            <a:extLst>
              <a:ext uri="{FF2B5EF4-FFF2-40B4-BE49-F238E27FC236}">
                <a16:creationId xmlns:a16="http://schemas.microsoft.com/office/drawing/2014/main" id="{CE588624-8ED0-AE8A-812E-F1C344ED8B50}"/>
              </a:ext>
            </a:extLst>
          </p:cNvPr>
          <p:cNvSpPr/>
          <p:nvPr/>
        </p:nvSpPr>
        <p:spPr>
          <a:xfrm>
            <a:off x="809646" y="6228780"/>
            <a:ext cx="14424473" cy="2412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 name="Rectangle 2"/>
          <p:cNvSpPr/>
          <p:nvPr/>
        </p:nvSpPr>
        <p:spPr>
          <a:xfrm>
            <a:off x="15430503" y="5906144"/>
            <a:ext cx="3917355" cy="2412000"/>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Rectangle 3"/>
          <p:cNvSpPr/>
          <p:nvPr/>
        </p:nvSpPr>
        <p:spPr>
          <a:xfrm>
            <a:off x="19508799" y="5917811"/>
            <a:ext cx="4023201" cy="2412000"/>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 name="Subtitle here">
            <a:extLst>
              <a:ext uri="{FF2B5EF4-FFF2-40B4-BE49-F238E27FC236}">
                <a16:creationId xmlns:a16="http://schemas.microsoft.com/office/drawing/2014/main" id="{54CD9B05-3538-42BE-6D73-8A0F00CDFF2D}"/>
              </a:ext>
            </a:extLst>
          </p:cNvPr>
          <p:cNvSpPr txBox="1"/>
          <p:nvPr/>
        </p:nvSpPr>
        <p:spPr>
          <a:xfrm>
            <a:off x="15679387" y="4014321"/>
            <a:ext cx="2542608"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dirty="0">
                <a:solidFill>
                  <a:srgbClr val="5E5E5E"/>
                </a:solidFill>
              </a:rPr>
              <a:t>€3 εκατ.</a:t>
            </a:r>
          </a:p>
        </p:txBody>
      </p:sp>
    </p:spTree>
    <p:extLst>
      <p:ext uri="{BB962C8B-B14F-4D97-AF65-F5344CB8AC3E}">
        <p14:creationId xmlns:p14="http://schemas.microsoft.com/office/powerpoint/2010/main" val="994697171"/>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endParaRPr lang="el-GR" b="1" dirty="0">
              <a:latin typeface="Arial" panose="020B0604020202020204" pitchFamily="34" charset="0"/>
              <a:cs typeface="Arial" panose="020B0604020202020204" pitchFamily="34" charset="0"/>
            </a:endParaRP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4456173"/>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257687" y="4335729"/>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12334" y="4335729"/>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4396815" y="4272916"/>
            <a:ext cx="170471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54092" y="4151063"/>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4335729"/>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67051" y="4117814"/>
            <a:ext cx="706452" cy="6637703"/>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63551" y="6139265"/>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5.1</a:t>
            </a:r>
            <a:endParaRPr lang="el-GR" sz="2400" b="1" i="0" kern="0" spc="0" dirty="0">
              <a:solidFill>
                <a:schemeClr val="bg1"/>
              </a:solidFill>
            </a:endParaRP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3551" y="8338825"/>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5</a:t>
            </a:r>
            <a:r>
              <a:rPr lang="el-GR" sz="2400" i="0" kern="0" spc="0" dirty="0">
                <a:solidFill>
                  <a:schemeClr val="bg1"/>
                </a:solidFill>
              </a:rPr>
              <a:t>.2</a:t>
            </a:r>
          </a:p>
        </p:txBody>
      </p:sp>
      <p:cxnSp>
        <p:nvCxnSpPr>
          <p:cNvPr id="11" name="Straight Connector 10"/>
          <p:cNvCxnSpPr>
            <a:cxnSpLocks/>
          </p:cNvCxnSpPr>
          <p:nvPr/>
        </p:nvCxnSpPr>
        <p:spPr>
          <a:xfrm>
            <a:off x="7257687" y="4112078"/>
            <a:ext cx="0" cy="6643439"/>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10256928" y="4091502"/>
            <a:ext cx="0" cy="666401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9" name="Straight Connector 88"/>
          <p:cNvCxnSpPr>
            <a:cxnSpLocks/>
          </p:cNvCxnSpPr>
          <p:nvPr/>
        </p:nvCxnSpPr>
        <p:spPr>
          <a:xfrm>
            <a:off x="13981700" y="4091502"/>
            <a:ext cx="0" cy="666401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697655" y="4151063"/>
            <a:ext cx="0" cy="6604454"/>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55419" y="4117815"/>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770676" y="5792520"/>
            <a:ext cx="5536007"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400" i="0" spc="0" dirty="0">
                <a:solidFill>
                  <a:srgbClr val="5E5E5E"/>
                </a:solidFill>
              </a:rPr>
              <a:t>Υλοποίηση της Εθνικής Στρατηγικής για την Ενεργό Γήρανση</a:t>
            </a:r>
          </a:p>
        </p:txBody>
      </p:sp>
      <p:cxnSp>
        <p:nvCxnSpPr>
          <p:cNvPr id="124" name="Straight Connector 123"/>
          <p:cNvCxnSpPr>
            <a:cxnSpLocks/>
          </p:cNvCxnSpPr>
          <p:nvPr/>
        </p:nvCxnSpPr>
        <p:spPr>
          <a:xfrm flipH="1">
            <a:off x="1409710" y="7795209"/>
            <a:ext cx="1936422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6" name="Straight Connector 125"/>
          <p:cNvCxnSpPr>
            <a:cxnSpLocks/>
          </p:cNvCxnSpPr>
          <p:nvPr/>
        </p:nvCxnSpPr>
        <p:spPr>
          <a:xfrm flipH="1">
            <a:off x="851999" y="10755529"/>
            <a:ext cx="1992193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73938" y="4112078"/>
            <a:ext cx="0" cy="6643439"/>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1774729" y="7895626"/>
            <a:ext cx="5351155"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Υλοποίηση του Σχεδίου Επιδότησης Διαμονής και Φροντίδας σε Στέγες Ηλικιωμένων</a:t>
            </a:r>
            <a:endParaRPr lang="el-GR" sz="2400" i="0" kern="0" spc="0" dirty="0">
              <a:solidFill>
                <a:srgbClr val="5E5E5E"/>
              </a:solidFill>
            </a:endParaRPr>
          </a:p>
        </p:txBody>
      </p:sp>
      <p:cxnSp>
        <p:nvCxnSpPr>
          <p:cNvPr id="131" name="Straight Connector 130"/>
          <p:cNvCxnSpPr>
            <a:cxnSpLocks/>
          </p:cNvCxnSpPr>
          <p:nvPr/>
        </p:nvCxnSpPr>
        <p:spPr>
          <a:xfrm flipH="1">
            <a:off x="1490109" y="5393080"/>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499414" y="6029321"/>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1/2025 -</a:t>
            </a:r>
            <a:endParaRPr lang="el-GR" sz="2400" i="0" kern="0" spc="0" dirty="0">
              <a:solidFill>
                <a:srgbClr val="2F7788"/>
              </a:solidFill>
            </a:endParaRPr>
          </a:p>
        </p:txBody>
      </p:sp>
      <p:sp>
        <p:nvSpPr>
          <p:cNvPr id="6" name="Subtitle here">
            <a:extLst>
              <a:ext uri="{FF2B5EF4-FFF2-40B4-BE49-F238E27FC236}">
                <a16:creationId xmlns:a16="http://schemas.microsoft.com/office/drawing/2014/main" id="{DBC8243B-DACA-BDE1-6D2F-4330B326A1CD}"/>
              </a:ext>
            </a:extLst>
          </p:cNvPr>
          <p:cNvSpPr txBox="1"/>
          <p:nvPr/>
        </p:nvSpPr>
        <p:spPr>
          <a:xfrm>
            <a:off x="11125334" y="5713465"/>
            <a:ext cx="1552216"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Διοίκηση-</a:t>
            </a:r>
          </a:p>
        </p:txBody>
      </p:sp>
      <p:sp>
        <p:nvSpPr>
          <p:cNvPr id="7" name="Subtitle here">
            <a:extLst>
              <a:ext uri="{FF2B5EF4-FFF2-40B4-BE49-F238E27FC236}">
                <a16:creationId xmlns:a16="http://schemas.microsoft.com/office/drawing/2014/main" id="{53B99FB9-4E1F-4EEC-A01D-03EAE4EDB7D0}"/>
              </a:ext>
            </a:extLst>
          </p:cNvPr>
          <p:cNvSpPr txBox="1"/>
          <p:nvPr/>
        </p:nvSpPr>
        <p:spPr>
          <a:xfrm>
            <a:off x="18397082" y="6099757"/>
            <a:ext cx="2376855"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Καθορισμός Στρατηγικής</a:t>
            </a:r>
            <a:endParaRPr lang="el-GR" sz="2000" i="0" kern="0" spc="0" dirty="0">
              <a:solidFill>
                <a:srgbClr val="5E5E5E"/>
              </a:solidFill>
            </a:endParaRPr>
          </a:p>
        </p:txBody>
      </p:sp>
      <p:sp>
        <p:nvSpPr>
          <p:cNvPr id="12" name="Subtitle here">
            <a:extLst>
              <a:ext uri="{FF2B5EF4-FFF2-40B4-BE49-F238E27FC236}">
                <a16:creationId xmlns:a16="http://schemas.microsoft.com/office/drawing/2014/main" id="{E9E17BBC-779B-E99A-7C18-18F7E38CDF0C}"/>
              </a:ext>
            </a:extLst>
          </p:cNvPr>
          <p:cNvSpPr txBox="1"/>
          <p:nvPr/>
        </p:nvSpPr>
        <p:spPr>
          <a:xfrm>
            <a:off x="7651493" y="8128949"/>
            <a:ext cx="214047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1/2025 -</a:t>
            </a:r>
          </a:p>
        </p:txBody>
      </p:sp>
      <p:sp>
        <p:nvSpPr>
          <p:cNvPr id="3" name="Subtitle here">
            <a:extLst>
              <a:ext uri="{FF2B5EF4-FFF2-40B4-BE49-F238E27FC236}">
                <a16:creationId xmlns:a16="http://schemas.microsoft.com/office/drawing/2014/main" id="{3A23D52C-F722-0D85-191A-73D1836BBC0F}"/>
              </a:ext>
            </a:extLst>
          </p:cNvPr>
          <p:cNvSpPr txBox="1"/>
          <p:nvPr/>
        </p:nvSpPr>
        <p:spPr>
          <a:xfrm>
            <a:off x="1675052" y="8387898"/>
            <a:ext cx="545083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79375">
              <a:lnSpc>
                <a:spcPct val="120000"/>
              </a:lnSpc>
              <a:spcBef>
                <a:spcPts val="1800"/>
              </a:spcBef>
              <a:buClr>
                <a:srgbClr val="2F7788"/>
              </a:buClr>
              <a:buSzPct val="120000"/>
            </a:pPr>
            <a:endParaRPr lang="el-GR" sz="2400" i="0" spc="0" dirty="0">
              <a:solidFill>
                <a:srgbClr val="5E5E5E"/>
              </a:solidFill>
            </a:endParaRPr>
          </a:p>
        </p:txBody>
      </p:sp>
      <p:sp>
        <p:nvSpPr>
          <p:cNvPr id="14" name="Subtitle here">
            <a:extLst>
              <a:ext uri="{FF2B5EF4-FFF2-40B4-BE49-F238E27FC236}">
                <a16:creationId xmlns:a16="http://schemas.microsoft.com/office/drawing/2014/main" id="{AAD60E68-4056-C2B5-05A8-27A142675B44}"/>
              </a:ext>
            </a:extLst>
          </p:cNvPr>
          <p:cNvSpPr txBox="1"/>
          <p:nvPr/>
        </p:nvSpPr>
        <p:spPr>
          <a:xfrm>
            <a:off x="18387939" y="8219775"/>
            <a:ext cx="2354287"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Καθορισμός Στρατηγικής</a:t>
            </a:r>
          </a:p>
        </p:txBody>
      </p:sp>
      <p:sp>
        <p:nvSpPr>
          <p:cNvPr id="8" name="Subtitle here">
            <a:extLst>
              <a:ext uri="{FF2B5EF4-FFF2-40B4-BE49-F238E27FC236}">
                <a16:creationId xmlns:a16="http://schemas.microsoft.com/office/drawing/2014/main" id="{3B25C2E0-A359-088F-169E-AAA38A947B20}"/>
              </a:ext>
            </a:extLst>
          </p:cNvPr>
          <p:cNvSpPr txBox="1"/>
          <p:nvPr/>
        </p:nvSpPr>
        <p:spPr>
          <a:xfrm>
            <a:off x="11125334" y="7779240"/>
            <a:ext cx="1552216"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Διοίκηση- </a:t>
            </a:r>
            <a:r>
              <a:rPr lang="el-GR" sz="2000" i="0" spc="0" dirty="0">
                <a:solidFill>
                  <a:srgbClr val="5E5E5E"/>
                </a:solidFill>
              </a:rPr>
              <a:t>ΥΔΕΠ</a:t>
            </a:r>
            <a:endParaRPr lang="el-GR" sz="2000" i="0" kern="0" spc="0" dirty="0">
              <a:solidFill>
                <a:srgbClr val="5E5E5E"/>
              </a:solidFill>
            </a:endParaRPr>
          </a:p>
        </p:txBody>
      </p:sp>
      <p:pic>
        <p:nvPicPr>
          <p:cNvPr id="55"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8"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57" name="Rectangle 56">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9" name="TextBox 58">
            <a:extLst>
              <a:ext uri="{FF2B5EF4-FFF2-40B4-BE49-F238E27FC236}">
                <a16:creationId xmlns:a16="http://schemas.microsoft.com/office/drawing/2014/main" id="{E62F5A41-3FBC-5295-A632-0D89BEA4DE26}"/>
              </a:ext>
            </a:extLst>
          </p:cNvPr>
          <p:cNvSpPr txBox="1"/>
          <p:nvPr/>
        </p:nvSpPr>
        <p:spPr>
          <a:xfrm>
            <a:off x="16440912" y="730186"/>
            <a:ext cx="6762950"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Διασφάλιση δικαιωμάτων και ευημερίας Ατόμων Τρίτης Ηλικίας</a:t>
            </a:r>
            <a:endParaRPr lang="en-GB" sz="3200" b="0" dirty="0">
              <a:solidFill>
                <a:srgbClr val="FFFFFF"/>
              </a:solidFill>
              <a:latin typeface="Helvetica Neue Medium"/>
              <a:ea typeface="+mn-ea"/>
              <a:cs typeface="+mn-cs"/>
              <a:sym typeface="Helvetica Neue Medium"/>
            </a:endParaRPr>
          </a:p>
        </p:txBody>
      </p:sp>
      <p:sp>
        <p:nvSpPr>
          <p:cNvPr id="61"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cxnSp>
        <p:nvCxnSpPr>
          <p:cNvPr id="45" name="Straight Connector 44"/>
          <p:cNvCxnSpPr>
            <a:cxnSpLocks/>
          </p:cNvCxnSpPr>
          <p:nvPr/>
        </p:nvCxnSpPr>
        <p:spPr>
          <a:xfrm flipH="1">
            <a:off x="16327758" y="4112078"/>
            <a:ext cx="9144" cy="6643439"/>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47" name="Subtitle here">
            <a:extLst>
              <a:ext uri="{FF2B5EF4-FFF2-40B4-BE49-F238E27FC236}">
                <a16:creationId xmlns:a16="http://schemas.microsoft.com/office/drawing/2014/main" id="{813F21C2-55D4-D080-478C-5B92F63F5A30}"/>
              </a:ext>
            </a:extLst>
          </p:cNvPr>
          <p:cNvSpPr txBox="1"/>
          <p:nvPr/>
        </p:nvSpPr>
        <p:spPr>
          <a:xfrm>
            <a:off x="14358651" y="6305652"/>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a:t>
            </a:r>
            <a:endParaRPr lang="el-GR" sz="2400" i="0" kern="0" spc="0" dirty="0">
              <a:solidFill>
                <a:srgbClr val="2F7788"/>
              </a:solidFill>
            </a:endParaRPr>
          </a:p>
        </p:txBody>
      </p:sp>
      <p:sp>
        <p:nvSpPr>
          <p:cNvPr id="48" name="Subtitle here">
            <a:extLst>
              <a:ext uri="{FF2B5EF4-FFF2-40B4-BE49-F238E27FC236}">
                <a16:creationId xmlns:a16="http://schemas.microsoft.com/office/drawing/2014/main" id="{813F21C2-55D4-D080-478C-5B92F63F5A30}"/>
              </a:ext>
            </a:extLst>
          </p:cNvPr>
          <p:cNvSpPr txBox="1"/>
          <p:nvPr/>
        </p:nvSpPr>
        <p:spPr>
          <a:xfrm>
            <a:off x="14356393" y="8353400"/>
            <a:ext cx="169424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a:t>
            </a:r>
            <a:endParaRPr lang="el-GR" sz="2400" i="0" kern="0" spc="0" dirty="0">
              <a:solidFill>
                <a:srgbClr val="2F7788"/>
              </a:solidFill>
            </a:endParaRPr>
          </a:p>
        </p:txBody>
      </p:sp>
      <p:sp>
        <p:nvSpPr>
          <p:cNvPr id="4" name="Subtitle here">
            <a:extLst>
              <a:ext uri="{FF2B5EF4-FFF2-40B4-BE49-F238E27FC236}">
                <a16:creationId xmlns:a16="http://schemas.microsoft.com/office/drawing/2014/main" id="{E41CF430-3B7C-1DB0-A16A-D52EB756CCD9}"/>
              </a:ext>
            </a:extLst>
          </p:cNvPr>
          <p:cNvSpPr txBox="1"/>
          <p:nvPr/>
        </p:nvSpPr>
        <p:spPr>
          <a:xfrm>
            <a:off x="16400682" y="6229414"/>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Δ/Υ</a:t>
            </a:r>
          </a:p>
        </p:txBody>
      </p:sp>
      <p:sp>
        <p:nvSpPr>
          <p:cNvPr id="5" name="Subtitle here">
            <a:extLst>
              <a:ext uri="{FF2B5EF4-FFF2-40B4-BE49-F238E27FC236}">
                <a16:creationId xmlns:a16="http://schemas.microsoft.com/office/drawing/2014/main" id="{96BA4B16-DF37-CEBF-FC42-9EDD9665A240}"/>
              </a:ext>
            </a:extLst>
          </p:cNvPr>
          <p:cNvSpPr txBox="1"/>
          <p:nvPr/>
        </p:nvSpPr>
        <p:spPr>
          <a:xfrm>
            <a:off x="16882812" y="8403899"/>
            <a:ext cx="1585239" cy="272100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7 εκατ. (Υπολογίστηκε στο </a:t>
            </a:r>
            <a:r>
              <a:rPr lang="el-GR" sz="2400" i="0" kern="0" spc="0" dirty="0" err="1">
                <a:solidFill>
                  <a:srgbClr val="5E5E5E"/>
                </a:solidFill>
              </a:rPr>
              <a:t>Στρ</a:t>
            </a:r>
            <a:r>
              <a:rPr lang="el-GR" sz="2400" i="0" kern="0" spc="0" dirty="0">
                <a:solidFill>
                  <a:srgbClr val="5E5E5E"/>
                </a:solidFill>
              </a:rPr>
              <a:t>. Στόχο 2</a:t>
            </a:r>
          </a:p>
          <a:p>
            <a:pPr algn="ctr">
              <a:lnSpc>
                <a:spcPct val="120000"/>
              </a:lnSpc>
              <a:buClr>
                <a:srgbClr val="2F7788"/>
              </a:buClr>
              <a:buSzPct val="120000"/>
            </a:pPr>
            <a:endParaRPr lang="el-GR" sz="2400" i="0" kern="0" spc="0" dirty="0">
              <a:solidFill>
                <a:srgbClr val="5E5E5E"/>
              </a:solidFill>
            </a:endParaRPr>
          </a:p>
        </p:txBody>
      </p:sp>
    </p:spTree>
    <p:extLst>
      <p:ext uri="{BB962C8B-B14F-4D97-AF65-F5344CB8AC3E}">
        <p14:creationId xmlns:p14="http://schemas.microsoft.com/office/powerpoint/2010/main" val="32521886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endParaRPr lang="el-GR" b="1" dirty="0">
              <a:latin typeface="Arial" panose="020B0604020202020204" pitchFamily="34" charset="0"/>
              <a:cs typeface="Arial" panose="020B0604020202020204" pitchFamily="34" charset="0"/>
            </a:endParaRP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4456173"/>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414064" y="4317096"/>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1" name="Subtitle here">
            <a:extLst>
              <a:ext uri="{FF2B5EF4-FFF2-40B4-BE49-F238E27FC236}">
                <a16:creationId xmlns:a16="http://schemas.microsoft.com/office/drawing/2014/main" id="{813F21C2-55D4-D080-478C-5B92F63F5A30}"/>
              </a:ext>
            </a:extLst>
          </p:cNvPr>
          <p:cNvSpPr txBox="1"/>
          <p:nvPr/>
        </p:nvSpPr>
        <p:spPr>
          <a:xfrm>
            <a:off x="9665257" y="4366889"/>
            <a:ext cx="1865642" cy="47192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12334" y="4335729"/>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4502782" y="4274691"/>
            <a:ext cx="170471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54092" y="4151063"/>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4335729"/>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38520" y="4039119"/>
            <a:ext cx="739463" cy="5251364"/>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63551" y="6139265"/>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5.3</a:t>
            </a:r>
            <a:endParaRPr lang="el-GR" sz="2400" b="1" i="0" kern="0" spc="0" dirty="0">
              <a:solidFill>
                <a:schemeClr val="bg1"/>
              </a:solidFill>
            </a:endParaRPr>
          </a:p>
        </p:txBody>
      </p:sp>
      <p:cxnSp>
        <p:nvCxnSpPr>
          <p:cNvPr id="11" name="Straight Connector 10"/>
          <p:cNvCxnSpPr>
            <a:cxnSpLocks/>
          </p:cNvCxnSpPr>
          <p:nvPr/>
        </p:nvCxnSpPr>
        <p:spPr>
          <a:xfrm flipH="1">
            <a:off x="7299371" y="4151063"/>
            <a:ext cx="42940" cy="513942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10598078" y="4091502"/>
            <a:ext cx="0" cy="519898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0" name="Straight Connector 89"/>
          <p:cNvCxnSpPr>
            <a:cxnSpLocks/>
          </p:cNvCxnSpPr>
          <p:nvPr/>
        </p:nvCxnSpPr>
        <p:spPr>
          <a:xfrm>
            <a:off x="14159946" y="4151063"/>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793556" y="4112078"/>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387939" y="4112078"/>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55419" y="4117815"/>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680897" y="5304301"/>
            <a:ext cx="5752041" cy="272100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Δημιουργία τουλάχιστον 6 νέων ή αναβάθμιση / επέκταση υφιστάμενων Κέντρων  24</a:t>
            </a:r>
            <a:r>
              <a:rPr lang="el-GR" sz="2400" i="0" spc="0" baseline="30000" dirty="0">
                <a:solidFill>
                  <a:srgbClr val="5E5E5E"/>
                </a:solidFill>
              </a:rPr>
              <a:t>ης</a:t>
            </a:r>
            <a:r>
              <a:rPr lang="el-GR" sz="2400" i="0" spc="0" dirty="0">
                <a:solidFill>
                  <a:srgbClr val="5E5E5E"/>
                </a:solidFill>
              </a:rPr>
              <a:t> Φροντίδας ενήλικων ατόμων με ανάγκες μακροχρόνιας φροντίδας (μικρές δομές ενταγμένες στην κοινότητα για φιλοξενία μέχρι 10 ατόμων)</a:t>
            </a:r>
          </a:p>
        </p:txBody>
      </p:sp>
      <p:cxnSp>
        <p:nvCxnSpPr>
          <p:cNvPr id="124" name="Straight Connector 123"/>
          <p:cNvCxnSpPr>
            <a:cxnSpLocks/>
          </p:cNvCxnSpPr>
          <p:nvPr/>
        </p:nvCxnSpPr>
        <p:spPr>
          <a:xfrm flipH="1">
            <a:off x="1361795" y="9290483"/>
            <a:ext cx="1936422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73938" y="4112078"/>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1774729" y="8338825"/>
            <a:ext cx="33120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i="0" kern="0" spc="0" dirty="0">
              <a:solidFill>
                <a:srgbClr val="5E5E5E"/>
              </a:solidFill>
            </a:endParaRPr>
          </a:p>
        </p:txBody>
      </p:sp>
      <p:cxnSp>
        <p:nvCxnSpPr>
          <p:cNvPr id="131" name="Straight Connector 130"/>
          <p:cNvCxnSpPr>
            <a:cxnSpLocks/>
          </p:cNvCxnSpPr>
          <p:nvPr/>
        </p:nvCxnSpPr>
        <p:spPr>
          <a:xfrm flipH="1">
            <a:off x="1490109" y="5393080"/>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2" name="Subtitle here">
            <a:extLst>
              <a:ext uri="{FF2B5EF4-FFF2-40B4-BE49-F238E27FC236}">
                <a16:creationId xmlns:a16="http://schemas.microsoft.com/office/drawing/2014/main" id="{E9E17BBC-779B-E99A-7C18-18F7E38CDF0C}"/>
              </a:ext>
            </a:extLst>
          </p:cNvPr>
          <p:cNvSpPr txBox="1"/>
          <p:nvPr/>
        </p:nvSpPr>
        <p:spPr>
          <a:xfrm>
            <a:off x="7651493" y="8128949"/>
            <a:ext cx="12500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i="0" spc="0" dirty="0">
              <a:solidFill>
                <a:srgbClr val="5E5E5E"/>
              </a:solidFill>
            </a:endParaRPr>
          </a:p>
        </p:txBody>
      </p:sp>
      <p:sp>
        <p:nvSpPr>
          <p:cNvPr id="3" name="Subtitle here">
            <a:extLst>
              <a:ext uri="{FF2B5EF4-FFF2-40B4-BE49-F238E27FC236}">
                <a16:creationId xmlns:a16="http://schemas.microsoft.com/office/drawing/2014/main" id="{3A23D52C-F722-0D85-191A-73D1836BBC0F}"/>
              </a:ext>
            </a:extLst>
          </p:cNvPr>
          <p:cNvSpPr txBox="1"/>
          <p:nvPr/>
        </p:nvSpPr>
        <p:spPr>
          <a:xfrm>
            <a:off x="1791429" y="8128949"/>
            <a:ext cx="545083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79375">
              <a:lnSpc>
                <a:spcPct val="120000"/>
              </a:lnSpc>
              <a:spcBef>
                <a:spcPts val="1800"/>
              </a:spcBef>
              <a:buClr>
                <a:srgbClr val="2F7788"/>
              </a:buClr>
              <a:buSzPct val="120000"/>
            </a:pPr>
            <a:endParaRPr lang="el-GR" sz="2400" i="0" spc="0" dirty="0">
              <a:solidFill>
                <a:srgbClr val="5E5E5E"/>
              </a:solidFill>
            </a:endParaRPr>
          </a:p>
        </p:txBody>
      </p:sp>
      <p:pic>
        <p:nvPicPr>
          <p:cNvPr id="55"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8"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57" name="Rectangle 56">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9" name="TextBox 58">
            <a:extLst>
              <a:ext uri="{FF2B5EF4-FFF2-40B4-BE49-F238E27FC236}">
                <a16:creationId xmlns:a16="http://schemas.microsoft.com/office/drawing/2014/main" id="{E62F5A41-3FBC-5295-A632-0D89BEA4DE26}"/>
              </a:ext>
            </a:extLst>
          </p:cNvPr>
          <p:cNvSpPr txBox="1"/>
          <p:nvPr/>
        </p:nvSpPr>
        <p:spPr>
          <a:xfrm>
            <a:off x="16440912" y="730186"/>
            <a:ext cx="6762950"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Διασφάλιση δικαιωμάτων και ευημερίας Ατόμων Τρίτης Ηλικίας</a:t>
            </a:r>
            <a:endParaRPr lang="en-GB" sz="3200" b="0" dirty="0">
              <a:solidFill>
                <a:srgbClr val="FFFFFF"/>
              </a:solidFill>
              <a:latin typeface="Helvetica Neue Medium"/>
              <a:ea typeface="+mn-ea"/>
              <a:cs typeface="+mn-cs"/>
              <a:sym typeface="Helvetica Neue Medium"/>
            </a:endParaRPr>
          </a:p>
        </p:txBody>
      </p:sp>
      <p:sp>
        <p:nvSpPr>
          <p:cNvPr id="61"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cxnSp>
        <p:nvCxnSpPr>
          <p:cNvPr id="45" name="Straight Connector 44"/>
          <p:cNvCxnSpPr>
            <a:cxnSpLocks/>
          </p:cNvCxnSpPr>
          <p:nvPr/>
        </p:nvCxnSpPr>
        <p:spPr>
          <a:xfrm>
            <a:off x="16793556" y="4112078"/>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 name="Subtitle here">
            <a:extLst>
              <a:ext uri="{FF2B5EF4-FFF2-40B4-BE49-F238E27FC236}">
                <a16:creationId xmlns:a16="http://schemas.microsoft.com/office/drawing/2014/main" id="{C7E1D677-FFE6-D6DD-3071-235FB888588A}"/>
              </a:ext>
            </a:extLst>
          </p:cNvPr>
          <p:cNvSpPr txBox="1"/>
          <p:nvPr/>
        </p:nvSpPr>
        <p:spPr>
          <a:xfrm>
            <a:off x="7324006" y="5522199"/>
            <a:ext cx="2230576" cy="273126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1800" i="0" spc="0" dirty="0">
                <a:solidFill>
                  <a:srgbClr val="5E5E5E"/>
                </a:solidFill>
              </a:rPr>
              <a:t>2/2023-6/2026 (ενδιάμεσος στόχος υπογραφή συμφωνιών μέχρι τις 30.9.2024 και ολοκλήρωση 6 Δομών μέχρι 30.6.2026)</a:t>
            </a:r>
          </a:p>
        </p:txBody>
      </p:sp>
      <p:sp>
        <p:nvSpPr>
          <p:cNvPr id="15" name="Subtitle here">
            <a:extLst>
              <a:ext uri="{FF2B5EF4-FFF2-40B4-BE49-F238E27FC236}">
                <a16:creationId xmlns:a16="http://schemas.microsoft.com/office/drawing/2014/main" id="{8D639569-D1EF-CEB1-817E-C0D6335F97F4}"/>
              </a:ext>
            </a:extLst>
          </p:cNvPr>
          <p:cNvSpPr txBox="1"/>
          <p:nvPr/>
        </p:nvSpPr>
        <p:spPr>
          <a:xfrm>
            <a:off x="11123874" y="5803294"/>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Διοίκηση -  ΥΚΕ</a:t>
            </a:r>
          </a:p>
        </p:txBody>
      </p:sp>
      <p:sp>
        <p:nvSpPr>
          <p:cNvPr id="17" name="Subtitle here">
            <a:extLst>
              <a:ext uri="{FF2B5EF4-FFF2-40B4-BE49-F238E27FC236}">
                <a16:creationId xmlns:a16="http://schemas.microsoft.com/office/drawing/2014/main" id="{63067D55-1C20-D83A-085E-475EAECCBEC5}"/>
              </a:ext>
            </a:extLst>
          </p:cNvPr>
          <p:cNvSpPr txBox="1"/>
          <p:nvPr/>
        </p:nvSpPr>
        <p:spPr>
          <a:xfrm>
            <a:off x="15217246" y="5804999"/>
            <a:ext cx="1552216"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ΣΑΑ/ Κρατικός Π/Υ</a:t>
            </a:r>
            <a:endParaRPr lang="el-GR" sz="2400" i="0" kern="0" spc="0" dirty="0">
              <a:solidFill>
                <a:srgbClr val="5E5E5E"/>
              </a:solidFill>
            </a:endParaRPr>
          </a:p>
        </p:txBody>
      </p:sp>
      <p:sp>
        <p:nvSpPr>
          <p:cNvPr id="18" name="Subtitle here">
            <a:extLst>
              <a:ext uri="{FF2B5EF4-FFF2-40B4-BE49-F238E27FC236}">
                <a16:creationId xmlns:a16="http://schemas.microsoft.com/office/drawing/2014/main" id="{0A26ED89-D822-1D20-239A-A21036B7E247}"/>
              </a:ext>
            </a:extLst>
          </p:cNvPr>
          <p:cNvSpPr txBox="1"/>
          <p:nvPr/>
        </p:nvSpPr>
        <p:spPr>
          <a:xfrm>
            <a:off x="16780131" y="6100767"/>
            <a:ext cx="158524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€3 εκατ.</a:t>
            </a:r>
            <a:endParaRPr lang="el-GR" sz="2400" i="0" kern="0" spc="0" dirty="0">
              <a:solidFill>
                <a:srgbClr val="5E5E5E"/>
              </a:solidFill>
            </a:endParaRPr>
          </a:p>
        </p:txBody>
      </p:sp>
      <p:sp>
        <p:nvSpPr>
          <p:cNvPr id="19" name="Subtitle here">
            <a:extLst>
              <a:ext uri="{FF2B5EF4-FFF2-40B4-BE49-F238E27FC236}">
                <a16:creationId xmlns:a16="http://schemas.microsoft.com/office/drawing/2014/main" id="{083415BD-0373-D045-28FF-A62D39795D82}"/>
              </a:ext>
            </a:extLst>
          </p:cNvPr>
          <p:cNvSpPr txBox="1"/>
          <p:nvPr/>
        </p:nvSpPr>
        <p:spPr>
          <a:xfrm>
            <a:off x="18468051" y="5745137"/>
            <a:ext cx="2515630"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Δημιουργία και βελτίωση δομών</a:t>
            </a:r>
          </a:p>
          <a:p>
            <a:pPr algn="ctr">
              <a:lnSpc>
                <a:spcPct val="120000"/>
              </a:lnSpc>
              <a:buClr>
                <a:srgbClr val="2F7788"/>
              </a:buClr>
              <a:buSzPct val="120000"/>
            </a:pPr>
            <a:r>
              <a:rPr lang="el-GR" sz="2000" i="0" spc="0" dirty="0">
                <a:solidFill>
                  <a:srgbClr val="5E5E5E"/>
                </a:solidFill>
              </a:rPr>
              <a:t>και υποδομών</a:t>
            </a:r>
            <a:endParaRPr lang="el-GR" sz="2000" i="0" kern="0" spc="0" dirty="0">
              <a:solidFill>
                <a:srgbClr val="5E5E5E"/>
              </a:solidFill>
            </a:endParaRPr>
          </a:p>
        </p:txBody>
      </p:sp>
    </p:spTree>
    <p:extLst>
      <p:ext uri="{BB962C8B-B14F-4D97-AF65-F5344CB8AC3E}">
        <p14:creationId xmlns:p14="http://schemas.microsoft.com/office/powerpoint/2010/main" val="3254772506"/>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a:off x="843066" y="3707706"/>
            <a:ext cx="4464000" cy="1477328"/>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Rectangle 66">
            <a:extLst>
              <a:ext uri="{FF2B5EF4-FFF2-40B4-BE49-F238E27FC236}">
                <a16:creationId xmlns:a16="http://schemas.microsoft.com/office/drawing/2014/main" id="{52FBA867-A332-BAAF-1A63-E7C3460610C1}"/>
              </a:ext>
            </a:extLst>
          </p:cNvPr>
          <p:cNvSpPr/>
          <p:nvPr/>
        </p:nvSpPr>
        <p:spPr>
          <a:xfrm>
            <a:off x="15593290" y="3682117"/>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8" name="Rectangle 67">
            <a:extLst>
              <a:ext uri="{FF2B5EF4-FFF2-40B4-BE49-F238E27FC236}">
                <a16:creationId xmlns:a16="http://schemas.microsoft.com/office/drawing/2014/main" id="{D156E402-D196-B61F-48E0-F060CF4A0B53}"/>
              </a:ext>
            </a:extLst>
          </p:cNvPr>
          <p:cNvSpPr/>
          <p:nvPr/>
        </p:nvSpPr>
        <p:spPr>
          <a:xfrm>
            <a:off x="18305860"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Rectangle 68">
            <a:extLst>
              <a:ext uri="{FF2B5EF4-FFF2-40B4-BE49-F238E27FC236}">
                <a16:creationId xmlns:a16="http://schemas.microsoft.com/office/drawing/2014/main" id="{3061DBBB-7DA5-8ED7-68F0-B9A8BAAED7C2}"/>
              </a:ext>
            </a:extLst>
          </p:cNvPr>
          <p:cNvSpPr/>
          <p:nvPr/>
        </p:nvSpPr>
        <p:spPr>
          <a:xfrm>
            <a:off x="21001843"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0" name="Rectangle 69"/>
          <p:cNvSpPr/>
          <p:nvPr/>
        </p:nvSpPr>
        <p:spPr>
          <a:xfrm>
            <a:off x="5434147" y="3697615"/>
            <a:ext cx="10008000" cy="1477328"/>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9" y="562098"/>
            <a:ext cx="10243916"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endParaRPr lang="el-GR" b="1" dirty="0">
              <a:latin typeface="Arial" panose="020B0604020202020204" pitchFamily="34" charset="0"/>
              <a:cs typeface="Arial" panose="020B0604020202020204" pitchFamily="34" charset="0"/>
            </a:endParaRP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Στρατηγικός Στόχος 6: </a:t>
            </a:r>
          </a:p>
        </p:txBody>
      </p:sp>
      <p:sp>
        <p:nvSpPr>
          <p:cNvPr id="49" name="Rectangle 48">
            <a:extLst>
              <a:ext uri="{FF2B5EF4-FFF2-40B4-BE49-F238E27FC236}">
                <a16:creationId xmlns:a16="http://schemas.microsoft.com/office/drawing/2014/main" id="{CB6CF44E-5D63-FA5A-748D-6CC969F7B7FA}"/>
              </a:ext>
            </a:extLst>
          </p:cNvPr>
          <p:cNvSpPr/>
          <p:nvPr/>
        </p:nvSpPr>
        <p:spPr>
          <a:xfrm>
            <a:off x="868625" y="4048519"/>
            <a:ext cx="4421854" cy="738664"/>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400" b="0" dirty="0">
                <a:solidFill>
                  <a:schemeClr val="bg1"/>
                </a:solidFill>
                <a:latin typeface="+mn-lt"/>
                <a:ea typeface="+mn-ea"/>
                <a:cs typeface="+mn-cs"/>
                <a:sym typeface="Helvetica Neue Medium"/>
              </a:rPr>
              <a:t> Ενσωμάτωση ατόμων με αναπηρίες</a:t>
            </a:r>
          </a:p>
        </p:txBody>
      </p:sp>
      <p:sp>
        <p:nvSpPr>
          <p:cNvPr id="52" name="Rectangle 51">
            <a:extLst>
              <a:ext uri="{FF2B5EF4-FFF2-40B4-BE49-F238E27FC236}">
                <a16:creationId xmlns:a16="http://schemas.microsoft.com/office/drawing/2014/main" id="{F29D2E5A-D73D-B8F4-0879-44AFE9E8D5BE}"/>
              </a:ext>
            </a:extLst>
          </p:cNvPr>
          <p:cNvSpPr/>
          <p:nvPr/>
        </p:nvSpPr>
        <p:spPr>
          <a:xfrm>
            <a:off x="5450734" y="4061489"/>
            <a:ext cx="9846453" cy="615553"/>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000" b="0" dirty="0">
                <a:solidFill>
                  <a:srgbClr val="5E5E5E"/>
                </a:solidFill>
                <a:latin typeface="Arial" panose="020B0604020202020204" pitchFamily="34" charset="0"/>
                <a:ea typeface="+mn-ea"/>
                <a:cs typeface="Arial" panose="020B0604020202020204" pitchFamily="34" charset="0"/>
                <a:sym typeface="Helvetica Neue Medium"/>
              </a:rPr>
              <a:t>Αναβάθμιση υπηρεσιών ενσωμάτωσης των Ατόμων με Αναπηρίες και καταρτισμός νέας εθνικής στρατηγικής</a:t>
            </a:r>
          </a:p>
        </p:txBody>
      </p:sp>
      <p:sp>
        <p:nvSpPr>
          <p:cNvPr id="14" name="Subtitle here">
            <a:extLst>
              <a:ext uri="{FF2B5EF4-FFF2-40B4-BE49-F238E27FC236}">
                <a16:creationId xmlns:a16="http://schemas.microsoft.com/office/drawing/2014/main" id="{66E82319-BC2C-8F97-731D-13FB71765B3E}"/>
              </a:ext>
            </a:extLst>
          </p:cNvPr>
          <p:cNvSpPr txBox="1"/>
          <p:nvPr/>
        </p:nvSpPr>
        <p:spPr>
          <a:xfrm>
            <a:off x="18492148" y="4132693"/>
            <a:ext cx="2602683"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2025-2028</a:t>
            </a:r>
          </a:p>
        </p:txBody>
      </p:sp>
      <p:sp>
        <p:nvSpPr>
          <p:cNvPr id="15" name="Subtitle here">
            <a:extLst>
              <a:ext uri="{FF2B5EF4-FFF2-40B4-BE49-F238E27FC236}">
                <a16:creationId xmlns:a16="http://schemas.microsoft.com/office/drawing/2014/main" id="{75E10902-FE2E-A9EB-4119-3809C11BA9A7}"/>
              </a:ext>
            </a:extLst>
          </p:cNvPr>
          <p:cNvSpPr txBox="1"/>
          <p:nvPr/>
        </p:nvSpPr>
        <p:spPr>
          <a:xfrm>
            <a:off x="21045571" y="4193297"/>
            <a:ext cx="2496945" cy="47192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15.000 άτομα</a:t>
            </a: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6" y="2119207"/>
            <a:ext cx="21177663" cy="71814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sz="4000" b="1" i="0" dirty="0">
                <a:solidFill>
                  <a:srgbClr val="E38C19"/>
                </a:solidFill>
                <a:latin typeface="Arial" panose="020B0604020202020204" pitchFamily="34" charset="0"/>
                <a:cs typeface="Arial" panose="020B0604020202020204" pitchFamily="34" charset="0"/>
              </a:rPr>
              <a:t>Ενσωμάτωση Ατόμων με Αναπηρίες</a:t>
            </a:r>
          </a:p>
        </p:txBody>
      </p:sp>
      <p:sp>
        <p:nvSpPr>
          <p:cNvPr id="24" name="Rectangle 23">
            <a:extLst>
              <a:ext uri="{FF2B5EF4-FFF2-40B4-BE49-F238E27FC236}">
                <a16:creationId xmlns:a16="http://schemas.microsoft.com/office/drawing/2014/main" id="{F8773CAD-6845-523F-27F7-16D569DAB4EB}"/>
              </a:ext>
            </a:extLst>
          </p:cNvPr>
          <p:cNvSpPr/>
          <p:nvPr/>
        </p:nvSpPr>
        <p:spPr>
          <a:xfrm>
            <a:off x="843066" y="5306306"/>
            <a:ext cx="23030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9" name="Subtitle here">
            <a:extLst>
              <a:ext uri="{FF2B5EF4-FFF2-40B4-BE49-F238E27FC236}">
                <a16:creationId xmlns:a16="http://schemas.microsoft.com/office/drawing/2014/main" id="{4C3067CC-53E4-36D2-6C83-492A1376F375}"/>
              </a:ext>
            </a:extLst>
          </p:cNvPr>
          <p:cNvSpPr txBox="1"/>
          <p:nvPr/>
        </p:nvSpPr>
        <p:spPr>
          <a:xfrm>
            <a:off x="1017263" y="5331525"/>
            <a:ext cx="2387097"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Παρεμβάσεις</a:t>
            </a:r>
          </a:p>
        </p:txBody>
      </p:sp>
      <p:sp>
        <p:nvSpPr>
          <p:cNvPr id="41" name="Subtitle here">
            <a:extLst>
              <a:ext uri="{FF2B5EF4-FFF2-40B4-BE49-F238E27FC236}">
                <a16:creationId xmlns:a16="http://schemas.microsoft.com/office/drawing/2014/main" id="{1B4171CA-4CC7-AECB-EF83-2275810AD296}"/>
              </a:ext>
            </a:extLst>
          </p:cNvPr>
          <p:cNvSpPr txBox="1"/>
          <p:nvPr/>
        </p:nvSpPr>
        <p:spPr>
          <a:xfrm>
            <a:off x="944417" y="6091727"/>
            <a:ext cx="13949454" cy="16383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000" i="0" spc="0" dirty="0">
                <a:solidFill>
                  <a:srgbClr val="5E5E5E"/>
                </a:solidFill>
              </a:rPr>
              <a:t>6.1 Παρακολούθηση αναθεωρημένης Εθνικής Στρατηγικής και Σχεδίου Δράσης για την Αναπηρία 2024-2028</a:t>
            </a:r>
          </a:p>
          <a:p>
            <a:pPr>
              <a:lnSpc>
                <a:spcPct val="120000"/>
              </a:lnSpc>
              <a:spcBef>
                <a:spcPts val="1800"/>
              </a:spcBef>
              <a:buClr>
                <a:srgbClr val="2F7788"/>
              </a:buClr>
              <a:buSzPct val="120000"/>
            </a:pPr>
            <a:r>
              <a:rPr lang="el-GR" sz="2000" i="0" spc="0" dirty="0">
                <a:solidFill>
                  <a:srgbClr val="5E5E5E"/>
                </a:solidFill>
              </a:rPr>
              <a:t>6.2 Παρακολούθηση Εθνικής Στρατηγικής και Σχεδίου Δράσης  για τον Αυτισμό 2024-2028</a:t>
            </a:r>
          </a:p>
          <a:p>
            <a:pPr>
              <a:lnSpc>
                <a:spcPct val="120000"/>
              </a:lnSpc>
              <a:spcBef>
                <a:spcPts val="1800"/>
              </a:spcBef>
              <a:buClr>
                <a:srgbClr val="2F7788"/>
              </a:buClr>
              <a:buSzPct val="120000"/>
            </a:pPr>
            <a:r>
              <a:rPr lang="el-GR" sz="2000" i="0" spc="0" dirty="0">
                <a:solidFill>
                  <a:srgbClr val="5E5E5E"/>
                </a:solidFill>
              </a:rPr>
              <a:t>6.3 Ετοιμασία νέας νομοθεσίας για τα δικαιώματα των Ατόμων με Αναπηρίες για κοινωνικές παροχές και υπηρεσίες</a:t>
            </a:r>
          </a:p>
        </p:txBody>
      </p:sp>
      <p:sp>
        <p:nvSpPr>
          <p:cNvPr id="47" name="Rectangle 46">
            <a:extLst>
              <a:ext uri="{FF2B5EF4-FFF2-40B4-BE49-F238E27FC236}">
                <a16:creationId xmlns:a16="http://schemas.microsoft.com/office/drawing/2014/main" id="{93B9AA57-86E1-AEB1-0E30-E6ADEB0F84BE}"/>
              </a:ext>
            </a:extLst>
          </p:cNvPr>
          <p:cNvSpPr/>
          <p:nvPr/>
        </p:nvSpPr>
        <p:spPr>
          <a:xfrm>
            <a:off x="15430503" y="5293392"/>
            <a:ext cx="295206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8" name="Subtitle here">
            <a:extLst>
              <a:ext uri="{FF2B5EF4-FFF2-40B4-BE49-F238E27FC236}">
                <a16:creationId xmlns:a16="http://schemas.microsoft.com/office/drawing/2014/main" id="{AD7A5F75-2A27-B144-CD9B-F28A046BB74F}"/>
              </a:ext>
            </a:extLst>
          </p:cNvPr>
          <p:cNvSpPr txBox="1"/>
          <p:nvPr/>
        </p:nvSpPr>
        <p:spPr>
          <a:xfrm>
            <a:off x="15430503" y="5322565"/>
            <a:ext cx="355927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 Ομάδα Υλοποίησης</a:t>
            </a:r>
          </a:p>
        </p:txBody>
      </p:sp>
      <p:sp>
        <p:nvSpPr>
          <p:cNvPr id="194" name="Subtitle here">
            <a:extLst>
              <a:ext uri="{FF2B5EF4-FFF2-40B4-BE49-F238E27FC236}">
                <a16:creationId xmlns:a16="http://schemas.microsoft.com/office/drawing/2014/main" id="{48A71EFC-904F-934A-F039-7D190EC0AAB8}"/>
              </a:ext>
            </a:extLst>
          </p:cNvPr>
          <p:cNvSpPr txBox="1"/>
          <p:nvPr/>
        </p:nvSpPr>
        <p:spPr>
          <a:xfrm>
            <a:off x="15521554" y="6091727"/>
            <a:ext cx="5445140"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Διοίκηση Υφ. Κ.Π.</a:t>
            </a:r>
          </a:p>
          <a:p>
            <a:pPr>
              <a:lnSpc>
                <a:spcPct val="120000"/>
              </a:lnSpc>
              <a:buClr>
                <a:srgbClr val="2F7788"/>
              </a:buClr>
              <a:buSzPct val="120000"/>
            </a:pPr>
            <a:r>
              <a:rPr lang="el-GR" sz="2400" i="0" spc="0" dirty="0">
                <a:solidFill>
                  <a:srgbClr val="5E5E5E"/>
                </a:solidFill>
              </a:rPr>
              <a:t>ΤΚΕΑΑ</a:t>
            </a:r>
          </a:p>
        </p:txBody>
      </p:sp>
      <p:sp>
        <p:nvSpPr>
          <p:cNvPr id="199" name="Rectangle 198">
            <a:extLst>
              <a:ext uri="{FF2B5EF4-FFF2-40B4-BE49-F238E27FC236}">
                <a16:creationId xmlns:a16="http://schemas.microsoft.com/office/drawing/2014/main" id="{BB602FBF-C300-BFEE-623D-4356BF7C0FE0}"/>
              </a:ext>
            </a:extLst>
          </p:cNvPr>
          <p:cNvSpPr/>
          <p:nvPr/>
        </p:nvSpPr>
        <p:spPr>
          <a:xfrm>
            <a:off x="860776" y="8626761"/>
            <a:ext cx="405218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Subtitle here">
            <a:extLst>
              <a:ext uri="{FF2B5EF4-FFF2-40B4-BE49-F238E27FC236}">
                <a16:creationId xmlns:a16="http://schemas.microsoft.com/office/drawing/2014/main" id="{C34ABF9E-E844-F4DF-3E0B-6BB11A240F37}"/>
              </a:ext>
            </a:extLst>
          </p:cNvPr>
          <p:cNvSpPr txBox="1"/>
          <p:nvPr/>
        </p:nvSpPr>
        <p:spPr>
          <a:xfrm>
            <a:off x="1021560" y="8646440"/>
            <a:ext cx="4526794"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Οφέλη προς την Κοινωνία</a:t>
            </a:r>
          </a:p>
        </p:txBody>
      </p:sp>
      <p:sp>
        <p:nvSpPr>
          <p:cNvPr id="201" name="Rectangle 200">
            <a:extLst>
              <a:ext uri="{FF2B5EF4-FFF2-40B4-BE49-F238E27FC236}">
                <a16:creationId xmlns:a16="http://schemas.microsoft.com/office/drawing/2014/main" id="{CE588624-8ED0-AE8A-812E-F1C344ED8B50}"/>
              </a:ext>
            </a:extLst>
          </p:cNvPr>
          <p:cNvSpPr/>
          <p:nvPr/>
        </p:nvSpPr>
        <p:spPr>
          <a:xfrm>
            <a:off x="860776" y="9234556"/>
            <a:ext cx="10800000" cy="180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3" name="Subtitle here">
            <a:extLst>
              <a:ext uri="{FF2B5EF4-FFF2-40B4-BE49-F238E27FC236}">
                <a16:creationId xmlns:a16="http://schemas.microsoft.com/office/drawing/2014/main" id="{E01D11AB-7399-3D1D-1761-4A839B4D4894}"/>
              </a:ext>
            </a:extLst>
          </p:cNvPr>
          <p:cNvSpPr txBox="1"/>
          <p:nvPr/>
        </p:nvSpPr>
        <p:spPr>
          <a:xfrm>
            <a:off x="1049626" y="9333663"/>
            <a:ext cx="16726929"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1. Αντιμετώπιση των ανισοτήτων μέσω υπηρεσιών για ενσωμάτωση στην κοινωνία</a:t>
            </a:r>
          </a:p>
          <a:p>
            <a:pPr>
              <a:lnSpc>
                <a:spcPct val="120000"/>
              </a:lnSpc>
              <a:buClr>
                <a:srgbClr val="2F7788"/>
              </a:buClr>
              <a:buSzPct val="120000"/>
            </a:pPr>
            <a:r>
              <a:rPr lang="el-GR" sz="2000" i="0" spc="0" dirty="0">
                <a:solidFill>
                  <a:srgbClr val="5E5E5E"/>
                </a:solidFill>
              </a:rPr>
              <a:t>2. Κοινωνική ένταξη Ατόμων με Αναπηρίες </a:t>
            </a:r>
          </a:p>
          <a:p>
            <a:pPr>
              <a:lnSpc>
                <a:spcPct val="120000"/>
              </a:lnSpc>
              <a:buClr>
                <a:srgbClr val="2F7788"/>
              </a:buClr>
              <a:buSzPct val="120000"/>
            </a:pPr>
            <a:r>
              <a:rPr lang="el-GR" sz="2000" i="0" spc="0" dirty="0">
                <a:solidFill>
                  <a:srgbClr val="5E5E5E"/>
                </a:solidFill>
              </a:rPr>
              <a:t>3. Ενίσχυση νομικού και θεσμικού πλαισίου για τα δικαιώματα των ατόμων με αναπηρίες</a:t>
            </a:r>
          </a:p>
        </p:txBody>
      </p:sp>
      <p:sp>
        <p:nvSpPr>
          <p:cNvPr id="208" name="Rectangle 207">
            <a:extLst>
              <a:ext uri="{FF2B5EF4-FFF2-40B4-BE49-F238E27FC236}">
                <a16:creationId xmlns:a16="http://schemas.microsoft.com/office/drawing/2014/main" id="{4BF7A024-FAD5-A0ED-C67C-14C4B1F1AFCE}"/>
              </a:ext>
            </a:extLst>
          </p:cNvPr>
          <p:cNvSpPr/>
          <p:nvPr/>
        </p:nvSpPr>
        <p:spPr>
          <a:xfrm>
            <a:off x="19508799" y="5290614"/>
            <a:ext cx="2328313" cy="61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09" name="Subtitle here">
            <a:extLst>
              <a:ext uri="{FF2B5EF4-FFF2-40B4-BE49-F238E27FC236}">
                <a16:creationId xmlns:a16="http://schemas.microsoft.com/office/drawing/2014/main" id="{28C3F6A8-A4F9-9732-20B6-ADC859E18294}"/>
              </a:ext>
            </a:extLst>
          </p:cNvPr>
          <p:cNvSpPr txBox="1"/>
          <p:nvPr/>
        </p:nvSpPr>
        <p:spPr>
          <a:xfrm>
            <a:off x="19637925" y="5304159"/>
            <a:ext cx="4226643"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Ομάδα Στόχος</a:t>
            </a:r>
          </a:p>
        </p:txBody>
      </p:sp>
      <p:sp>
        <p:nvSpPr>
          <p:cNvPr id="211" name="Subtitle here">
            <a:extLst>
              <a:ext uri="{FF2B5EF4-FFF2-40B4-BE49-F238E27FC236}">
                <a16:creationId xmlns:a16="http://schemas.microsoft.com/office/drawing/2014/main" id="{2B310E56-4080-EB01-6668-791089E68CBE}"/>
              </a:ext>
            </a:extLst>
          </p:cNvPr>
          <p:cNvSpPr txBox="1"/>
          <p:nvPr/>
        </p:nvSpPr>
        <p:spPr>
          <a:xfrm>
            <a:off x="19590311" y="6091727"/>
            <a:ext cx="3745305" cy="98898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Όλα τα άτομα</a:t>
            </a:r>
          </a:p>
          <a:p>
            <a:pPr>
              <a:lnSpc>
                <a:spcPct val="120000"/>
              </a:lnSpc>
              <a:buClr>
                <a:srgbClr val="2F7788"/>
              </a:buClr>
              <a:buSzPct val="120000"/>
            </a:pPr>
            <a:r>
              <a:rPr lang="el-GR" sz="2400" i="0" spc="0" dirty="0">
                <a:solidFill>
                  <a:srgbClr val="5E5E5E"/>
                </a:solidFill>
              </a:rPr>
              <a:t>με αναπηρίες</a:t>
            </a:r>
          </a:p>
        </p:txBody>
      </p:sp>
      <p:pic>
        <p:nvPicPr>
          <p:cNvPr id="51"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44" name="Subtitle here">
            <a:extLst>
              <a:ext uri="{FF2B5EF4-FFF2-40B4-BE49-F238E27FC236}">
                <a16:creationId xmlns:a16="http://schemas.microsoft.com/office/drawing/2014/main" id="{E21FE21D-8559-B180-2463-6ED0750C6D07}"/>
              </a:ext>
            </a:extLst>
          </p:cNvPr>
          <p:cNvSpPr txBox="1"/>
          <p:nvPr/>
        </p:nvSpPr>
        <p:spPr>
          <a:xfrm>
            <a:off x="9400366" y="3135952"/>
            <a:ext cx="170583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Περιγραφή</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5593290" y="3120454"/>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Κόστος</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E67CABA6-59DE-E45F-25D4-86E6FF97669C}"/>
              </a:ext>
            </a:extLst>
          </p:cNvPr>
          <p:cNvSpPr txBox="1"/>
          <p:nvPr/>
        </p:nvSpPr>
        <p:spPr>
          <a:xfrm>
            <a:off x="18305860" y="3135951"/>
            <a:ext cx="2788971"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Χρονοδιάγραμμα</a:t>
            </a:r>
            <a:endParaRPr lang="el-GR" sz="2400" b="1" i="0" kern="0" spc="0" dirty="0">
              <a:solidFill>
                <a:srgbClr val="2F7788"/>
              </a:solidFill>
            </a:endParaRPr>
          </a:p>
        </p:txBody>
      </p:sp>
      <p:sp>
        <p:nvSpPr>
          <p:cNvPr id="57" name="Subtitle here">
            <a:extLst>
              <a:ext uri="{FF2B5EF4-FFF2-40B4-BE49-F238E27FC236}">
                <a16:creationId xmlns:a16="http://schemas.microsoft.com/office/drawing/2014/main" id="{30BC3C46-7AD4-C6C6-13C4-127C830B5542}"/>
              </a:ext>
            </a:extLst>
          </p:cNvPr>
          <p:cNvSpPr txBox="1"/>
          <p:nvPr/>
        </p:nvSpPr>
        <p:spPr>
          <a:xfrm>
            <a:off x="21417394" y="3135952"/>
            <a:ext cx="167729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Αφορά</a:t>
            </a:r>
          </a:p>
        </p:txBody>
      </p:sp>
      <p:sp>
        <p:nvSpPr>
          <p:cNvPr id="59" name="Subtitle here">
            <a:extLst>
              <a:ext uri="{FF2B5EF4-FFF2-40B4-BE49-F238E27FC236}">
                <a16:creationId xmlns:a16="http://schemas.microsoft.com/office/drawing/2014/main" id="{3E1A7879-14F2-848B-3D2D-01BC88EAA1C6}"/>
              </a:ext>
            </a:extLst>
          </p:cNvPr>
          <p:cNvSpPr txBox="1"/>
          <p:nvPr/>
        </p:nvSpPr>
        <p:spPr>
          <a:xfrm>
            <a:off x="852000" y="3135952"/>
            <a:ext cx="170583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Στόχος</a:t>
            </a:r>
            <a:endParaRPr lang="el-GR" sz="2400" b="1" i="0" kern="0" spc="0" dirty="0">
              <a:solidFill>
                <a:srgbClr val="2F7788"/>
              </a:solidFill>
            </a:endParaRPr>
          </a:p>
        </p:txBody>
      </p:sp>
      <p:sp>
        <p:nvSpPr>
          <p:cNvPr id="71" name="Rectangle 70">
            <a:extLst>
              <a:ext uri="{FF2B5EF4-FFF2-40B4-BE49-F238E27FC236}">
                <a16:creationId xmlns:a16="http://schemas.microsoft.com/office/drawing/2014/main" id="{CE588624-8ED0-AE8A-812E-F1C344ED8B50}"/>
              </a:ext>
            </a:extLst>
          </p:cNvPr>
          <p:cNvSpPr/>
          <p:nvPr/>
        </p:nvSpPr>
        <p:spPr>
          <a:xfrm>
            <a:off x="843066" y="5917811"/>
            <a:ext cx="14424473" cy="2412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 name="Rectangle 2"/>
          <p:cNvSpPr/>
          <p:nvPr/>
        </p:nvSpPr>
        <p:spPr>
          <a:xfrm>
            <a:off x="15430503" y="5906144"/>
            <a:ext cx="3917355" cy="2412000"/>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Rectangle 3"/>
          <p:cNvSpPr/>
          <p:nvPr/>
        </p:nvSpPr>
        <p:spPr>
          <a:xfrm>
            <a:off x="19508799" y="5917811"/>
            <a:ext cx="4023201" cy="2412000"/>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 name="Subtitle here">
            <a:extLst>
              <a:ext uri="{FF2B5EF4-FFF2-40B4-BE49-F238E27FC236}">
                <a16:creationId xmlns:a16="http://schemas.microsoft.com/office/drawing/2014/main" id="{CE781EDF-A62A-8045-B287-83954A004239}"/>
              </a:ext>
            </a:extLst>
          </p:cNvPr>
          <p:cNvSpPr txBox="1"/>
          <p:nvPr/>
        </p:nvSpPr>
        <p:spPr>
          <a:xfrm>
            <a:off x="15653484" y="4028385"/>
            <a:ext cx="2542608"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dirty="0">
                <a:solidFill>
                  <a:srgbClr val="5E5E5E"/>
                </a:solidFill>
              </a:rPr>
              <a:t>€68.5 εκατ.</a:t>
            </a:r>
          </a:p>
        </p:txBody>
      </p:sp>
    </p:spTree>
    <p:extLst>
      <p:ext uri="{BB962C8B-B14F-4D97-AF65-F5344CB8AC3E}">
        <p14:creationId xmlns:p14="http://schemas.microsoft.com/office/powerpoint/2010/main" val="3997745160"/>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a:off x="843066" y="3707706"/>
            <a:ext cx="4464000" cy="1477328"/>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Rectangle 66">
            <a:extLst>
              <a:ext uri="{FF2B5EF4-FFF2-40B4-BE49-F238E27FC236}">
                <a16:creationId xmlns:a16="http://schemas.microsoft.com/office/drawing/2014/main" id="{52FBA867-A332-BAAF-1A63-E7C3460610C1}"/>
              </a:ext>
            </a:extLst>
          </p:cNvPr>
          <p:cNvSpPr/>
          <p:nvPr/>
        </p:nvSpPr>
        <p:spPr>
          <a:xfrm>
            <a:off x="15593290" y="3682117"/>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8" name="Rectangle 67">
            <a:extLst>
              <a:ext uri="{FF2B5EF4-FFF2-40B4-BE49-F238E27FC236}">
                <a16:creationId xmlns:a16="http://schemas.microsoft.com/office/drawing/2014/main" id="{D156E402-D196-B61F-48E0-F060CF4A0B53}"/>
              </a:ext>
            </a:extLst>
          </p:cNvPr>
          <p:cNvSpPr/>
          <p:nvPr/>
        </p:nvSpPr>
        <p:spPr>
          <a:xfrm>
            <a:off x="18305860"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Rectangle 68">
            <a:extLst>
              <a:ext uri="{FF2B5EF4-FFF2-40B4-BE49-F238E27FC236}">
                <a16:creationId xmlns:a16="http://schemas.microsoft.com/office/drawing/2014/main" id="{3061DBBB-7DA5-8ED7-68F0-B9A8BAAED7C2}"/>
              </a:ext>
            </a:extLst>
          </p:cNvPr>
          <p:cNvSpPr/>
          <p:nvPr/>
        </p:nvSpPr>
        <p:spPr>
          <a:xfrm>
            <a:off x="21001843"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0" name="Rectangle 69"/>
          <p:cNvSpPr/>
          <p:nvPr/>
        </p:nvSpPr>
        <p:spPr>
          <a:xfrm>
            <a:off x="5434147" y="3697615"/>
            <a:ext cx="10008000" cy="1477328"/>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9" y="562098"/>
            <a:ext cx="10243916"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Στρατηγικός Στόχος 6: </a:t>
            </a:r>
          </a:p>
        </p:txBody>
      </p:sp>
      <p:sp>
        <p:nvSpPr>
          <p:cNvPr id="49" name="Rectangle 48">
            <a:extLst>
              <a:ext uri="{FF2B5EF4-FFF2-40B4-BE49-F238E27FC236}">
                <a16:creationId xmlns:a16="http://schemas.microsoft.com/office/drawing/2014/main" id="{CB6CF44E-5D63-FA5A-748D-6CC969F7B7FA}"/>
              </a:ext>
            </a:extLst>
          </p:cNvPr>
          <p:cNvSpPr/>
          <p:nvPr/>
        </p:nvSpPr>
        <p:spPr>
          <a:xfrm>
            <a:off x="868625" y="4048519"/>
            <a:ext cx="4421854" cy="738664"/>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400" b="0" dirty="0">
                <a:solidFill>
                  <a:schemeClr val="bg1"/>
                </a:solidFill>
                <a:latin typeface="+mn-lt"/>
                <a:ea typeface="+mn-ea"/>
                <a:cs typeface="+mn-cs"/>
                <a:sym typeface="Helvetica Neue Medium"/>
              </a:rPr>
              <a:t> Ενσωμάτωση ατόμων με αναπηρίες</a:t>
            </a:r>
          </a:p>
        </p:txBody>
      </p:sp>
      <p:sp>
        <p:nvSpPr>
          <p:cNvPr id="52" name="Rectangle 51">
            <a:extLst>
              <a:ext uri="{FF2B5EF4-FFF2-40B4-BE49-F238E27FC236}">
                <a16:creationId xmlns:a16="http://schemas.microsoft.com/office/drawing/2014/main" id="{F29D2E5A-D73D-B8F4-0879-44AFE9E8D5BE}"/>
              </a:ext>
            </a:extLst>
          </p:cNvPr>
          <p:cNvSpPr/>
          <p:nvPr/>
        </p:nvSpPr>
        <p:spPr>
          <a:xfrm>
            <a:off x="5450734" y="4061489"/>
            <a:ext cx="9846453" cy="615553"/>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000" b="0" dirty="0">
                <a:solidFill>
                  <a:srgbClr val="5E5E5E"/>
                </a:solidFill>
                <a:latin typeface="Arial" panose="020B0604020202020204" pitchFamily="34" charset="0"/>
                <a:ea typeface="+mn-ea"/>
                <a:cs typeface="Arial" panose="020B0604020202020204" pitchFamily="34" charset="0"/>
                <a:sym typeface="Helvetica Neue Medium"/>
              </a:rPr>
              <a:t>Αναβάθμιση υπηρεσιών ενσωμάτωσης των Ατόμων με Αναπηρίες – Δημιουργία υποδομών</a:t>
            </a:r>
          </a:p>
        </p:txBody>
      </p:sp>
      <p:sp>
        <p:nvSpPr>
          <p:cNvPr id="14" name="Subtitle here">
            <a:extLst>
              <a:ext uri="{FF2B5EF4-FFF2-40B4-BE49-F238E27FC236}">
                <a16:creationId xmlns:a16="http://schemas.microsoft.com/office/drawing/2014/main" id="{66E82319-BC2C-8F97-731D-13FB71765B3E}"/>
              </a:ext>
            </a:extLst>
          </p:cNvPr>
          <p:cNvSpPr txBox="1"/>
          <p:nvPr/>
        </p:nvSpPr>
        <p:spPr>
          <a:xfrm>
            <a:off x="18492148" y="4132693"/>
            <a:ext cx="2602683"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Ιαν-21 έως Δεκ-27 </a:t>
            </a:r>
          </a:p>
          <a:p>
            <a:pPr>
              <a:lnSpc>
                <a:spcPct val="120000"/>
              </a:lnSpc>
              <a:buClr>
                <a:srgbClr val="2F7788"/>
              </a:buClr>
              <a:buSzPct val="120000"/>
            </a:pPr>
            <a:endParaRPr lang="el-GR" sz="2000" i="0" spc="0" dirty="0">
              <a:solidFill>
                <a:srgbClr val="5E5E5E"/>
              </a:solidFill>
            </a:endParaRPr>
          </a:p>
        </p:txBody>
      </p:sp>
      <p:sp>
        <p:nvSpPr>
          <p:cNvPr id="15" name="Subtitle here">
            <a:extLst>
              <a:ext uri="{FF2B5EF4-FFF2-40B4-BE49-F238E27FC236}">
                <a16:creationId xmlns:a16="http://schemas.microsoft.com/office/drawing/2014/main" id="{75E10902-FE2E-A9EB-4119-3809C11BA9A7}"/>
              </a:ext>
            </a:extLst>
          </p:cNvPr>
          <p:cNvSpPr txBox="1"/>
          <p:nvPr/>
        </p:nvSpPr>
        <p:spPr>
          <a:xfrm>
            <a:off x="21045571" y="4140031"/>
            <a:ext cx="2496945" cy="47192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15.000 άτομα</a:t>
            </a: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6" y="2119207"/>
            <a:ext cx="19255873" cy="133369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sz="4000" b="1" i="0" dirty="0">
                <a:solidFill>
                  <a:srgbClr val="E38C19"/>
                </a:solidFill>
                <a:latin typeface="Arial" panose="020B0604020202020204" pitchFamily="34" charset="0"/>
                <a:cs typeface="Arial" panose="020B0604020202020204" pitchFamily="34" charset="0"/>
              </a:rPr>
              <a:t>Ενσωμάτωση Ατόμων με Αναπηρίες </a:t>
            </a:r>
            <a:r>
              <a:rPr lang="el-GR" sz="4000" b="1" i="0" dirty="0">
                <a:solidFill>
                  <a:srgbClr val="E38C19"/>
                </a:solidFill>
              </a:rPr>
              <a:t>Ιανουάριος - Δεκέμβριος 2025 (συνέχεια)</a:t>
            </a:r>
            <a:endParaRPr lang="el-GR" sz="4000" b="1" i="0" dirty="0">
              <a:solidFill>
                <a:srgbClr val="E38C19"/>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F8773CAD-6845-523F-27F7-16D569DAB4EB}"/>
              </a:ext>
            </a:extLst>
          </p:cNvPr>
          <p:cNvSpPr/>
          <p:nvPr/>
        </p:nvSpPr>
        <p:spPr>
          <a:xfrm>
            <a:off x="843066" y="5306306"/>
            <a:ext cx="23030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9" name="Subtitle here">
            <a:extLst>
              <a:ext uri="{FF2B5EF4-FFF2-40B4-BE49-F238E27FC236}">
                <a16:creationId xmlns:a16="http://schemas.microsoft.com/office/drawing/2014/main" id="{4C3067CC-53E4-36D2-6C83-492A1376F375}"/>
              </a:ext>
            </a:extLst>
          </p:cNvPr>
          <p:cNvSpPr txBox="1"/>
          <p:nvPr/>
        </p:nvSpPr>
        <p:spPr>
          <a:xfrm>
            <a:off x="1017263" y="5331525"/>
            <a:ext cx="2387097"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Παρεμβάσεις</a:t>
            </a:r>
          </a:p>
        </p:txBody>
      </p:sp>
      <p:sp>
        <p:nvSpPr>
          <p:cNvPr id="41" name="Subtitle here">
            <a:extLst>
              <a:ext uri="{FF2B5EF4-FFF2-40B4-BE49-F238E27FC236}">
                <a16:creationId xmlns:a16="http://schemas.microsoft.com/office/drawing/2014/main" id="{1B4171CA-4CC7-AECB-EF83-2275810AD296}"/>
              </a:ext>
            </a:extLst>
          </p:cNvPr>
          <p:cNvSpPr txBox="1"/>
          <p:nvPr/>
        </p:nvSpPr>
        <p:spPr>
          <a:xfrm>
            <a:off x="944416" y="6091727"/>
            <a:ext cx="14127685" cy="435939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000" i="0" spc="0" dirty="0">
                <a:solidFill>
                  <a:srgbClr val="5E5E5E"/>
                </a:solidFill>
              </a:rPr>
              <a:t>6.4 Κατοικίες και προγράμματα υποστήριξης ατόμων με αναπηρίες για ανεξάρτητη διαβίωση (ολοκλήρωση συγχρηματοδοτούμενου έργου με ανανέωση και διαχείριση δημόσιων συμβάσεων για τη λειτουργία συνολικά 12 κατοικιών και 7 ατομικών προγραμμάτων για υποστήριξη 65 με νοητική αναπηρία ή και αυτισμό)</a:t>
            </a:r>
          </a:p>
          <a:p>
            <a:pPr>
              <a:lnSpc>
                <a:spcPct val="120000"/>
              </a:lnSpc>
              <a:spcBef>
                <a:spcPts val="1800"/>
              </a:spcBef>
              <a:buClr>
                <a:srgbClr val="2F7788"/>
              </a:buClr>
              <a:buSzPct val="120000"/>
            </a:pPr>
            <a:r>
              <a:rPr lang="el-GR" sz="2000" i="0" spc="0" dirty="0">
                <a:solidFill>
                  <a:srgbClr val="5E5E5E"/>
                </a:solidFill>
              </a:rPr>
              <a:t>6.5 Αγορά μέσω του Σχεδίου Ανάκαμψης και Ανθεκτικότητας  5 κτιρίων για χρήση ως κατοικιών υποστήριξης στην ανεξάρτητη διαβίωση ατόμων με αναπηρίες</a:t>
            </a:r>
          </a:p>
          <a:p>
            <a:pPr>
              <a:lnSpc>
                <a:spcPct val="120000"/>
              </a:lnSpc>
              <a:spcBef>
                <a:spcPts val="1800"/>
              </a:spcBef>
              <a:buClr>
                <a:srgbClr val="2F7788"/>
              </a:buClr>
              <a:buSzPct val="120000"/>
            </a:pPr>
            <a:r>
              <a:rPr lang="el-GR" sz="2000" i="0" spc="0" dirty="0">
                <a:solidFill>
                  <a:srgbClr val="5E5E5E"/>
                </a:solidFill>
              </a:rPr>
              <a:t>6.6 Υπηρεσίες έγκαιρης παρέμβασης σε 300 παιδιά με αυτισμό και τις οικογένειές τους από το Κέντρο Οικογενειακής Παρέμβασης και Στήριξης για τον Αυτισμό</a:t>
            </a:r>
          </a:p>
          <a:p>
            <a:pPr>
              <a:lnSpc>
                <a:spcPct val="120000"/>
              </a:lnSpc>
              <a:spcBef>
                <a:spcPts val="1800"/>
              </a:spcBef>
              <a:buClr>
                <a:srgbClr val="2F7788"/>
              </a:buClr>
              <a:buSzPct val="120000"/>
            </a:pPr>
            <a:endParaRPr lang="el-GR" sz="2000" i="0" spc="0" dirty="0">
              <a:solidFill>
                <a:srgbClr val="5E5E5E"/>
              </a:solidFill>
            </a:endParaRPr>
          </a:p>
          <a:p>
            <a:pPr>
              <a:lnSpc>
                <a:spcPct val="120000"/>
              </a:lnSpc>
              <a:spcBef>
                <a:spcPts val="2400"/>
              </a:spcBef>
              <a:buClr>
                <a:srgbClr val="2F7788"/>
              </a:buClr>
              <a:buSzPct val="120000"/>
            </a:pPr>
            <a:endParaRPr lang="el-GR" sz="1800" i="0" spc="0" dirty="0">
              <a:solidFill>
                <a:srgbClr val="5E5E5E"/>
              </a:solidFill>
            </a:endParaRPr>
          </a:p>
        </p:txBody>
      </p:sp>
      <p:sp>
        <p:nvSpPr>
          <p:cNvPr id="47" name="Rectangle 46">
            <a:extLst>
              <a:ext uri="{FF2B5EF4-FFF2-40B4-BE49-F238E27FC236}">
                <a16:creationId xmlns:a16="http://schemas.microsoft.com/office/drawing/2014/main" id="{93B9AA57-86E1-AEB1-0E30-E6ADEB0F84BE}"/>
              </a:ext>
            </a:extLst>
          </p:cNvPr>
          <p:cNvSpPr/>
          <p:nvPr/>
        </p:nvSpPr>
        <p:spPr>
          <a:xfrm>
            <a:off x="15430503" y="5293392"/>
            <a:ext cx="295206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8" name="Subtitle here">
            <a:extLst>
              <a:ext uri="{FF2B5EF4-FFF2-40B4-BE49-F238E27FC236}">
                <a16:creationId xmlns:a16="http://schemas.microsoft.com/office/drawing/2014/main" id="{AD7A5F75-2A27-B144-CD9B-F28A046BB74F}"/>
              </a:ext>
            </a:extLst>
          </p:cNvPr>
          <p:cNvSpPr txBox="1"/>
          <p:nvPr/>
        </p:nvSpPr>
        <p:spPr>
          <a:xfrm>
            <a:off x="15430503" y="5322565"/>
            <a:ext cx="355927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 Ομάδα Υλοποίησης</a:t>
            </a:r>
          </a:p>
        </p:txBody>
      </p:sp>
      <p:sp>
        <p:nvSpPr>
          <p:cNvPr id="194" name="Subtitle here">
            <a:extLst>
              <a:ext uri="{FF2B5EF4-FFF2-40B4-BE49-F238E27FC236}">
                <a16:creationId xmlns:a16="http://schemas.microsoft.com/office/drawing/2014/main" id="{48A71EFC-904F-934A-F039-7D190EC0AAB8}"/>
              </a:ext>
            </a:extLst>
          </p:cNvPr>
          <p:cNvSpPr txBox="1"/>
          <p:nvPr/>
        </p:nvSpPr>
        <p:spPr>
          <a:xfrm>
            <a:off x="15491814" y="6091727"/>
            <a:ext cx="5397389" cy="205620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Διοίκηση Υφ. Κ.Π.</a:t>
            </a:r>
          </a:p>
          <a:p>
            <a:pPr>
              <a:lnSpc>
                <a:spcPct val="120000"/>
              </a:lnSpc>
              <a:buClr>
                <a:srgbClr val="2F7788"/>
              </a:buClr>
              <a:buSzPct val="120000"/>
            </a:pPr>
            <a:r>
              <a:rPr lang="el-GR" sz="2000" i="0" spc="0" dirty="0">
                <a:solidFill>
                  <a:srgbClr val="5E5E5E"/>
                </a:solidFill>
              </a:rPr>
              <a:t>ΤΚΕΑΑ</a:t>
            </a:r>
          </a:p>
          <a:p>
            <a:pPr>
              <a:lnSpc>
                <a:spcPct val="120000"/>
              </a:lnSpc>
              <a:buClr>
                <a:srgbClr val="2F7788"/>
              </a:buClr>
              <a:buSzPct val="120000"/>
            </a:pPr>
            <a:endParaRPr lang="el-GR" sz="2000" i="0" spc="0" dirty="0">
              <a:solidFill>
                <a:srgbClr val="5E5E5E"/>
              </a:solidFill>
            </a:endParaRPr>
          </a:p>
          <a:p>
            <a:pPr>
              <a:lnSpc>
                <a:spcPct val="120000"/>
              </a:lnSpc>
              <a:buClr>
                <a:srgbClr val="2F7788"/>
              </a:buClr>
              <a:buSzPct val="120000"/>
            </a:pPr>
            <a:endParaRPr lang="el-GR" sz="2400" i="0" spc="0" dirty="0">
              <a:solidFill>
                <a:srgbClr val="5E5E5E"/>
              </a:solidFill>
            </a:endParaRPr>
          </a:p>
          <a:p>
            <a:pPr>
              <a:lnSpc>
                <a:spcPct val="120000"/>
              </a:lnSpc>
              <a:buClr>
                <a:srgbClr val="2F7788"/>
              </a:buClr>
              <a:buSzPct val="120000"/>
            </a:pPr>
            <a:endParaRPr lang="el-GR" sz="2400" i="0" spc="0" dirty="0">
              <a:solidFill>
                <a:srgbClr val="5E5E5E"/>
              </a:solidFill>
            </a:endParaRPr>
          </a:p>
        </p:txBody>
      </p:sp>
      <p:sp>
        <p:nvSpPr>
          <p:cNvPr id="199" name="Rectangle 198">
            <a:extLst>
              <a:ext uri="{FF2B5EF4-FFF2-40B4-BE49-F238E27FC236}">
                <a16:creationId xmlns:a16="http://schemas.microsoft.com/office/drawing/2014/main" id="{BB602FBF-C300-BFEE-623D-4356BF7C0FE0}"/>
              </a:ext>
            </a:extLst>
          </p:cNvPr>
          <p:cNvSpPr/>
          <p:nvPr/>
        </p:nvSpPr>
        <p:spPr>
          <a:xfrm>
            <a:off x="858498" y="9302826"/>
            <a:ext cx="405218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Subtitle here">
            <a:extLst>
              <a:ext uri="{FF2B5EF4-FFF2-40B4-BE49-F238E27FC236}">
                <a16:creationId xmlns:a16="http://schemas.microsoft.com/office/drawing/2014/main" id="{C34ABF9E-E844-F4DF-3E0B-6BB11A240F37}"/>
              </a:ext>
            </a:extLst>
          </p:cNvPr>
          <p:cNvSpPr txBox="1"/>
          <p:nvPr/>
        </p:nvSpPr>
        <p:spPr>
          <a:xfrm>
            <a:off x="1019282" y="9322505"/>
            <a:ext cx="4526794"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Οφέλη προς την Κοινωνία</a:t>
            </a:r>
          </a:p>
        </p:txBody>
      </p:sp>
      <p:sp>
        <p:nvSpPr>
          <p:cNvPr id="201" name="Rectangle 200">
            <a:extLst>
              <a:ext uri="{FF2B5EF4-FFF2-40B4-BE49-F238E27FC236}">
                <a16:creationId xmlns:a16="http://schemas.microsoft.com/office/drawing/2014/main" id="{CE588624-8ED0-AE8A-812E-F1C344ED8B50}"/>
              </a:ext>
            </a:extLst>
          </p:cNvPr>
          <p:cNvSpPr/>
          <p:nvPr/>
        </p:nvSpPr>
        <p:spPr>
          <a:xfrm>
            <a:off x="851999" y="9910621"/>
            <a:ext cx="10260000" cy="1512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3" name="Subtitle here">
            <a:extLst>
              <a:ext uri="{FF2B5EF4-FFF2-40B4-BE49-F238E27FC236}">
                <a16:creationId xmlns:a16="http://schemas.microsoft.com/office/drawing/2014/main" id="{E01D11AB-7399-3D1D-1761-4A839B4D4894}"/>
              </a:ext>
            </a:extLst>
          </p:cNvPr>
          <p:cNvSpPr txBox="1"/>
          <p:nvPr/>
        </p:nvSpPr>
        <p:spPr>
          <a:xfrm>
            <a:off x="1047348" y="9586393"/>
            <a:ext cx="16726929" cy="228466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20000"/>
              </a:lnSpc>
              <a:buClr>
                <a:srgbClr val="2F7788"/>
              </a:buClr>
              <a:buSzPct val="120000"/>
              <a:buFont typeface="Arial" panose="020B0604020202020204" pitchFamily="34" charset="0"/>
              <a:buChar char="•"/>
            </a:pPr>
            <a:endParaRPr lang="el-GR" sz="2000" i="0" spc="0" dirty="0">
              <a:solidFill>
                <a:srgbClr val="5E5E5E"/>
              </a:solidFill>
            </a:endParaRPr>
          </a:p>
          <a:p>
            <a:pPr>
              <a:lnSpc>
                <a:spcPct val="120000"/>
              </a:lnSpc>
              <a:buClr>
                <a:srgbClr val="2F7788"/>
              </a:buClr>
              <a:buSzPct val="120000"/>
            </a:pPr>
            <a:r>
              <a:rPr lang="el-GR" sz="2000" i="0" spc="0" dirty="0">
                <a:solidFill>
                  <a:srgbClr val="5E5E5E"/>
                </a:solidFill>
              </a:rPr>
              <a:t>1. Αντιμετώπιση των ανισοτήτων μέσω υπηρεσιών για ενσωμάτωση στην κοινωνία</a:t>
            </a:r>
          </a:p>
          <a:p>
            <a:pPr>
              <a:lnSpc>
                <a:spcPct val="120000"/>
              </a:lnSpc>
              <a:buClr>
                <a:srgbClr val="2F7788"/>
              </a:buClr>
              <a:buSzPct val="120000"/>
            </a:pPr>
            <a:r>
              <a:rPr lang="el-GR" sz="2000" i="0" spc="0" dirty="0">
                <a:solidFill>
                  <a:srgbClr val="5E5E5E"/>
                </a:solidFill>
              </a:rPr>
              <a:t>2. Κοινωνική ένταξη Ατόμων με Αναπηρίες </a:t>
            </a:r>
          </a:p>
          <a:p>
            <a:pPr>
              <a:lnSpc>
                <a:spcPct val="120000"/>
              </a:lnSpc>
              <a:buClr>
                <a:srgbClr val="2F7788"/>
              </a:buClr>
              <a:buSzPct val="120000"/>
            </a:pPr>
            <a:r>
              <a:rPr lang="el-GR" sz="2000" i="0" spc="0" dirty="0">
                <a:solidFill>
                  <a:srgbClr val="5E5E5E"/>
                </a:solidFill>
              </a:rPr>
              <a:t>3. Ενίσχυση Κοινωνικών Υπηρεσιών προς τα άτομα με αναπηρίες</a:t>
            </a:r>
          </a:p>
          <a:p>
            <a:pPr>
              <a:lnSpc>
                <a:spcPct val="120000"/>
              </a:lnSpc>
              <a:buClr>
                <a:srgbClr val="2F7788"/>
              </a:buClr>
              <a:buSzPct val="120000"/>
            </a:pPr>
            <a:r>
              <a:rPr lang="el-GR" sz="2000" i="0" spc="0" dirty="0">
                <a:solidFill>
                  <a:srgbClr val="5E5E5E"/>
                </a:solidFill>
              </a:rPr>
              <a:t>4. Βελτίωση ποιότητας ζωής Ατόμων με Αναπηρίες</a:t>
            </a:r>
          </a:p>
          <a:p>
            <a:pPr>
              <a:lnSpc>
                <a:spcPct val="120000"/>
              </a:lnSpc>
              <a:buClr>
                <a:srgbClr val="2F7788"/>
              </a:buClr>
              <a:buSzPct val="120000"/>
            </a:pPr>
            <a:endParaRPr lang="el-GR" sz="2000" i="0" spc="0" dirty="0">
              <a:solidFill>
                <a:srgbClr val="5E5E5E"/>
              </a:solidFill>
            </a:endParaRPr>
          </a:p>
        </p:txBody>
      </p:sp>
      <p:sp>
        <p:nvSpPr>
          <p:cNvPr id="208" name="Rectangle 207">
            <a:extLst>
              <a:ext uri="{FF2B5EF4-FFF2-40B4-BE49-F238E27FC236}">
                <a16:creationId xmlns:a16="http://schemas.microsoft.com/office/drawing/2014/main" id="{4BF7A024-FAD5-A0ED-C67C-14C4B1F1AFCE}"/>
              </a:ext>
            </a:extLst>
          </p:cNvPr>
          <p:cNvSpPr/>
          <p:nvPr/>
        </p:nvSpPr>
        <p:spPr>
          <a:xfrm>
            <a:off x="19508799" y="5321254"/>
            <a:ext cx="2328313" cy="576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09" name="Subtitle here">
            <a:extLst>
              <a:ext uri="{FF2B5EF4-FFF2-40B4-BE49-F238E27FC236}">
                <a16:creationId xmlns:a16="http://schemas.microsoft.com/office/drawing/2014/main" id="{28C3F6A8-A4F9-9732-20B6-ADC859E18294}"/>
              </a:ext>
            </a:extLst>
          </p:cNvPr>
          <p:cNvSpPr txBox="1"/>
          <p:nvPr/>
        </p:nvSpPr>
        <p:spPr>
          <a:xfrm>
            <a:off x="19637925" y="5304159"/>
            <a:ext cx="4226643"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Ομάδα Στόχος</a:t>
            </a:r>
          </a:p>
        </p:txBody>
      </p:sp>
      <p:sp>
        <p:nvSpPr>
          <p:cNvPr id="211" name="Subtitle here">
            <a:extLst>
              <a:ext uri="{FF2B5EF4-FFF2-40B4-BE49-F238E27FC236}">
                <a16:creationId xmlns:a16="http://schemas.microsoft.com/office/drawing/2014/main" id="{2B310E56-4080-EB01-6668-791089E68CBE}"/>
              </a:ext>
            </a:extLst>
          </p:cNvPr>
          <p:cNvSpPr txBox="1"/>
          <p:nvPr/>
        </p:nvSpPr>
        <p:spPr>
          <a:xfrm>
            <a:off x="19637925" y="6091727"/>
            <a:ext cx="3745305" cy="98898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Όλα τα άτομα</a:t>
            </a:r>
            <a:br>
              <a:rPr lang="el-GR" sz="2400" i="0" spc="0" dirty="0">
                <a:solidFill>
                  <a:srgbClr val="5E5E5E"/>
                </a:solidFill>
              </a:rPr>
            </a:br>
            <a:r>
              <a:rPr lang="el-GR" sz="2400" i="0" spc="0" dirty="0">
                <a:solidFill>
                  <a:srgbClr val="5E5E5E"/>
                </a:solidFill>
              </a:rPr>
              <a:t>με αναπηρίες</a:t>
            </a:r>
          </a:p>
        </p:txBody>
      </p:sp>
      <p:pic>
        <p:nvPicPr>
          <p:cNvPr id="51"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44" name="Subtitle here">
            <a:extLst>
              <a:ext uri="{FF2B5EF4-FFF2-40B4-BE49-F238E27FC236}">
                <a16:creationId xmlns:a16="http://schemas.microsoft.com/office/drawing/2014/main" id="{E21FE21D-8559-B180-2463-6ED0750C6D07}"/>
              </a:ext>
            </a:extLst>
          </p:cNvPr>
          <p:cNvSpPr txBox="1"/>
          <p:nvPr/>
        </p:nvSpPr>
        <p:spPr>
          <a:xfrm>
            <a:off x="9400366" y="3135952"/>
            <a:ext cx="170583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Περιγραφή</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5593290" y="3120454"/>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Κόστος</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E67CABA6-59DE-E45F-25D4-86E6FF97669C}"/>
              </a:ext>
            </a:extLst>
          </p:cNvPr>
          <p:cNvSpPr txBox="1"/>
          <p:nvPr/>
        </p:nvSpPr>
        <p:spPr>
          <a:xfrm>
            <a:off x="18305860" y="3135951"/>
            <a:ext cx="2788971"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Χρονοδιάγραμμα</a:t>
            </a:r>
            <a:endParaRPr lang="el-GR" sz="2400" b="1" i="0" kern="0" spc="0" dirty="0">
              <a:solidFill>
                <a:srgbClr val="2F7788"/>
              </a:solidFill>
            </a:endParaRPr>
          </a:p>
        </p:txBody>
      </p:sp>
      <p:sp>
        <p:nvSpPr>
          <p:cNvPr id="57" name="Subtitle here">
            <a:extLst>
              <a:ext uri="{FF2B5EF4-FFF2-40B4-BE49-F238E27FC236}">
                <a16:creationId xmlns:a16="http://schemas.microsoft.com/office/drawing/2014/main" id="{30BC3C46-7AD4-C6C6-13C4-127C830B5542}"/>
              </a:ext>
            </a:extLst>
          </p:cNvPr>
          <p:cNvSpPr txBox="1"/>
          <p:nvPr/>
        </p:nvSpPr>
        <p:spPr>
          <a:xfrm>
            <a:off x="21417394" y="3135952"/>
            <a:ext cx="167729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Αφορά</a:t>
            </a:r>
          </a:p>
        </p:txBody>
      </p:sp>
      <p:sp>
        <p:nvSpPr>
          <p:cNvPr id="59" name="Subtitle here">
            <a:extLst>
              <a:ext uri="{FF2B5EF4-FFF2-40B4-BE49-F238E27FC236}">
                <a16:creationId xmlns:a16="http://schemas.microsoft.com/office/drawing/2014/main" id="{3E1A7879-14F2-848B-3D2D-01BC88EAA1C6}"/>
              </a:ext>
            </a:extLst>
          </p:cNvPr>
          <p:cNvSpPr txBox="1"/>
          <p:nvPr/>
        </p:nvSpPr>
        <p:spPr>
          <a:xfrm>
            <a:off x="852000" y="3135952"/>
            <a:ext cx="170583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Στόχος</a:t>
            </a:r>
            <a:endParaRPr lang="el-GR" sz="2400" b="1" i="0" kern="0" spc="0" dirty="0">
              <a:solidFill>
                <a:srgbClr val="2F7788"/>
              </a:solidFill>
            </a:endParaRPr>
          </a:p>
        </p:txBody>
      </p:sp>
      <p:sp>
        <p:nvSpPr>
          <p:cNvPr id="71" name="Rectangle 70">
            <a:extLst>
              <a:ext uri="{FF2B5EF4-FFF2-40B4-BE49-F238E27FC236}">
                <a16:creationId xmlns:a16="http://schemas.microsoft.com/office/drawing/2014/main" id="{CE588624-8ED0-AE8A-812E-F1C344ED8B50}"/>
              </a:ext>
            </a:extLst>
          </p:cNvPr>
          <p:cNvSpPr/>
          <p:nvPr/>
        </p:nvSpPr>
        <p:spPr>
          <a:xfrm>
            <a:off x="843066" y="5917811"/>
            <a:ext cx="14587437" cy="3241906"/>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 name="Rectangle 2"/>
          <p:cNvSpPr/>
          <p:nvPr/>
        </p:nvSpPr>
        <p:spPr>
          <a:xfrm>
            <a:off x="15430503" y="5898395"/>
            <a:ext cx="3917355" cy="3132000"/>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Rectangle 3"/>
          <p:cNvSpPr/>
          <p:nvPr/>
        </p:nvSpPr>
        <p:spPr>
          <a:xfrm>
            <a:off x="19508799" y="5910062"/>
            <a:ext cx="4023201" cy="3132000"/>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 name="Subtitle here">
            <a:extLst>
              <a:ext uri="{FF2B5EF4-FFF2-40B4-BE49-F238E27FC236}">
                <a16:creationId xmlns:a16="http://schemas.microsoft.com/office/drawing/2014/main" id="{32B4EC5D-C86C-5356-FD47-A4F9F5858C5A}"/>
              </a:ext>
            </a:extLst>
          </p:cNvPr>
          <p:cNvSpPr txBox="1"/>
          <p:nvPr/>
        </p:nvSpPr>
        <p:spPr>
          <a:xfrm>
            <a:off x="15653484" y="4028385"/>
            <a:ext cx="2542608"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dirty="0">
                <a:solidFill>
                  <a:srgbClr val="5E5E5E"/>
                </a:solidFill>
              </a:rPr>
              <a:t>€68.5 εκατ.</a:t>
            </a:r>
          </a:p>
        </p:txBody>
      </p:sp>
    </p:spTree>
    <p:extLst>
      <p:ext uri="{BB962C8B-B14F-4D97-AF65-F5344CB8AC3E}">
        <p14:creationId xmlns:p14="http://schemas.microsoft.com/office/powerpoint/2010/main" val="3767020818"/>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p:cNvSpPr/>
          <p:nvPr/>
        </p:nvSpPr>
        <p:spPr>
          <a:xfrm>
            <a:off x="843066" y="3707706"/>
            <a:ext cx="4464000" cy="1477328"/>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Rectangle 66">
            <a:extLst>
              <a:ext uri="{FF2B5EF4-FFF2-40B4-BE49-F238E27FC236}">
                <a16:creationId xmlns:a16="http://schemas.microsoft.com/office/drawing/2014/main" id="{52FBA867-A332-BAAF-1A63-E7C3460610C1}"/>
              </a:ext>
            </a:extLst>
          </p:cNvPr>
          <p:cNvSpPr/>
          <p:nvPr/>
        </p:nvSpPr>
        <p:spPr>
          <a:xfrm>
            <a:off x="15593290" y="3682117"/>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8" name="Rectangle 67">
            <a:extLst>
              <a:ext uri="{FF2B5EF4-FFF2-40B4-BE49-F238E27FC236}">
                <a16:creationId xmlns:a16="http://schemas.microsoft.com/office/drawing/2014/main" id="{D156E402-D196-B61F-48E0-F060CF4A0B53}"/>
              </a:ext>
            </a:extLst>
          </p:cNvPr>
          <p:cNvSpPr/>
          <p:nvPr/>
        </p:nvSpPr>
        <p:spPr>
          <a:xfrm>
            <a:off x="18305860"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Rectangle 68">
            <a:extLst>
              <a:ext uri="{FF2B5EF4-FFF2-40B4-BE49-F238E27FC236}">
                <a16:creationId xmlns:a16="http://schemas.microsoft.com/office/drawing/2014/main" id="{3061DBBB-7DA5-8ED7-68F0-B9A8BAAED7C2}"/>
              </a:ext>
            </a:extLst>
          </p:cNvPr>
          <p:cNvSpPr/>
          <p:nvPr/>
        </p:nvSpPr>
        <p:spPr>
          <a:xfrm>
            <a:off x="21001843" y="3697615"/>
            <a:ext cx="2568902" cy="1476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0" name="Rectangle 69"/>
          <p:cNvSpPr/>
          <p:nvPr/>
        </p:nvSpPr>
        <p:spPr>
          <a:xfrm>
            <a:off x="5434147" y="3697615"/>
            <a:ext cx="10008000" cy="1477328"/>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9" y="562098"/>
            <a:ext cx="10243916"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Στρατηγικός Στόχος 6: </a:t>
            </a:r>
          </a:p>
        </p:txBody>
      </p:sp>
      <p:sp>
        <p:nvSpPr>
          <p:cNvPr id="49" name="Rectangle 48">
            <a:extLst>
              <a:ext uri="{FF2B5EF4-FFF2-40B4-BE49-F238E27FC236}">
                <a16:creationId xmlns:a16="http://schemas.microsoft.com/office/drawing/2014/main" id="{CB6CF44E-5D63-FA5A-748D-6CC969F7B7FA}"/>
              </a:ext>
            </a:extLst>
          </p:cNvPr>
          <p:cNvSpPr/>
          <p:nvPr/>
        </p:nvSpPr>
        <p:spPr>
          <a:xfrm>
            <a:off x="868625" y="4048519"/>
            <a:ext cx="4421854" cy="738664"/>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400" b="0" dirty="0">
                <a:solidFill>
                  <a:schemeClr val="bg1"/>
                </a:solidFill>
                <a:latin typeface="+mn-lt"/>
                <a:ea typeface="+mn-ea"/>
                <a:cs typeface="+mn-cs"/>
                <a:sym typeface="Helvetica Neue Medium"/>
              </a:rPr>
              <a:t>Ενσωμάτωση ατόμων με αναπηρίες</a:t>
            </a:r>
          </a:p>
        </p:txBody>
      </p:sp>
      <p:sp>
        <p:nvSpPr>
          <p:cNvPr id="52" name="Rectangle 51">
            <a:extLst>
              <a:ext uri="{FF2B5EF4-FFF2-40B4-BE49-F238E27FC236}">
                <a16:creationId xmlns:a16="http://schemas.microsoft.com/office/drawing/2014/main" id="{F29D2E5A-D73D-B8F4-0879-44AFE9E8D5BE}"/>
              </a:ext>
            </a:extLst>
          </p:cNvPr>
          <p:cNvSpPr/>
          <p:nvPr/>
        </p:nvSpPr>
        <p:spPr>
          <a:xfrm>
            <a:off x="5450734" y="4215377"/>
            <a:ext cx="9846453" cy="307777"/>
          </a:xfrm>
          <a:prstGeom prst="rect">
            <a:avLst/>
          </a:prstGeom>
          <a:noFill/>
          <a:ln w="158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000" b="0" dirty="0">
                <a:solidFill>
                  <a:srgbClr val="5E5E5E"/>
                </a:solidFill>
                <a:latin typeface="Arial" panose="020B0604020202020204" pitchFamily="34" charset="0"/>
                <a:ea typeface="+mn-ea"/>
                <a:cs typeface="Arial" panose="020B0604020202020204" pitchFamily="34" charset="0"/>
                <a:sym typeface="Helvetica Neue Medium"/>
              </a:rPr>
              <a:t>Αναβάθμιση υπηρεσιών ενσωμάτωσης των Ατόμων με Αναπηρίες – Σχέδια Στήριξης</a:t>
            </a:r>
          </a:p>
        </p:txBody>
      </p:sp>
      <p:sp>
        <p:nvSpPr>
          <p:cNvPr id="14" name="Subtitle here">
            <a:extLst>
              <a:ext uri="{FF2B5EF4-FFF2-40B4-BE49-F238E27FC236}">
                <a16:creationId xmlns:a16="http://schemas.microsoft.com/office/drawing/2014/main" id="{66E82319-BC2C-8F97-731D-13FB71765B3E}"/>
              </a:ext>
            </a:extLst>
          </p:cNvPr>
          <p:cNvSpPr txBox="1"/>
          <p:nvPr/>
        </p:nvSpPr>
        <p:spPr>
          <a:xfrm>
            <a:off x="18492148" y="4132693"/>
            <a:ext cx="2602683"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Ιαν-21 έως Δεκ-27 </a:t>
            </a:r>
          </a:p>
          <a:p>
            <a:pPr>
              <a:lnSpc>
                <a:spcPct val="120000"/>
              </a:lnSpc>
              <a:buClr>
                <a:srgbClr val="2F7788"/>
              </a:buClr>
              <a:buSzPct val="120000"/>
            </a:pPr>
            <a:endParaRPr lang="el-GR" sz="2000" i="0" spc="0" dirty="0">
              <a:solidFill>
                <a:srgbClr val="5E5E5E"/>
              </a:solidFill>
            </a:endParaRPr>
          </a:p>
        </p:txBody>
      </p:sp>
      <p:sp>
        <p:nvSpPr>
          <p:cNvPr id="15" name="Subtitle here">
            <a:extLst>
              <a:ext uri="{FF2B5EF4-FFF2-40B4-BE49-F238E27FC236}">
                <a16:creationId xmlns:a16="http://schemas.microsoft.com/office/drawing/2014/main" id="{75E10902-FE2E-A9EB-4119-3809C11BA9A7}"/>
              </a:ext>
            </a:extLst>
          </p:cNvPr>
          <p:cNvSpPr txBox="1"/>
          <p:nvPr/>
        </p:nvSpPr>
        <p:spPr>
          <a:xfrm>
            <a:off x="21045571" y="4140031"/>
            <a:ext cx="2496945" cy="47192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15.000 άτομα</a:t>
            </a: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5730844" cy="71814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sz="4000" b="1" i="0" dirty="0">
                <a:solidFill>
                  <a:srgbClr val="E38C19"/>
                </a:solidFill>
                <a:latin typeface="Arial" panose="020B0604020202020204" pitchFamily="34" charset="0"/>
                <a:cs typeface="Arial" panose="020B0604020202020204" pitchFamily="34" charset="0"/>
              </a:rPr>
              <a:t>Ενσωμάτωση Ατόμων με Αναπηρίες (συνέχεια)</a:t>
            </a:r>
          </a:p>
        </p:txBody>
      </p:sp>
      <p:sp>
        <p:nvSpPr>
          <p:cNvPr id="24" name="Rectangle 23">
            <a:extLst>
              <a:ext uri="{FF2B5EF4-FFF2-40B4-BE49-F238E27FC236}">
                <a16:creationId xmlns:a16="http://schemas.microsoft.com/office/drawing/2014/main" id="{F8773CAD-6845-523F-27F7-16D569DAB4EB}"/>
              </a:ext>
            </a:extLst>
          </p:cNvPr>
          <p:cNvSpPr/>
          <p:nvPr/>
        </p:nvSpPr>
        <p:spPr>
          <a:xfrm>
            <a:off x="843066" y="5306306"/>
            <a:ext cx="23030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9" name="Subtitle here">
            <a:extLst>
              <a:ext uri="{FF2B5EF4-FFF2-40B4-BE49-F238E27FC236}">
                <a16:creationId xmlns:a16="http://schemas.microsoft.com/office/drawing/2014/main" id="{4C3067CC-53E4-36D2-6C83-492A1376F375}"/>
              </a:ext>
            </a:extLst>
          </p:cNvPr>
          <p:cNvSpPr txBox="1"/>
          <p:nvPr/>
        </p:nvSpPr>
        <p:spPr>
          <a:xfrm>
            <a:off x="1017263" y="5331525"/>
            <a:ext cx="2387097"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Παρεμβάσεις</a:t>
            </a:r>
          </a:p>
        </p:txBody>
      </p:sp>
      <p:sp>
        <p:nvSpPr>
          <p:cNvPr id="41" name="Subtitle here">
            <a:extLst>
              <a:ext uri="{FF2B5EF4-FFF2-40B4-BE49-F238E27FC236}">
                <a16:creationId xmlns:a16="http://schemas.microsoft.com/office/drawing/2014/main" id="{1B4171CA-4CC7-AECB-EF83-2275810AD296}"/>
              </a:ext>
            </a:extLst>
          </p:cNvPr>
          <p:cNvSpPr txBox="1"/>
          <p:nvPr/>
        </p:nvSpPr>
        <p:spPr>
          <a:xfrm>
            <a:off x="944416" y="6091727"/>
            <a:ext cx="14127685" cy="305109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000" i="0" spc="0" dirty="0">
                <a:solidFill>
                  <a:srgbClr val="5E5E5E"/>
                </a:solidFill>
              </a:rPr>
              <a:t>6.7 Νέο Δίκτυο Υπηρεσιών Κοινωνικής Ενσωμάτωσης Ατόμων με Αναπηρίες και ενίσχυση στελέχωσης ΤΚΕΑΑ</a:t>
            </a:r>
          </a:p>
          <a:p>
            <a:pPr>
              <a:lnSpc>
                <a:spcPct val="120000"/>
              </a:lnSpc>
              <a:spcBef>
                <a:spcPts val="1800"/>
              </a:spcBef>
              <a:buClr>
                <a:srgbClr val="2F7788"/>
              </a:buClr>
              <a:buSzPct val="120000"/>
            </a:pPr>
            <a:r>
              <a:rPr lang="el-GR" sz="2000" i="0" spc="0" dirty="0">
                <a:solidFill>
                  <a:srgbClr val="5E5E5E"/>
                </a:solidFill>
              </a:rPr>
              <a:t>6.8 Λειτουργία Κέντρων Αξιολόγησης Αναπηρίας, διενέργεια 5.000  αξιολογήσεων / επαναξιολογήσεων ετησίως</a:t>
            </a:r>
            <a:br>
              <a:rPr lang="el-GR" sz="2000" i="0" spc="0" dirty="0">
                <a:solidFill>
                  <a:srgbClr val="5E5E5E"/>
                </a:solidFill>
              </a:rPr>
            </a:br>
            <a:r>
              <a:rPr lang="el-GR" sz="2000" i="0" spc="0" dirty="0">
                <a:solidFill>
                  <a:srgbClr val="5E5E5E"/>
                </a:solidFill>
              </a:rPr>
              <a:t>και αναβάθμιση του αξιολογητικού μηχανισμού, εργαλείων, μεθόδων και διαδικασιών αξιολόγησης, αξιοποίηση βάσης δεδομένων Εθνικού Μητρώου Ατόμων με Αναπηρίες</a:t>
            </a:r>
          </a:p>
          <a:p>
            <a:pPr>
              <a:lnSpc>
                <a:spcPct val="120000"/>
              </a:lnSpc>
              <a:spcBef>
                <a:spcPts val="1800"/>
              </a:spcBef>
              <a:buClr>
                <a:srgbClr val="2F7788"/>
              </a:buClr>
              <a:buSzPct val="120000"/>
            </a:pPr>
            <a:r>
              <a:rPr lang="el-GR" sz="2000" i="0" spc="0" dirty="0">
                <a:solidFill>
                  <a:srgbClr val="5E5E5E"/>
                </a:solidFill>
              </a:rPr>
              <a:t>6.9 Προγράμματα επαγγελματικής κατάρτισης και συμβουλευτικής ατόμων με αναπηρία και παραχώρηση κινήτρων</a:t>
            </a:r>
          </a:p>
          <a:p>
            <a:pPr>
              <a:lnSpc>
                <a:spcPct val="120000"/>
              </a:lnSpc>
              <a:spcBef>
                <a:spcPts val="2400"/>
              </a:spcBef>
              <a:buClr>
                <a:srgbClr val="2F7788"/>
              </a:buClr>
              <a:buSzPct val="120000"/>
            </a:pPr>
            <a:endParaRPr lang="el-GR" sz="1800" i="0" spc="0" dirty="0">
              <a:solidFill>
                <a:srgbClr val="5E5E5E"/>
              </a:solidFill>
            </a:endParaRPr>
          </a:p>
        </p:txBody>
      </p:sp>
      <p:sp>
        <p:nvSpPr>
          <p:cNvPr id="47" name="Rectangle 46">
            <a:extLst>
              <a:ext uri="{FF2B5EF4-FFF2-40B4-BE49-F238E27FC236}">
                <a16:creationId xmlns:a16="http://schemas.microsoft.com/office/drawing/2014/main" id="{93B9AA57-86E1-AEB1-0E30-E6ADEB0F84BE}"/>
              </a:ext>
            </a:extLst>
          </p:cNvPr>
          <p:cNvSpPr/>
          <p:nvPr/>
        </p:nvSpPr>
        <p:spPr>
          <a:xfrm>
            <a:off x="15430503" y="5293392"/>
            <a:ext cx="295206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8" name="Subtitle here">
            <a:extLst>
              <a:ext uri="{FF2B5EF4-FFF2-40B4-BE49-F238E27FC236}">
                <a16:creationId xmlns:a16="http://schemas.microsoft.com/office/drawing/2014/main" id="{AD7A5F75-2A27-B144-CD9B-F28A046BB74F}"/>
              </a:ext>
            </a:extLst>
          </p:cNvPr>
          <p:cNvSpPr txBox="1"/>
          <p:nvPr/>
        </p:nvSpPr>
        <p:spPr>
          <a:xfrm>
            <a:off x="15430503" y="5322565"/>
            <a:ext cx="355927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 Ομάδα Υλοποίησης</a:t>
            </a:r>
          </a:p>
        </p:txBody>
      </p:sp>
      <p:sp>
        <p:nvSpPr>
          <p:cNvPr id="194" name="Subtitle here">
            <a:extLst>
              <a:ext uri="{FF2B5EF4-FFF2-40B4-BE49-F238E27FC236}">
                <a16:creationId xmlns:a16="http://schemas.microsoft.com/office/drawing/2014/main" id="{48A71EFC-904F-934A-F039-7D190EC0AAB8}"/>
              </a:ext>
            </a:extLst>
          </p:cNvPr>
          <p:cNvSpPr txBox="1"/>
          <p:nvPr/>
        </p:nvSpPr>
        <p:spPr>
          <a:xfrm>
            <a:off x="15491814" y="6091727"/>
            <a:ext cx="5397389"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i="0" spc="0" dirty="0">
                <a:solidFill>
                  <a:srgbClr val="5E5E5E"/>
                </a:solidFill>
              </a:rPr>
              <a:t>Διοίκηση Υφ. Κ.Π.</a:t>
            </a:r>
          </a:p>
          <a:p>
            <a:pPr>
              <a:lnSpc>
                <a:spcPct val="120000"/>
              </a:lnSpc>
              <a:buClr>
                <a:srgbClr val="2F7788"/>
              </a:buClr>
              <a:buSzPct val="120000"/>
            </a:pPr>
            <a:endParaRPr lang="el-GR" sz="2000" i="0" spc="0" dirty="0">
              <a:solidFill>
                <a:srgbClr val="5E5E5E"/>
              </a:solidFill>
            </a:endParaRPr>
          </a:p>
          <a:p>
            <a:pPr>
              <a:lnSpc>
                <a:spcPct val="120000"/>
              </a:lnSpc>
              <a:buClr>
                <a:srgbClr val="2F7788"/>
              </a:buClr>
              <a:buSzPct val="120000"/>
            </a:pPr>
            <a:r>
              <a:rPr lang="el-GR" sz="2000" i="0" spc="0" dirty="0">
                <a:solidFill>
                  <a:srgbClr val="5E5E5E"/>
                </a:solidFill>
              </a:rPr>
              <a:t>ΤΚΕΑΑ</a:t>
            </a:r>
            <a:endParaRPr lang="el-GR" sz="2400" i="0" spc="0" dirty="0">
              <a:solidFill>
                <a:srgbClr val="5E5E5E"/>
              </a:solidFill>
            </a:endParaRPr>
          </a:p>
        </p:txBody>
      </p:sp>
      <p:sp>
        <p:nvSpPr>
          <p:cNvPr id="199" name="Rectangle 198">
            <a:extLst>
              <a:ext uri="{FF2B5EF4-FFF2-40B4-BE49-F238E27FC236}">
                <a16:creationId xmlns:a16="http://schemas.microsoft.com/office/drawing/2014/main" id="{BB602FBF-C300-BFEE-623D-4356BF7C0FE0}"/>
              </a:ext>
            </a:extLst>
          </p:cNvPr>
          <p:cNvSpPr/>
          <p:nvPr/>
        </p:nvSpPr>
        <p:spPr>
          <a:xfrm>
            <a:off x="858498" y="9302826"/>
            <a:ext cx="4052187"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Subtitle here">
            <a:extLst>
              <a:ext uri="{FF2B5EF4-FFF2-40B4-BE49-F238E27FC236}">
                <a16:creationId xmlns:a16="http://schemas.microsoft.com/office/drawing/2014/main" id="{C34ABF9E-E844-F4DF-3E0B-6BB11A240F37}"/>
              </a:ext>
            </a:extLst>
          </p:cNvPr>
          <p:cNvSpPr txBox="1"/>
          <p:nvPr/>
        </p:nvSpPr>
        <p:spPr>
          <a:xfrm>
            <a:off x="1019282" y="9322505"/>
            <a:ext cx="4526794"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Οφέλη προς την Κοινωνία</a:t>
            </a:r>
          </a:p>
        </p:txBody>
      </p:sp>
      <p:sp>
        <p:nvSpPr>
          <p:cNvPr id="201" name="Rectangle 200">
            <a:extLst>
              <a:ext uri="{FF2B5EF4-FFF2-40B4-BE49-F238E27FC236}">
                <a16:creationId xmlns:a16="http://schemas.microsoft.com/office/drawing/2014/main" id="{CE588624-8ED0-AE8A-812E-F1C344ED8B50}"/>
              </a:ext>
            </a:extLst>
          </p:cNvPr>
          <p:cNvSpPr/>
          <p:nvPr/>
        </p:nvSpPr>
        <p:spPr>
          <a:xfrm>
            <a:off x="851999" y="9910621"/>
            <a:ext cx="10260000" cy="1512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3" name="Subtitle here">
            <a:extLst>
              <a:ext uri="{FF2B5EF4-FFF2-40B4-BE49-F238E27FC236}">
                <a16:creationId xmlns:a16="http://schemas.microsoft.com/office/drawing/2014/main" id="{E01D11AB-7399-3D1D-1761-4A839B4D4894}"/>
              </a:ext>
            </a:extLst>
          </p:cNvPr>
          <p:cNvSpPr txBox="1"/>
          <p:nvPr/>
        </p:nvSpPr>
        <p:spPr>
          <a:xfrm>
            <a:off x="944416" y="9473879"/>
            <a:ext cx="16726929" cy="269092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20000"/>
              </a:lnSpc>
              <a:buClr>
                <a:srgbClr val="2F7788"/>
              </a:buClr>
              <a:buSzPct val="120000"/>
              <a:buFont typeface="Arial" panose="020B0604020202020204" pitchFamily="34" charset="0"/>
              <a:buChar char="•"/>
            </a:pPr>
            <a:endParaRPr lang="el-GR" sz="2000" i="0" spc="0" dirty="0">
              <a:solidFill>
                <a:srgbClr val="5E5E5E"/>
              </a:solidFill>
            </a:endParaRPr>
          </a:p>
          <a:p>
            <a:pPr>
              <a:lnSpc>
                <a:spcPct val="120000"/>
              </a:lnSpc>
              <a:buClr>
                <a:srgbClr val="2F7788"/>
              </a:buClr>
              <a:buSzPct val="120000"/>
            </a:pPr>
            <a:r>
              <a:rPr lang="el-GR" sz="1800" i="0" spc="0" dirty="0">
                <a:solidFill>
                  <a:srgbClr val="5E5E5E"/>
                </a:solidFill>
              </a:rPr>
              <a:t>1. </a:t>
            </a:r>
            <a:r>
              <a:rPr lang="el-GR" sz="1600" i="0" spc="0" dirty="0">
                <a:solidFill>
                  <a:srgbClr val="5E5E5E"/>
                </a:solidFill>
              </a:rPr>
              <a:t>Αντιμετώπιση των ανισοτήτων μέσω υπηρεσιών για ενσωμάτωση στην κοινωνία</a:t>
            </a:r>
          </a:p>
          <a:p>
            <a:pPr>
              <a:lnSpc>
                <a:spcPct val="120000"/>
              </a:lnSpc>
              <a:buClr>
                <a:srgbClr val="2F7788"/>
              </a:buClr>
              <a:buSzPct val="120000"/>
            </a:pPr>
            <a:r>
              <a:rPr lang="el-GR" sz="1600" i="0" spc="0" dirty="0">
                <a:solidFill>
                  <a:srgbClr val="5E5E5E"/>
                </a:solidFill>
              </a:rPr>
              <a:t>2. Κοινωνική ένταξη Ατόμων με Αναπηρίες </a:t>
            </a:r>
          </a:p>
          <a:p>
            <a:pPr>
              <a:lnSpc>
                <a:spcPct val="120000"/>
              </a:lnSpc>
              <a:buClr>
                <a:srgbClr val="2F7788"/>
              </a:buClr>
              <a:buSzPct val="120000"/>
            </a:pPr>
            <a:r>
              <a:rPr lang="el-GR" sz="1600" i="0" spc="0" dirty="0">
                <a:solidFill>
                  <a:srgbClr val="5E5E5E"/>
                </a:solidFill>
              </a:rPr>
              <a:t>3. Ενίσχυση της ένταξης στην απασχόληση ατόμων με αναπηρίες</a:t>
            </a:r>
          </a:p>
          <a:p>
            <a:pPr>
              <a:lnSpc>
                <a:spcPct val="120000"/>
              </a:lnSpc>
              <a:buClr>
                <a:srgbClr val="2F7788"/>
              </a:buClr>
              <a:buSzPct val="120000"/>
            </a:pPr>
            <a:r>
              <a:rPr lang="el-GR" sz="1600" i="0" spc="0" dirty="0">
                <a:solidFill>
                  <a:srgbClr val="5E5E5E"/>
                </a:solidFill>
              </a:rPr>
              <a:t>4. Ενίσχυση Κοινωνικών Υπηρεσιών προς τα άτομα με αναπηρίες</a:t>
            </a:r>
          </a:p>
          <a:p>
            <a:pPr>
              <a:lnSpc>
                <a:spcPct val="120000"/>
              </a:lnSpc>
              <a:buClr>
                <a:srgbClr val="2F7788"/>
              </a:buClr>
              <a:buSzPct val="120000"/>
            </a:pPr>
            <a:r>
              <a:rPr lang="el-GR" sz="1600" i="0" spc="0" dirty="0">
                <a:solidFill>
                  <a:srgbClr val="5E5E5E"/>
                </a:solidFill>
              </a:rPr>
              <a:t>5. Βελτίωση ποιότητας ζωής Ατόμων με Αναπηρίες</a:t>
            </a:r>
          </a:p>
          <a:p>
            <a:pPr>
              <a:lnSpc>
                <a:spcPct val="120000"/>
              </a:lnSpc>
              <a:buClr>
                <a:srgbClr val="2F7788"/>
              </a:buClr>
              <a:buSzPct val="120000"/>
            </a:pPr>
            <a:endParaRPr lang="el-GR" sz="2000" i="0" spc="0" dirty="0">
              <a:solidFill>
                <a:srgbClr val="5E5E5E"/>
              </a:solidFill>
            </a:endParaRPr>
          </a:p>
          <a:p>
            <a:pPr>
              <a:lnSpc>
                <a:spcPct val="120000"/>
              </a:lnSpc>
              <a:buClr>
                <a:srgbClr val="2F7788"/>
              </a:buClr>
              <a:buSzPct val="120000"/>
            </a:pPr>
            <a:endParaRPr lang="el-GR" sz="2000" i="0" spc="0" dirty="0">
              <a:solidFill>
                <a:srgbClr val="5E5E5E"/>
              </a:solidFill>
            </a:endParaRPr>
          </a:p>
        </p:txBody>
      </p:sp>
      <p:sp>
        <p:nvSpPr>
          <p:cNvPr id="208" name="Rectangle 207">
            <a:extLst>
              <a:ext uri="{FF2B5EF4-FFF2-40B4-BE49-F238E27FC236}">
                <a16:creationId xmlns:a16="http://schemas.microsoft.com/office/drawing/2014/main" id="{4BF7A024-FAD5-A0ED-C67C-14C4B1F1AFCE}"/>
              </a:ext>
            </a:extLst>
          </p:cNvPr>
          <p:cNvSpPr/>
          <p:nvPr/>
        </p:nvSpPr>
        <p:spPr>
          <a:xfrm>
            <a:off x="19508799" y="5321254"/>
            <a:ext cx="2328313" cy="576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09" name="Subtitle here">
            <a:extLst>
              <a:ext uri="{FF2B5EF4-FFF2-40B4-BE49-F238E27FC236}">
                <a16:creationId xmlns:a16="http://schemas.microsoft.com/office/drawing/2014/main" id="{28C3F6A8-A4F9-9732-20B6-ADC859E18294}"/>
              </a:ext>
            </a:extLst>
          </p:cNvPr>
          <p:cNvSpPr txBox="1"/>
          <p:nvPr/>
        </p:nvSpPr>
        <p:spPr>
          <a:xfrm>
            <a:off x="19637925" y="5304159"/>
            <a:ext cx="4226643"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Ομάδα Στόχος</a:t>
            </a:r>
          </a:p>
        </p:txBody>
      </p:sp>
      <p:sp>
        <p:nvSpPr>
          <p:cNvPr id="211" name="Subtitle here">
            <a:extLst>
              <a:ext uri="{FF2B5EF4-FFF2-40B4-BE49-F238E27FC236}">
                <a16:creationId xmlns:a16="http://schemas.microsoft.com/office/drawing/2014/main" id="{2B310E56-4080-EB01-6668-791089E68CBE}"/>
              </a:ext>
            </a:extLst>
          </p:cNvPr>
          <p:cNvSpPr txBox="1"/>
          <p:nvPr/>
        </p:nvSpPr>
        <p:spPr>
          <a:xfrm>
            <a:off x="19637925" y="6091727"/>
            <a:ext cx="3745305" cy="98898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Όλα τα άτομα</a:t>
            </a:r>
            <a:br>
              <a:rPr lang="el-GR" sz="2400" i="0" spc="0" dirty="0">
                <a:solidFill>
                  <a:srgbClr val="5E5E5E"/>
                </a:solidFill>
              </a:rPr>
            </a:br>
            <a:r>
              <a:rPr lang="el-GR" sz="2400" i="0" spc="0" dirty="0">
                <a:solidFill>
                  <a:srgbClr val="5E5E5E"/>
                </a:solidFill>
              </a:rPr>
              <a:t>με αναπηρίες</a:t>
            </a:r>
          </a:p>
        </p:txBody>
      </p:sp>
      <p:pic>
        <p:nvPicPr>
          <p:cNvPr id="51"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44" name="Subtitle here">
            <a:extLst>
              <a:ext uri="{FF2B5EF4-FFF2-40B4-BE49-F238E27FC236}">
                <a16:creationId xmlns:a16="http://schemas.microsoft.com/office/drawing/2014/main" id="{E21FE21D-8559-B180-2463-6ED0750C6D07}"/>
              </a:ext>
            </a:extLst>
          </p:cNvPr>
          <p:cNvSpPr txBox="1"/>
          <p:nvPr/>
        </p:nvSpPr>
        <p:spPr>
          <a:xfrm>
            <a:off x="9400366" y="3135952"/>
            <a:ext cx="170583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Περιγραφή</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5593290" y="3120454"/>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Κόστος</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E67CABA6-59DE-E45F-25D4-86E6FF97669C}"/>
              </a:ext>
            </a:extLst>
          </p:cNvPr>
          <p:cNvSpPr txBox="1"/>
          <p:nvPr/>
        </p:nvSpPr>
        <p:spPr>
          <a:xfrm>
            <a:off x="18305860" y="3135951"/>
            <a:ext cx="2788971"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Χρονοδιάγραμμα</a:t>
            </a:r>
            <a:endParaRPr lang="el-GR" sz="2400" b="1" i="0" kern="0" spc="0" dirty="0">
              <a:solidFill>
                <a:srgbClr val="2F7788"/>
              </a:solidFill>
            </a:endParaRPr>
          </a:p>
        </p:txBody>
      </p:sp>
      <p:sp>
        <p:nvSpPr>
          <p:cNvPr id="57" name="Subtitle here">
            <a:extLst>
              <a:ext uri="{FF2B5EF4-FFF2-40B4-BE49-F238E27FC236}">
                <a16:creationId xmlns:a16="http://schemas.microsoft.com/office/drawing/2014/main" id="{30BC3C46-7AD4-C6C6-13C4-127C830B5542}"/>
              </a:ext>
            </a:extLst>
          </p:cNvPr>
          <p:cNvSpPr txBox="1"/>
          <p:nvPr/>
        </p:nvSpPr>
        <p:spPr>
          <a:xfrm>
            <a:off x="21417394" y="3135952"/>
            <a:ext cx="1677296"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kern="0" spc="0" dirty="0">
                <a:solidFill>
                  <a:srgbClr val="5E5E5E"/>
                </a:solidFill>
              </a:rPr>
              <a:t>Αφορά</a:t>
            </a:r>
          </a:p>
        </p:txBody>
      </p:sp>
      <p:sp>
        <p:nvSpPr>
          <p:cNvPr id="59" name="Subtitle here">
            <a:extLst>
              <a:ext uri="{FF2B5EF4-FFF2-40B4-BE49-F238E27FC236}">
                <a16:creationId xmlns:a16="http://schemas.microsoft.com/office/drawing/2014/main" id="{3E1A7879-14F2-848B-3D2D-01BC88EAA1C6}"/>
              </a:ext>
            </a:extLst>
          </p:cNvPr>
          <p:cNvSpPr txBox="1"/>
          <p:nvPr/>
        </p:nvSpPr>
        <p:spPr>
          <a:xfrm>
            <a:off x="852000" y="3135952"/>
            <a:ext cx="170583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rgbClr val="5E5E5E"/>
                </a:solidFill>
              </a:rPr>
              <a:t>Στόχος</a:t>
            </a:r>
            <a:endParaRPr lang="el-GR" sz="2400" b="1" i="0" kern="0" spc="0" dirty="0">
              <a:solidFill>
                <a:srgbClr val="2F7788"/>
              </a:solidFill>
            </a:endParaRPr>
          </a:p>
        </p:txBody>
      </p:sp>
      <p:sp>
        <p:nvSpPr>
          <p:cNvPr id="71" name="Rectangle 70">
            <a:extLst>
              <a:ext uri="{FF2B5EF4-FFF2-40B4-BE49-F238E27FC236}">
                <a16:creationId xmlns:a16="http://schemas.microsoft.com/office/drawing/2014/main" id="{CE588624-8ED0-AE8A-812E-F1C344ED8B50}"/>
              </a:ext>
            </a:extLst>
          </p:cNvPr>
          <p:cNvSpPr/>
          <p:nvPr/>
        </p:nvSpPr>
        <p:spPr>
          <a:xfrm>
            <a:off x="843066" y="5917811"/>
            <a:ext cx="14424473" cy="3132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 name="Rectangle 2"/>
          <p:cNvSpPr/>
          <p:nvPr/>
        </p:nvSpPr>
        <p:spPr>
          <a:xfrm>
            <a:off x="15430503" y="5898395"/>
            <a:ext cx="3917355" cy="3132000"/>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Rectangle 3"/>
          <p:cNvSpPr/>
          <p:nvPr/>
        </p:nvSpPr>
        <p:spPr>
          <a:xfrm>
            <a:off x="19508799" y="5910062"/>
            <a:ext cx="4023201" cy="3132000"/>
          </a:xfrm>
          <a:prstGeom prst="rect">
            <a:avLst/>
          </a:prstGeom>
          <a:no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 name="Subtitle here">
            <a:extLst>
              <a:ext uri="{FF2B5EF4-FFF2-40B4-BE49-F238E27FC236}">
                <a16:creationId xmlns:a16="http://schemas.microsoft.com/office/drawing/2014/main" id="{AFDA58CF-CE89-1010-F897-3047C6290CF8}"/>
              </a:ext>
            </a:extLst>
          </p:cNvPr>
          <p:cNvSpPr txBox="1"/>
          <p:nvPr/>
        </p:nvSpPr>
        <p:spPr>
          <a:xfrm>
            <a:off x="15670108" y="4080899"/>
            <a:ext cx="2542608"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dirty="0">
                <a:solidFill>
                  <a:srgbClr val="5E5E5E"/>
                </a:solidFill>
              </a:rPr>
              <a:t>€68.5 εκατ.</a:t>
            </a:r>
          </a:p>
        </p:txBody>
      </p:sp>
    </p:spTree>
    <p:extLst>
      <p:ext uri="{BB962C8B-B14F-4D97-AF65-F5344CB8AC3E}">
        <p14:creationId xmlns:p14="http://schemas.microsoft.com/office/powerpoint/2010/main" val="3979897243"/>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3402295"/>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346264" y="3281851"/>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12334" y="3281851"/>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4419615" y="3252314"/>
            <a:ext cx="170471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54092" y="3097185"/>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3281851"/>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67050" y="3091353"/>
            <a:ext cx="739463" cy="76824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63551" y="5768058"/>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6.1</a:t>
            </a:r>
            <a:endParaRPr lang="el-GR" sz="2400" b="1" i="0" kern="0" spc="0" dirty="0">
              <a:solidFill>
                <a:schemeClr val="bg1"/>
              </a:solidFill>
            </a:endParaRP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3551" y="9041715"/>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6.2</a:t>
            </a:r>
          </a:p>
        </p:txBody>
      </p:sp>
      <p:cxnSp>
        <p:nvCxnSpPr>
          <p:cNvPr id="11" name="Straight Connector 10"/>
          <p:cNvCxnSpPr>
            <a:cxnSpLocks/>
          </p:cNvCxnSpPr>
          <p:nvPr/>
        </p:nvCxnSpPr>
        <p:spPr>
          <a:xfrm>
            <a:off x="7393095" y="3065567"/>
            <a:ext cx="0" cy="769692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9857231" y="3111125"/>
            <a:ext cx="0" cy="7662628"/>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9" name="Straight Connector 88"/>
          <p:cNvCxnSpPr>
            <a:cxnSpLocks/>
          </p:cNvCxnSpPr>
          <p:nvPr/>
        </p:nvCxnSpPr>
        <p:spPr>
          <a:xfrm>
            <a:off x="13686732" y="3222793"/>
            <a:ext cx="0" cy="7662628"/>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793556" y="3080347"/>
            <a:ext cx="0" cy="7671095"/>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387939" y="3088814"/>
            <a:ext cx="0" cy="7662628"/>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66262" y="3133016"/>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677850" y="4334617"/>
            <a:ext cx="5807196" cy="316420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400" i="0" spc="0" dirty="0">
                <a:solidFill>
                  <a:srgbClr val="5E5E5E"/>
                </a:solidFill>
              </a:rPr>
              <a:t>Παρακολούθηση αναθεωρημένης Εθνικής Στρατηγικής και Σχεδίου Δράσης για την Αναπηρία 2024-2028.</a:t>
            </a:r>
            <a:r>
              <a:rPr lang="en-US" sz="2400" i="0" spc="0" dirty="0">
                <a:solidFill>
                  <a:srgbClr val="5E5E5E"/>
                </a:solidFill>
              </a:rPr>
              <a:t> </a:t>
            </a:r>
            <a:r>
              <a:rPr lang="el-GR" sz="2400" i="0" spc="0" dirty="0">
                <a:solidFill>
                  <a:srgbClr val="5E5E5E"/>
                </a:solidFill>
              </a:rPr>
              <a:t>(έγκριση από Υπουργικό Συμβούλιο Οκτώβριο 2024, ετήσια παρακολούθηση και συντονισμός με 8 Υπουργεία και 4 Υφυπουργεία για υλοποίηση 76 δράσεων)</a:t>
            </a:r>
          </a:p>
        </p:txBody>
      </p:sp>
      <p:cxnSp>
        <p:nvCxnSpPr>
          <p:cNvPr id="124" name="Straight Connector 123"/>
          <p:cNvCxnSpPr>
            <a:cxnSpLocks/>
          </p:cNvCxnSpPr>
          <p:nvPr/>
        </p:nvCxnSpPr>
        <p:spPr>
          <a:xfrm flipH="1">
            <a:off x="1190359" y="7516185"/>
            <a:ext cx="19535664"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6" name="Straight Connector 125"/>
          <p:cNvCxnSpPr>
            <a:cxnSpLocks/>
          </p:cNvCxnSpPr>
          <p:nvPr/>
        </p:nvCxnSpPr>
        <p:spPr>
          <a:xfrm flipH="1">
            <a:off x="867050" y="10773753"/>
            <a:ext cx="1992193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73938" y="3088814"/>
            <a:ext cx="0" cy="7662628"/>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1774729" y="9721087"/>
            <a:ext cx="33120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i="0" kern="0" spc="0" dirty="0">
              <a:solidFill>
                <a:srgbClr val="5E5E5E"/>
              </a:solidFill>
            </a:endParaRPr>
          </a:p>
        </p:txBody>
      </p:sp>
      <p:cxnSp>
        <p:nvCxnSpPr>
          <p:cNvPr id="131" name="Straight Connector 130"/>
          <p:cNvCxnSpPr>
            <a:cxnSpLocks/>
          </p:cNvCxnSpPr>
          <p:nvPr/>
        </p:nvCxnSpPr>
        <p:spPr>
          <a:xfrm flipH="1">
            <a:off x="1490109" y="4346955"/>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560506" y="5684602"/>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10/2024- </a:t>
            </a:r>
          </a:p>
          <a:p>
            <a:pPr algn="ctr">
              <a:lnSpc>
                <a:spcPct val="120000"/>
              </a:lnSpc>
              <a:buClr>
                <a:srgbClr val="2F7788"/>
              </a:buClr>
              <a:buSzPct val="120000"/>
            </a:pPr>
            <a:r>
              <a:rPr lang="el-GR" sz="2400" i="0" spc="0" dirty="0">
                <a:solidFill>
                  <a:srgbClr val="5E5E5E"/>
                </a:solidFill>
              </a:rPr>
              <a:t>12/2028</a:t>
            </a:r>
            <a:r>
              <a:rPr lang="en-GB" sz="2400" i="0" spc="0" dirty="0">
                <a:solidFill>
                  <a:srgbClr val="5E5E5E"/>
                </a:solidFill>
              </a:rPr>
              <a:t> </a:t>
            </a:r>
            <a:endParaRPr lang="el-GR" sz="2400" i="0" spc="0" dirty="0">
              <a:solidFill>
                <a:srgbClr val="5E5E5E"/>
              </a:solidFill>
            </a:endParaRPr>
          </a:p>
        </p:txBody>
      </p:sp>
      <p:sp>
        <p:nvSpPr>
          <p:cNvPr id="7" name="Subtitle here">
            <a:extLst>
              <a:ext uri="{FF2B5EF4-FFF2-40B4-BE49-F238E27FC236}">
                <a16:creationId xmlns:a16="http://schemas.microsoft.com/office/drawing/2014/main" id="{53B99FB9-4E1F-4EEC-A01D-03EAE4EDB7D0}"/>
              </a:ext>
            </a:extLst>
          </p:cNvPr>
          <p:cNvSpPr txBox="1"/>
          <p:nvPr/>
        </p:nvSpPr>
        <p:spPr>
          <a:xfrm>
            <a:off x="18434263" y="5755038"/>
            <a:ext cx="2294268"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Εφαρμογή Στρατηγικής</a:t>
            </a:r>
            <a:endParaRPr lang="el-GR" sz="2000" i="0" kern="0" spc="0" dirty="0">
              <a:solidFill>
                <a:srgbClr val="5E5E5E"/>
              </a:solidFill>
            </a:endParaRPr>
          </a:p>
        </p:txBody>
      </p:sp>
      <p:sp>
        <p:nvSpPr>
          <p:cNvPr id="12" name="Subtitle here">
            <a:extLst>
              <a:ext uri="{FF2B5EF4-FFF2-40B4-BE49-F238E27FC236}">
                <a16:creationId xmlns:a16="http://schemas.microsoft.com/office/drawing/2014/main" id="{E9E17BBC-779B-E99A-7C18-18F7E38CDF0C}"/>
              </a:ext>
            </a:extLst>
          </p:cNvPr>
          <p:cNvSpPr txBox="1"/>
          <p:nvPr/>
        </p:nvSpPr>
        <p:spPr>
          <a:xfrm>
            <a:off x="7763398" y="8843204"/>
            <a:ext cx="1349321"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rgbClr val="5E5E5E"/>
                </a:solidFill>
              </a:rPr>
              <a:t>4/2024-12/2028</a:t>
            </a:r>
          </a:p>
        </p:txBody>
      </p:sp>
      <p:sp>
        <p:nvSpPr>
          <p:cNvPr id="3" name="Subtitle here">
            <a:extLst>
              <a:ext uri="{FF2B5EF4-FFF2-40B4-BE49-F238E27FC236}">
                <a16:creationId xmlns:a16="http://schemas.microsoft.com/office/drawing/2014/main" id="{3A23D52C-F722-0D85-191A-73D1836BBC0F}"/>
              </a:ext>
            </a:extLst>
          </p:cNvPr>
          <p:cNvSpPr txBox="1"/>
          <p:nvPr/>
        </p:nvSpPr>
        <p:spPr>
          <a:xfrm>
            <a:off x="1651920" y="7562209"/>
            <a:ext cx="5624771" cy="316420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2400"/>
              </a:spcBef>
              <a:buClr>
                <a:srgbClr val="2F7788"/>
              </a:buClr>
              <a:buSzPct val="120000"/>
            </a:pPr>
            <a:r>
              <a:rPr lang="el-GR" sz="2400" i="0" spc="0" dirty="0">
                <a:solidFill>
                  <a:srgbClr val="5E5E5E"/>
                </a:solidFill>
              </a:rPr>
              <a:t>Παρακολούθηση Εθνικής Στρατηγικής και Σχεδίου Δράσης για τον Αυτισμό 2024-2028 (εγκρίθηκε από Υπουργικό Συμβούλιο Απρίλιο 24, παρακολούθηση και συντονισμός με 3 Υπουργεία και μέλη Εθνικής Επιτροπής Αυτισμού για υλοποίηση 53 δράσεων)</a:t>
            </a:r>
          </a:p>
        </p:txBody>
      </p:sp>
      <p:sp>
        <p:nvSpPr>
          <p:cNvPr id="14" name="Subtitle here">
            <a:extLst>
              <a:ext uri="{FF2B5EF4-FFF2-40B4-BE49-F238E27FC236}">
                <a16:creationId xmlns:a16="http://schemas.microsoft.com/office/drawing/2014/main" id="{AAD60E68-4056-C2B5-05A8-27A142675B44}"/>
              </a:ext>
            </a:extLst>
          </p:cNvPr>
          <p:cNvSpPr txBox="1"/>
          <p:nvPr/>
        </p:nvSpPr>
        <p:spPr>
          <a:xfrm>
            <a:off x="18327223" y="8913640"/>
            <a:ext cx="2508349"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Εφαρμογή Στρατηγικής</a:t>
            </a:r>
          </a:p>
        </p:txBody>
      </p:sp>
      <p:sp>
        <p:nvSpPr>
          <p:cNvPr id="9" name="Subtitle here">
            <a:extLst>
              <a:ext uri="{FF2B5EF4-FFF2-40B4-BE49-F238E27FC236}">
                <a16:creationId xmlns:a16="http://schemas.microsoft.com/office/drawing/2014/main" id="{2F9A2E66-A5E4-3F3B-2F0F-BE8A92FB77AB}"/>
              </a:ext>
            </a:extLst>
          </p:cNvPr>
          <p:cNvSpPr txBox="1"/>
          <p:nvPr/>
        </p:nvSpPr>
        <p:spPr>
          <a:xfrm>
            <a:off x="11071091" y="5755038"/>
            <a:ext cx="1552216"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Διοίκηση- </a:t>
            </a:r>
            <a:r>
              <a:rPr lang="el-GR" sz="2000" i="0" spc="0" dirty="0">
                <a:solidFill>
                  <a:srgbClr val="5E5E5E"/>
                </a:solidFill>
              </a:rPr>
              <a:t>ΤΚΕΑΑ</a:t>
            </a:r>
            <a:endParaRPr lang="el-GR" sz="2000" i="0" kern="0" spc="0" dirty="0">
              <a:solidFill>
                <a:srgbClr val="5E5E5E"/>
              </a:solidFill>
            </a:endParaRPr>
          </a:p>
        </p:txBody>
      </p:sp>
      <p:sp>
        <p:nvSpPr>
          <p:cNvPr id="16" name="Subtitle here">
            <a:extLst>
              <a:ext uri="{FF2B5EF4-FFF2-40B4-BE49-F238E27FC236}">
                <a16:creationId xmlns:a16="http://schemas.microsoft.com/office/drawing/2014/main" id="{D6E4FEEB-0BB6-1CE9-7A75-7D31A897C8F6}"/>
              </a:ext>
            </a:extLst>
          </p:cNvPr>
          <p:cNvSpPr txBox="1"/>
          <p:nvPr/>
        </p:nvSpPr>
        <p:spPr>
          <a:xfrm>
            <a:off x="11120131" y="8913640"/>
            <a:ext cx="1552216"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Διοίκηση- </a:t>
            </a:r>
            <a:r>
              <a:rPr lang="el-GR" sz="2000" i="0" spc="0" dirty="0">
                <a:solidFill>
                  <a:srgbClr val="5E5E5E"/>
                </a:solidFill>
              </a:rPr>
              <a:t>ΤΚΕΑΑ</a:t>
            </a:r>
            <a:endParaRPr lang="el-GR" sz="2000" i="0" kern="0" spc="0" dirty="0">
              <a:solidFill>
                <a:srgbClr val="5E5E5E"/>
              </a:solidFill>
            </a:endParaRPr>
          </a:p>
        </p:txBody>
      </p:sp>
      <p:pic>
        <p:nvPicPr>
          <p:cNvPr id="55"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8"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57" name="Rectangle 56">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9" name="TextBox 58">
            <a:extLst>
              <a:ext uri="{FF2B5EF4-FFF2-40B4-BE49-F238E27FC236}">
                <a16:creationId xmlns:a16="http://schemas.microsoft.com/office/drawing/2014/main" id="{E62F5A41-3FBC-5295-A632-0D89BEA4DE26}"/>
              </a:ext>
            </a:extLst>
          </p:cNvPr>
          <p:cNvSpPr txBox="1"/>
          <p:nvPr/>
        </p:nvSpPr>
        <p:spPr>
          <a:xfrm>
            <a:off x="16440912" y="976407"/>
            <a:ext cx="676295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Ενσωμάτωση ατόμων με αναπηρίες</a:t>
            </a:r>
            <a:endParaRPr lang="en-GB" sz="3200" b="0" dirty="0">
              <a:solidFill>
                <a:srgbClr val="FFFFFF"/>
              </a:solidFill>
              <a:latin typeface="Helvetica Neue Medium"/>
              <a:ea typeface="+mn-ea"/>
              <a:cs typeface="+mn-cs"/>
              <a:sym typeface="Helvetica Neue Medium"/>
            </a:endParaRPr>
          </a:p>
        </p:txBody>
      </p:sp>
      <p:sp>
        <p:nvSpPr>
          <p:cNvPr id="61"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4" name="Subtitle here">
            <a:extLst>
              <a:ext uri="{FF2B5EF4-FFF2-40B4-BE49-F238E27FC236}">
                <a16:creationId xmlns:a16="http://schemas.microsoft.com/office/drawing/2014/main" id="{716F7AB8-FC93-AB17-23D1-38EBF1F5144E}"/>
              </a:ext>
            </a:extLst>
          </p:cNvPr>
          <p:cNvSpPr txBox="1"/>
          <p:nvPr/>
        </p:nvSpPr>
        <p:spPr>
          <a:xfrm>
            <a:off x="14488395" y="5166081"/>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Εθνικοί Πόροι</a:t>
            </a:r>
            <a:endParaRPr lang="el-GR" sz="2400" i="0" kern="0" spc="0" dirty="0">
              <a:solidFill>
                <a:srgbClr val="5E5E5E"/>
              </a:solidFill>
            </a:endParaRPr>
          </a:p>
        </p:txBody>
      </p:sp>
      <p:sp>
        <p:nvSpPr>
          <p:cNvPr id="5" name="Subtitle here">
            <a:extLst>
              <a:ext uri="{FF2B5EF4-FFF2-40B4-BE49-F238E27FC236}">
                <a16:creationId xmlns:a16="http://schemas.microsoft.com/office/drawing/2014/main" id="{427030B2-736D-06BC-388C-38A61F2A1930}"/>
              </a:ext>
            </a:extLst>
          </p:cNvPr>
          <p:cNvSpPr txBox="1"/>
          <p:nvPr/>
        </p:nvSpPr>
        <p:spPr>
          <a:xfrm>
            <a:off x="15105562" y="9055934"/>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Εθνικοί Πόροι</a:t>
            </a:r>
            <a:endParaRPr lang="el-GR" sz="2400" i="0" kern="0" spc="0" dirty="0">
              <a:solidFill>
                <a:srgbClr val="5E5E5E"/>
              </a:solidFill>
            </a:endParaRPr>
          </a:p>
        </p:txBody>
      </p:sp>
      <p:sp>
        <p:nvSpPr>
          <p:cNvPr id="10" name="Subtitle here">
            <a:extLst>
              <a:ext uri="{FF2B5EF4-FFF2-40B4-BE49-F238E27FC236}">
                <a16:creationId xmlns:a16="http://schemas.microsoft.com/office/drawing/2014/main" id="{FEA9EDB4-15EE-D518-543D-BC96AE5649BE}"/>
              </a:ext>
            </a:extLst>
          </p:cNvPr>
          <p:cNvSpPr txBox="1"/>
          <p:nvPr/>
        </p:nvSpPr>
        <p:spPr>
          <a:xfrm>
            <a:off x="16835993" y="9081763"/>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Δ/Ε</a:t>
            </a:r>
            <a:endParaRPr lang="el-GR" sz="2400" i="0" kern="0" spc="0" dirty="0">
              <a:solidFill>
                <a:srgbClr val="2F7788"/>
              </a:solidFill>
            </a:endParaRPr>
          </a:p>
        </p:txBody>
      </p:sp>
    </p:spTree>
    <p:extLst>
      <p:ext uri="{BB962C8B-B14F-4D97-AF65-F5344CB8AC3E}">
        <p14:creationId xmlns:p14="http://schemas.microsoft.com/office/powerpoint/2010/main" val="1792619859"/>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endParaRPr lang="el-GR" b="1" dirty="0">
              <a:latin typeface="Arial" panose="020B0604020202020204" pitchFamily="34" charset="0"/>
              <a:cs typeface="Arial" panose="020B0604020202020204" pitchFamily="34" charset="0"/>
            </a:endParaRP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4463921"/>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4" name="Subtitle here">
            <a:extLst>
              <a:ext uri="{FF2B5EF4-FFF2-40B4-BE49-F238E27FC236}">
                <a16:creationId xmlns:a16="http://schemas.microsoft.com/office/drawing/2014/main" id="{D43C7DCA-02FA-7EFC-0AEB-8FAF94D29299}"/>
              </a:ext>
            </a:extLst>
          </p:cNvPr>
          <p:cNvSpPr txBox="1"/>
          <p:nvPr/>
        </p:nvSpPr>
        <p:spPr>
          <a:xfrm>
            <a:off x="1118043" y="3789787"/>
            <a:ext cx="5360894"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3000" i="0" kern="0" spc="0" dirty="0">
              <a:solidFill>
                <a:schemeClr val="bg1"/>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363209" y="4343477"/>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12334" y="4343477"/>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4237810" y="4343477"/>
            <a:ext cx="170471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54092" y="4158811"/>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4343477"/>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67050" y="4113994"/>
            <a:ext cx="739463" cy="5251364"/>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63551" y="6882304"/>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6.3</a:t>
            </a:r>
            <a:endParaRPr lang="el-GR" sz="2400" b="1" i="0" kern="0" spc="0" dirty="0">
              <a:solidFill>
                <a:schemeClr val="bg1"/>
              </a:solidFill>
            </a:endParaRP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3551" y="8346573"/>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b="1" i="0" kern="0" spc="0" dirty="0">
              <a:solidFill>
                <a:schemeClr val="bg1"/>
              </a:solidFill>
            </a:endParaRPr>
          </a:p>
        </p:txBody>
      </p:sp>
      <p:cxnSp>
        <p:nvCxnSpPr>
          <p:cNvPr id="11" name="Straight Connector 10"/>
          <p:cNvCxnSpPr>
            <a:cxnSpLocks/>
          </p:cNvCxnSpPr>
          <p:nvPr/>
        </p:nvCxnSpPr>
        <p:spPr>
          <a:xfrm>
            <a:off x="7434380" y="4108257"/>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7" name="Straight Connector 86"/>
          <p:cNvCxnSpPr>
            <a:cxnSpLocks/>
          </p:cNvCxnSpPr>
          <p:nvPr/>
        </p:nvCxnSpPr>
        <p:spPr>
          <a:xfrm>
            <a:off x="10162398" y="4185852"/>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9" name="Straight Connector 88"/>
          <p:cNvCxnSpPr>
            <a:cxnSpLocks/>
          </p:cNvCxnSpPr>
          <p:nvPr/>
        </p:nvCxnSpPr>
        <p:spPr>
          <a:xfrm>
            <a:off x="13436010" y="4185852"/>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386048" y="4119826"/>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387939" y="4119826"/>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55419" y="4125563"/>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775742" y="5349717"/>
            <a:ext cx="5536007"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endParaRPr lang="el-GR" sz="2000" i="0" spc="0" dirty="0">
              <a:solidFill>
                <a:srgbClr val="5E5E5E"/>
              </a:solidFill>
            </a:endParaRPr>
          </a:p>
        </p:txBody>
      </p:sp>
      <p:cxnSp>
        <p:nvCxnSpPr>
          <p:cNvPr id="126" name="Straight Connector 125"/>
          <p:cNvCxnSpPr>
            <a:cxnSpLocks/>
          </p:cNvCxnSpPr>
          <p:nvPr/>
        </p:nvCxnSpPr>
        <p:spPr>
          <a:xfrm flipH="1">
            <a:off x="852000" y="9376928"/>
            <a:ext cx="1992193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73938" y="4119826"/>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1774729" y="8346573"/>
            <a:ext cx="33120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i="0" kern="0" spc="0" dirty="0">
              <a:solidFill>
                <a:srgbClr val="5E5E5E"/>
              </a:solidFill>
            </a:endParaRPr>
          </a:p>
        </p:txBody>
      </p:sp>
      <p:cxnSp>
        <p:nvCxnSpPr>
          <p:cNvPr id="131" name="Straight Connector 130"/>
          <p:cNvCxnSpPr>
            <a:cxnSpLocks/>
          </p:cNvCxnSpPr>
          <p:nvPr/>
        </p:nvCxnSpPr>
        <p:spPr>
          <a:xfrm flipH="1">
            <a:off x="1490109" y="5349717"/>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507914" y="6743967"/>
            <a:ext cx="1552216" cy="98898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12/2023-3/2025</a:t>
            </a:r>
            <a:endParaRPr lang="el-GR" sz="2400" i="0" kern="0" spc="0" dirty="0">
              <a:solidFill>
                <a:srgbClr val="5E5E5E"/>
              </a:solidFill>
            </a:endParaRPr>
          </a:p>
        </p:txBody>
      </p:sp>
      <p:sp>
        <p:nvSpPr>
          <p:cNvPr id="7" name="Subtitle here">
            <a:extLst>
              <a:ext uri="{FF2B5EF4-FFF2-40B4-BE49-F238E27FC236}">
                <a16:creationId xmlns:a16="http://schemas.microsoft.com/office/drawing/2014/main" id="{53B99FB9-4E1F-4EEC-A01D-03EAE4EDB7D0}"/>
              </a:ext>
            </a:extLst>
          </p:cNvPr>
          <p:cNvSpPr txBox="1"/>
          <p:nvPr/>
        </p:nvSpPr>
        <p:spPr>
          <a:xfrm>
            <a:off x="18410707" y="6814403"/>
            <a:ext cx="236323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Καθορισμός Νομοθεσίας</a:t>
            </a:r>
            <a:endParaRPr lang="el-GR" sz="2000" i="0" kern="0" spc="0" dirty="0">
              <a:solidFill>
                <a:srgbClr val="5E5E5E"/>
              </a:solidFill>
            </a:endParaRPr>
          </a:p>
        </p:txBody>
      </p:sp>
      <p:sp>
        <p:nvSpPr>
          <p:cNvPr id="12" name="Subtitle here">
            <a:extLst>
              <a:ext uri="{FF2B5EF4-FFF2-40B4-BE49-F238E27FC236}">
                <a16:creationId xmlns:a16="http://schemas.microsoft.com/office/drawing/2014/main" id="{E9E17BBC-779B-E99A-7C18-18F7E38CDF0C}"/>
              </a:ext>
            </a:extLst>
          </p:cNvPr>
          <p:cNvSpPr txBox="1"/>
          <p:nvPr/>
        </p:nvSpPr>
        <p:spPr>
          <a:xfrm>
            <a:off x="7426333" y="7942794"/>
            <a:ext cx="1964454"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i="0" spc="0" dirty="0">
              <a:solidFill>
                <a:srgbClr val="5E5E5E"/>
              </a:solidFill>
            </a:endParaRPr>
          </a:p>
        </p:txBody>
      </p:sp>
      <p:sp>
        <p:nvSpPr>
          <p:cNvPr id="3" name="Subtitle here">
            <a:extLst>
              <a:ext uri="{FF2B5EF4-FFF2-40B4-BE49-F238E27FC236}">
                <a16:creationId xmlns:a16="http://schemas.microsoft.com/office/drawing/2014/main" id="{3A23D52C-F722-0D85-191A-73D1836BBC0F}"/>
              </a:ext>
            </a:extLst>
          </p:cNvPr>
          <p:cNvSpPr txBox="1"/>
          <p:nvPr/>
        </p:nvSpPr>
        <p:spPr>
          <a:xfrm>
            <a:off x="1611430" y="5307288"/>
            <a:ext cx="5995429" cy="372159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2400"/>
              </a:spcBef>
              <a:buClr>
                <a:srgbClr val="2F7788"/>
              </a:buClr>
              <a:buSzPct val="120000"/>
            </a:pPr>
            <a:r>
              <a:rPr lang="el-GR" sz="2200" i="0" spc="0" dirty="0">
                <a:solidFill>
                  <a:srgbClr val="5E5E5E"/>
                </a:solidFill>
              </a:rPr>
              <a:t>Ετοιμασία νέας νομοθεσίας για τα δικαιώματα των ατόμων με αναπηρίες, (Νομοπαρασκευή τροποποιητικού νομοσχεδίου, Συλλογή απόψεων οργανώσεων αναπήρων</a:t>
            </a:r>
            <a:r>
              <a:rPr lang="en-GB" sz="2200" i="0" spc="0" dirty="0">
                <a:solidFill>
                  <a:srgbClr val="5E5E5E"/>
                </a:solidFill>
              </a:rPr>
              <a:t> </a:t>
            </a:r>
            <a:r>
              <a:rPr lang="el-GR" sz="2200" i="0" spc="0" dirty="0">
                <a:solidFill>
                  <a:srgbClr val="5E5E5E"/>
                </a:solidFill>
              </a:rPr>
              <a:t>και εμπλεκόμενων φορέων, Ολοκλήρωση δημόσιας διαβούλευσης, Νομοτεχνική Επεξεργασία, Υποβολή Πρότασης προς το Υπουργικό Συμβούλιο, Κατάθεση νομοσχεδίου στην Βουλή)</a:t>
            </a:r>
          </a:p>
        </p:txBody>
      </p:sp>
      <p:sp>
        <p:nvSpPr>
          <p:cNvPr id="8" name="Subtitle here">
            <a:extLst>
              <a:ext uri="{FF2B5EF4-FFF2-40B4-BE49-F238E27FC236}">
                <a16:creationId xmlns:a16="http://schemas.microsoft.com/office/drawing/2014/main" id="{3B25C2E0-A359-088F-169E-AAA38A947B20}"/>
              </a:ext>
            </a:extLst>
          </p:cNvPr>
          <p:cNvSpPr txBox="1"/>
          <p:nvPr/>
        </p:nvSpPr>
        <p:spPr>
          <a:xfrm>
            <a:off x="11121478" y="7722125"/>
            <a:ext cx="1552216"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2000" i="0" kern="0" spc="0" dirty="0">
              <a:solidFill>
                <a:schemeClr val="tx1"/>
              </a:solidFill>
            </a:endParaRPr>
          </a:p>
        </p:txBody>
      </p:sp>
      <p:sp>
        <p:nvSpPr>
          <p:cNvPr id="9" name="Subtitle here">
            <a:extLst>
              <a:ext uri="{FF2B5EF4-FFF2-40B4-BE49-F238E27FC236}">
                <a16:creationId xmlns:a16="http://schemas.microsoft.com/office/drawing/2014/main" id="{BF41E9C6-F109-F1D2-4918-2CE78C358635}"/>
              </a:ext>
            </a:extLst>
          </p:cNvPr>
          <p:cNvSpPr txBox="1"/>
          <p:nvPr/>
        </p:nvSpPr>
        <p:spPr>
          <a:xfrm>
            <a:off x="11093859" y="6814403"/>
            <a:ext cx="1552216"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Διοίκηση- </a:t>
            </a:r>
            <a:r>
              <a:rPr lang="el-GR" sz="2000" i="0" spc="0" dirty="0">
                <a:solidFill>
                  <a:srgbClr val="5E5E5E"/>
                </a:solidFill>
              </a:rPr>
              <a:t>ΤΚΕΑΑ</a:t>
            </a:r>
            <a:endParaRPr lang="el-GR" sz="2000" i="0" kern="0" spc="0" dirty="0">
              <a:solidFill>
                <a:srgbClr val="5E5E5E"/>
              </a:solidFill>
            </a:endParaRPr>
          </a:p>
        </p:txBody>
      </p:sp>
      <p:pic>
        <p:nvPicPr>
          <p:cNvPr id="52"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7"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55" name="Rectangle 54">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8" name="TextBox 57">
            <a:extLst>
              <a:ext uri="{FF2B5EF4-FFF2-40B4-BE49-F238E27FC236}">
                <a16:creationId xmlns:a16="http://schemas.microsoft.com/office/drawing/2014/main" id="{E62F5A41-3FBC-5295-A632-0D89BEA4DE26}"/>
              </a:ext>
            </a:extLst>
          </p:cNvPr>
          <p:cNvSpPr txBox="1"/>
          <p:nvPr/>
        </p:nvSpPr>
        <p:spPr>
          <a:xfrm>
            <a:off x="16459200" y="976407"/>
            <a:ext cx="676295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Ενσωμάτωση ατόμων με αναπηρίες</a:t>
            </a:r>
            <a:endParaRPr lang="en-GB" sz="3200" b="0" dirty="0">
              <a:solidFill>
                <a:srgbClr val="FFFFFF"/>
              </a:solidFill>
              <a:latin typeface="Helvetica Neue Medium"/>
              <a:ea typeface="+mn-ea"/>
              <a:cs typeface="+mn-cs"/>
              <a:sym typeface="Helvetica Neue Medium"/>
            </a:endParaRPr>
          </a:p>
        </p:txBody>
      </p:sp>
      <p:sp>
        <p:nvSpPr>
          <p:cNvPr id="59"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5" name="Subtitle here">
            <a:extLst>
              <a:ext uri="{FF2B5EF4-FFF2-40B4-BE49-F238E27FC236}">
                <a16:creationId xmlns:a16="http://schemas.microsoft.com/office/drawing/2014/main" id="{4BC4E6D8-35C1-5187-C6DB-7F48628A19DE}"/>
              </a:ext>
            </a:extLst>
          </p:cNvPr>
          <p:cNvSpPr txBox="1"/>
          <p:nvPr/>
        </p:nvSpPr>
        <p:spPr>
          <a:xfrm>
            <a:off x="14337665" y="6707451"/>
            <a:ext cx="1552216"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Εθνικοί Πόροι</a:t>
            </a:r>
            <a:endParaRPr lang="el-GR" sz="2400" i="0" kern="0" spc="0" dirty="0">
              <a:solidFill>
                <a:srgbClr val="5E5E5E"/>
              </a:solidFill>
            </a:endParaRPr>
          </a:p>
        </p:txBody>
      </p:sp>
      <p:sp>
        <p:nvSpPr>
          <p:cNvPr id="10" name="Subtitle here">
            <a:extLst>
              <a:ext uri="{FF2B5EF4-FFF2-40B4-BE49-F238E27FC236}">
                <a16:creationId xmlns:a16="http://schemas.microsoft.com/office/drawing/2014/main" id="{136A161B-46B3-C223-9BB0-94142F047729}"/>
              </a:ext>
            </a:extLst>
          </p:cNvPr>
          <p:cNvSpPr txBox="1"/>
          <p:nvPr/>
        </p:nvSpPr>
        <p:spPr>
          <a:xfrm>
            <a:off x="16711592" y="6734825"/>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Δ/Ε</a:t>
            </a:r>
            <a:endParaRPr lang="el-GR" sz="2400" i="0" kern="0" spc="0" dirty="0">
              <a:solidFill>
                <a:srgbClr val="2F7788"/>
              </a:solidFill>
            </a:endParaRPr>
          </a:p>
        </p:txBody>
      </p:sp>
    </p:spTree>
    <p:extLst>
      <p:ext uri="{BB962C8B-B14F-4D97-AF65-F5344CB8AC3E}">
        <p14:creationId xmlns:p14="http://schemas.microsoft.com/office/powerpoint/2010/main" val="2462152047"/>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endParaRPr lang="el-GR" b="1" dirty="0">
              <a:latin typeface="Arial" panose="020B0604020202020204" pitchFamily="34" charset="0"/>
              <a:cs typeface="Arial" panose="020B0604020202020204" pitchFamily="34" charset="0"/>
            </a:endParaRP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3729492"/>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4" name="Subtitle here">
            <a:extLst>
              <a:ext uri="{FF2B5EF4-FFF2-40B4-BE49-F238E27FC236}">
                <a16:creationId xmlns:a16="http://schemas.microsoft.com/office/drawing/2014/main" id="{D43C7DCA-02FA-7EFC-0AEB-8FAF94D29299}"/>
              </a:ext>
            </a:extLst>
          </p:cNvPr>
          <p:cNvSpPr txBox="1"/>
          <p:nvPr/>
        </p:nvSpPr>
        <p:spPr>
          <a:xfrm>
            <a:off x="1118043" y="3789787"/>
            <a:ext cx="5360894"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3000" i="0" kern="0" spc="0" dirty="0">
              <a:solidFill>
                <a:schemeClr val="bg1"/>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344441" y="3574143"/>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12334" y="3609048"/>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5050611" y="3609048"/>
            <a:ext cx="170471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54092" y="3424382"/>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3609048"/>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67050" y="3297085"/>
            <a:ext cx="739463" cy="6984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63551" y="6296874"/>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6.4</a:t>
            </a:r>
            <a:endParaRPr lang="el-GR" sz="2400" b="1" i="0" kern="0" spc="0" dirty="0">
              <a:solidFill>
                <a:schemeClr val="bg1"/>
              </a:solidFill>
            </a:endParaRP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3551" y="9105992"/>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chemeClr val="bg1"/>
                </a:solidFill>
              </a:rPr>
              <a:t>6.5</a:t>
            </a:r>
          </a:p>
        </p:txBody>
      </p:sp>
      <p:cxnSp>
        <p:nvCxnSpPr>
          <p:cNvPr id="11" name="Straight Connector 10"/>
          <p:cNvCxnSpPr>
            <a:cxnSpLocks/>
          </p:cNvCxnSpPr>
          <p:nvPr/>
        </p:nvCxnSpPr>
        <p:spPr>
          <a:xfrm>
            <a:off x="7257687" y="3296271"/>
            <a:ext cx="0" cy="69972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10625637" y="3668957"/>
            <a:ext cx="0" cy="69972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0" name="Straight Connector 89"/>
          <p:cNvCxnSpPr>
            <a:cxnSpLocks/>
          </p:cNvCxnSpPr>
          <p:nvPr/>
        </p:nvCxnSpPr>
        <p:spPr>
          <a:xfrm>
            <a:off x="14056708" y="3296271"/>
            <a:ext cx="0" cy="69972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770836" y="3310296"/>
            <a:ext cx="0" cy="6983176"/>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387939" y="3296271"/>
            <a:ext cx="0" cy="69972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1210619" y="3310328"/>
            <a:ext cx="1956331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775742" y="4784804"/>
            <a:ext cx="5536007" cy="360739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400" i="0" spc="0" dirty="0">
                <a:solidFill>
                  <a:srgbClr val="5E5E5E"/>
                </a:solidFill>
              </a:rPr>
              <a:t>Διαχείριση δημόσιων συμβάσεων για κατοικίες και προγράμματα υποστήριξης ατόμων με αναπηρίες</a:t>
            </a:r>
            <a:br>
              <a:rPr lang="el-GR" sz="2400" i="0" spc="0" dirty="0">
                <a:solidFill>
                  <a:srgbClr val="5E5E5E"/>
                </a:solidFill>
              </a:rPr>
            </a:br>
            <a:r>
              <a:rPr lang="el-GR" sz="2400" i="0" spc="0" dirty="0">
                <a:solidFill>
                  <a:srgbClr val="5E5E5E"/>
                </a:solidFill>
              </a:rPr>
              <a:t>για ανεξάρτητη διαβίωση (12 κατοικίες και 7 ατομικά προγράμματα για την υποστήριξη ανεξάρτητης διαβίωσης 65 ατόμων με νοητική αναπηρία ή και αυτισμό)</a:t>
            </a:r>
          </a:p>
        </p:txBody>
      </p:sp>
      <p:cxnSp>
        <p:nvCxnSpPr>
          <p:cNvPr id="124" name="Straight Connector 123"/>
          <p:cNvCxnSpPr>
            <a:cxnSpLocks/>
          </p:cNvCxnSpPr>
          <p:nvPr/>
        </p:nvCxnSpPr>
        <p:spPr>
          <a:xfrm flipH="1">
            <a:off x="1361795" y="8335551"/>
            <a:ext cx="1936422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6" name="Straight Connector 125"/>
          <p:cNvCxnSpPr>
            <a:cxnSpLocks/>
          </p:cNvCxnSpPr>
          <p:nvPr/>
        </p:nvCxnSpPr>
        <p:spPr>
          <a:xfrm flipH="1">
            <a:off x="860927" y="10293472"/>
            <a:ext cx="1992193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73938" y="3295580"/>
            <a:ext cx="0" cy="6987997"/>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1774729" y="9253223"/>
            <a:ext cx="33120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i="0" kern="0" spc="0" dirty="0">
              <a:solidFill>
                <a:srgbClr val="5E5E5E"/>
              </a:solidFill>
            </a:endParaRPr>
          </a:p>
        </p:txBody>
      </p:sp>
      <p:cxnSp>
        <p:nvCxnSpPr>
          <p:cNvPr id="131" name="Straight Connector 130"/>
          <p:cNvCxnSpPr>
            <a:cxnSpLocks/>
          </p:cNvCxnSpPr>
          <p:nvPr/>
        </p:nvCxnSpPr>
        <p:spPr>
          <a:xfrm flipH="1">
            <a:off x="1490109" y="4749898"/>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282442" y="5449602"/>
            <a:ext cx="1903188" cy="231858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1/2021 σταδιακή   ολοκλήρωση μέχρι 12/2027</a:t>
            </a:r>
          </a:p>
        </p:txBody>
      </p:sp>
      <p:sp>
        <p:nvSpPr>
          <p:cNvPr id="152" name="Subtitle here">
            <a:extLst>
              <a:ext uri="{FF2B5EF4-FFF2-40B4-BE49-F238E27FC236}">
                <a16:creationId xmlns:a16="http://schemas.microsoft.com/office/drawing/2014/main" id="{813F21C2-55D4-D080-478C-5B92F63F5A30}"/>
              </a:ext>
            </a:extLst>
          </p:cNvPr>
          <p:cNvSpPr txBox="1"/>
          <p:nvPr/>
        </p:nvSpPr>
        <p:spPr>
          <a:xfrm>
            <a:off x="14593353" y="6335998"/>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err="1">
                <a:solidFill>
                  <a:srgbClr val="5E5E5E"/>
                </a:solidFill>
              </a:rPr>
              <a:t>ΘΑλΕΙΑ</a:t>
            </a:r>
            <a:endParaRPr lang="el-GR" sz="2400" i="0" kern="0" spc="0" dirty="0">
              <a:solidFill>
                <a:srgbClr val="5E5E5E"/>
              </a:solidFill>
            </a:endParaRPr>
          </a:p>
        </p:txBody>
      </p:sp>
      <p:sp>
        <p:nvSpPr>
          <p:cNvPr id="153" name="Subtitle here">
            <a:extLst>
              <a:ext uri="{FF2B5EF4-FFF2-40B4-BE49-F238E27FC236}">
                <a16:creationId xmlns:a16="http://schemas.microsoft.com/office/drawing/2014/main" id="{813F21C2-55D4-D080-478C-5B92F63F5A30}"/>
              </a:ext>
            </a:extLst>
          </p:cNvPr>
          <p:cNvSpPr txBox="1"/>
          <p:nvPr/>
        </p:nvSpPr>
        <p:spPr>
          <a:xfrm>
            <a:off x="14513280" y="9113218"/>
            <a:ext cx="169424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ΣΑΑ</a:t>
            </a:r>
            <a:endParaRPr lang="el-GR" sz="2400" i="0" kern="0" spc="0" dirty="0">
              <a:solidFill>
                <a:srgbClr val="2F7788"/>
              </a:solidFill>
            </a:endParaRPr>
          </a:p>
        </p:txBody>
      </p:sp>
      <p:sp>
        <p:nvSpPr>
          <p:cNvPr id="154" name="Subtitle here">
            <a:extLst>
              <a:ext uri="{FF2B5EF4-FFF2-40B4-BE49-F238E27FC236}">
                <a16:creationId xmlns:a16="http://schemas.microsoft.com/office/drawing/2014/main" id="{813F21C2-55D4-D080-478C-5B92F63F5A30}"/>
              </a:ext>
            </a:extLst>
          </p:cNvPr>
          <p:cNvSpPr txBox="1"/>
          <p:nvPr/>
        </p:nvSpPr>
        <p:spPr>
          <a:xfrm>
            <a:off x="16802700" y="6356388"/>
            <a:ext cx="1585239"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 </a:t>
            </a:r>
            <a:r>
              <a:rPr lang="el-GR" sz="2400" i="0" kern="0" spc="0" dirty="0">
                <a:solidFill>
                  <a:srgbClr val="5E5E5E"/>
                </a:solidFill>
              </a:rPr>
              <a:t>20 </a:t>
            </a:r>
            <a:r>
              <a:rPr lang="el-GR" sz="2400" i="0" spc="0" dirty="0">
                <a:solidFill>
                  <a:srgbClr val="5E5E5E"/>
                </a:solidFill>
              </a:rPr>
              <a:t>εκατ.</a:t>
            </a:r>
            <a:endParaRPr lang="el-GR" sz="2400" i="0" kern="0" spc="0" dirty="0">
              <a:solidFill>
                <a:srgbClr val="5E5E5E"/>
              </a:solidFill>
            </a:endParaRPr>
          </a:p>
        </p:txBody>
      </p:sp>
      <p:sp>
        <p:nvSpPr>
          <p:cNvPr id="12" name="Subtitle here">
            <a:extLst>
              <a:ext uri="{FF2B5EF4-FFF2-40B4-BE49-F238E27FC236}">
                <a16:creationId xmlns:a16="http://schemas.microsoft.com/office/drawing/2014/main" id="{E9E17BBC-779B-E99A-7C18-18F7E38CDF0C}"/>
              </a:ext>
            </a:extLst>
          </p:cNvPr>
          <p:cNvSpPr txBox="1"/>
          <p:nvPr/>
        </p:nvSpPr>
        <p:spPr>
          <a:xfrm>
            <a:off x="7208757" y="8276491"/>
            <a:ext cx="2252068" cy="206646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1800" i="0" spc="0" dirty="0">
                <a:solidFill>
                  <a:srgbClr val="5E5E5E"/>
                </a:solidFill>
              </a:rPr>
              <a:t>9/2023 (απόφαση Υπουργικού Συμβουλίου) -6/2026 (Παράδοση κατοικιών από ΚΟΑΓ)</a:t>
            </a:r>
          </a:p>
        </p:txBody>
      </p:sp>
      <p:sp>
        <p:nvSpPr>
          <p:cNvPr id="3" name="Subtitle here">
            <a:extLst>
              <a:ext uri="{FF2B5EF4-FFF2-40B4-BE49-F238E27FC236}">
                <a16:creationId xmlns:a16="http://schemas.microsoft.com/office/drawing/2014/main" id="{3A23D52C-F722-0D85-191A-73D1836BBC0F}"/>
              </a:ext>
            </a:extLst>
          </p:cNvPr>
          <p:cNvSpPr txBox="1"/>
          <p:nvPr/>
        </p:nvSpPr>
        <p:spPr>
          <a:xfrm>
            <a:off x="1840702" y="8443949"/>
            <a:ext cx="5450837" cy="18346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400" i="0" spc="0" dirty="0">
                <a:solidFill>
                  <a:srgbClr val="5E5E5E"/>
                </a:solidFill>
              </a:rPr>
              <a:t>Αγορά 5 κτιρίων για χρήση</a:t>
            </a:r>
            <a:br>
              <a:rPr lang="el-GR" sz="2400" i="0" spc="0" dirty="0">
                <a:solidFill>
                  <a:srgbClr val="5E5E5E"/>
                </a:solidFill>
              </a:rPr>
            </a:br>
            <a:r>
              <a:rPr lang="el-GR" sz="2400" i="0" spc="0" dirty="0">
                <a:solidFill>
                  <a:srgbClr val="5E5E5E"/>
                </a:solidFill>
              </a:rPr>
              <a:t>ως κατοικιών υποστήριξης στην ανεξάρτητη διαβίωση ατόμων</a:t>
            </a:r>
            <a:br>
              <a:rPr lang="el-GR" sz="2400" i="0" spc="0" dirty="0">
                <a:solidFill>
                  <a:srgbClr val="5E5E5E"/>
                </a:solidFill>
              </a:rPr>
            </a:br>
            <a:r>
              <a:rPr lang="el-GR" sz="2400" i="0" spc="0" dirty="0">
                <a:solidFill>
                  <a:srgbClr val="5E5E5E"/>
                </a:solidFill>
              </a:rPr>
              <a:t>με αναπηρίες</a:t>
            </a:r>
          </a:p>
        </p:txBody>
      </p:sp>
      <p:sp>
        <p:nvSpPr>
          <p:cNvPr id="14" name="Subtitle here">
            <a:extLst>
              <a:ext uri="{FF2B5EF4-FFF2-40B4-BE49-F238E27FC236}">
                <a16:creationId xmlns:a16="http://schemas.microsoft.com/office/drawing/2014/main" id="{AAD60E68-4056-C2B5-05A8-27A142675B44}"/>
              </a:ext>
            </a:extLst>
          </p:cNvPr>
          <p:cNvSpPr txBox="1"/>
          <p:nvPr/>
        </p:nvSpPr>
        <p:spPr>
          <a:xfrm>
            <a:off x="18385465" y="8977973"/>
            <a:ext cx="2356762"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Δημιουργία υποδομών</a:t>
            </a:r>
          </a:p>
        </p:txBody>
      </p:sp>
      <p:sp>
        <p:nvSpPr>
          <p:cNvPr id="16" name="Subtitle here">
            <a:extLst>
              <a:ext uri="{FF2B5EF4-FFF2-40B4-BE49-F238E27FC236}">
                <a16:creationId xmlns:a16="http://schemas.microsoft.com/office/drawing/2014/main" id="{5A5795D4-1A59-34E1-A54B-23405CB0F1BD}"/>
              </a:ext>
            </a:extLst>
          </p:cNvPr>
          <p:cNvSpPr txBox="1"/>
          <p:nvPr/>
        </p:nvSpPr>
        <p:spPr>
          <a:xfrm>
            <a:off x="11223491" y="6205225"/>
            <a:ext cx="1552216"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Διοίκηση- </a:t>
            </a:r>
            <a:r>
              <a:rPr lang="el-GR" sz="2000" i="0" spc="0" dirty="0">
                <a:solidFill>
                  <a:srgbClr val="5E5E5E"/>
                </a:solidFill>
              </a:rPr>
              <a:t>ΤΚΕΑΑ</a:t>
            </a:r>
            <a:endParaRPr lang="el-GR" sz="2000" i="0" kern="0" spc="0" dirty="0">
              <a:solidFill>
                <a:srgbClr val="5E5E5E"/>
              </a:solidFill>
            </a:endParaRPr>
          </a:p>
        </p:txBody>
      </p:sp>
      <p:sp>
        <p:nvSpPr>
          <p:cNvPr id="18" name="Subtitle here">
            <a:extLst>
              <a:ext uri="{FF2B5EF4-FFF2-40B4-BE49-F238E27FC236}">
                <a16:creationId xmlns:a16="http://schemas.microsoft.com/office/drawing/2014/main" id="{D3BF841C-D248-A011-6D1D-3792DBF4EC88}"/>
              </a:ext>
            </a:extLst>
          </p:cNvPr>
          <p:cNvSpPr txBox="1"/>
          <p:nvPr/>
        </p:nvSpPr>
        <p:spPr>
          <a:xfrm>
            <a:off x="16716366" y="9129136"/>
            <a:ext cx="1585239"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€ 3</a:t>
            </a:r>
            <a:r>
              <a:rPr lang="el-GR" sz="2400" i="0" kern="0" spc="0" dirty="0">
                <a:solidFill>
                  <a:srgbClr val="5E5E5E"/>
                </a:solidFill>
              </a:rPr>
              <a:t> </a:t>
            </a:r>
            <a:r>
              <a:rPr lang="el-GR" sz="2400" i="0" spc="0" dirty="0">
                <a:solidFill>
                  <a:srgbClr val="5E5E5E"/>
                </a:solidFill>
              </a:rPr>
              <a:t>εκατ.</a:t>
            </a:r>
            <a:endParaRPr lang="el-GR" sz="2400" i="0" kern="0" spc="0" dirty="0">
              <a:solidFill>
                <a:srgbClr val="2F7788"/>
              </a:solidFill>
            </a:endParaRPr>
          </a:p>
        </p:txBody>
      </p:sp>
      <p:pic>
        <p:nvPicPr>
          <p:cNvPr id="55" name="Image" descr="Image"/>
          <p:cNvPicPr>
            <a:picLocks noChangeAspect="1"/>
          </p:cNvPicPr>
          <p:nvPr/>
        </p:nvPicPr>
        <p:blipFill>
          <a:blip r:embed="rId3"/>
          <a:stretch>
            <a:fillRect/>
          </a:stretch>
        </p:blipFill>
        <p:spPr>
          <a:xfrm>
            <a:off x="8844794" y="10363847"/>
            <a:ext cx="15700723" cy="3345352"/>
          </a:xfrm>
          <a:prstGeom prst="rect">
            <a:avLst/>
          </a:prstGeom>
          <a:ln w="12700">
            <a:miter lim="400000"/>
          </a:ln>
        </p:spPr>
      </p:pic>
      <p:sp>
        <p:nvSpPr>
          <p:cNvPr id="58"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57" name="Rectangle 56">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9" name="TextBox 58">
            <a:extLst>
              <a:ext uri="{FF2B5EF4-FFF2-40B4-BE49-F238E27FC236}">
                <a16:creationId xmlns:a16="http://schemas.microsoft.com/office/drawing/2014/main" id="{E62F5A41-3FBC-5295-A632-0D89BEA4DE26}"/>
              </a:ext>
            </a:extLst>
          </p:cNvPr>
          <p:cNvSpPr txBox="1"/>
          <p:nvPr/>
        </p:nvSpPr>
        <p:spPr>
          <a:xfrm>
            <a:off x="16477488" y="976407"/>
            <a:ext cx="676295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Ενσωμάτωση ατόμων με αναπηρίες</a:t>
            </a:r>
            <a:endParaRPr lang="en-GB" sz="3200" b="0" dirty="0">
              <a:solidFill>
                <a:srgbClr val="FFFFFF"/>
              </a:solidFill>
              <a:latin typeface="Helvetica Neue Medium"/>
              <a:ea typeface="+mn-ea"/>
              <a:cs typeface="+mn-cs"/>
              <a:sym typeface="Helvetica Neue Medium"/>
            </a:endParaRPr>
          </a:p>
        </p:txBody>
      </p:sp>
      <p:sp>
        <p:nvSpPr>
          <p:cNvPr id="61"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5" name="Subtitle here">
            <a:extLst>
              <a:ext uri="{FF2B5EF4-FFF2-40B4-BE49-F238E27FC236}">
                <a16:creationId xmlns:a16="http://schemas.microsoft.com/office/drawing/2014/main" id="{3A12F375-8FBE-66B6-4B33-50AB17EF18FA}"/>
              </a:ext>
            </a:extLst>
          </p:cNvPr>
          <p:cNvSpPr txBox="1"/>
          <p:nvPr/>
        </p:nvSpPr>
        <p:spPr>
          <a:xfrm>
            <a:off x="11099915" y="9066140"/>
            <a:ext cx="1552216"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Διοίκηση- </a:t>
            </a:r>
            <a:r>
              <a:rPr lang="el-GR" sz="2000" i="0" spc="0" dirty="0">
                <a:solidFill>
                  <a:srgbClr val="5E5E5E"/>
                </a:solidFill>
              </a:rPr>
              <a:t>ΤΚΕΑΑ</a:t>
            </a:r>
            <a:endParaRPr lang="el-GR" sz="2000" i="0" kern="0" spc="0" dirty="0">
              <a:solidFill>
                <a:srgbClr val="5E5E5E"/>
              </a:solidFill>
            </a:endParaRPr>
          </a:p>
        </p:txBody>
      </p:sp>
      <p:sp>
        <p:nvSpPr>
          <p:cNvPr id="2" name="Subtitle here">
            <a:extLst>
              <a:ext uri="{FF2B5EF4-FFF2-40B4-BE49-F238E27FC236}">
                <a16:creationId xmlns:a16="http://schemas.microsoft.com/office/drawing/2014/main" id="{BC5DB3C8-285A-E05B-8D10-0803BB50798F}"/>
              </a:ext>
            </a:extLst>
          </p:cNvPr>
          <p:cNvSpPr txBox="1"/>
          <p:nvPr/>
        </p:nvSpPr>
        <p:spPr>
          <a:xfrm>
            <a:off x="18479669" y="6271041"/>
            <a:ext cx="2294268"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Δημιουργία Υποδομών και Υπηρεσιών</a:t>
            </a:r>
          </a:p>
        </p:txBody>
      </p:sp>
    </p:spTree>
    <p:extLst>
      <p:ext uri="{BB962C8B-B14F-4D97-AF65-F5344CB8AC3E}">
        <p14:creationId xmlns:p14="http://schemas.microsoft.com/office/powerpoint/2010/main" val="3776055694"/>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4510417"/>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 </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257687" y="4389973"/>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12334" y="4389973"/>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4567062" y="4389973"/>
            <a:ext cx="170471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732815" y="4140981"/>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4389973"/>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67050" y="4172059"/>
            <a:ext cx="739463" cy="5251364"/>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63551" y="6193509"/>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6.6</a:t>
            </a:r>
            <a:endParaRPr lang="el-GR" sz="2400" b="1" i="0" kern="0" spc="0" dirty="0">
              <a:solidFill>
                <a:schemeClr val="bg1"/>
              </a:solidFill>
            </a:endParaRP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3551" y="8393069"/>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b="1" i="0" kern="0" spc="0" dirty="0">
              <a:solidFill>
                <a:schemeClr val="bg1"/>
              </a:solidFill>
            </a:endParaRPr>
          </a:p>
        </p:txBody>
      </p:sp>
      <p:cxnSp>
        <p:nvCxnSpPr>
          <p:cNvPr id="11" name="Straight Connector 10"/>
          <p:cNvCxnSpPr>
            <a:cxnSpLocks/>
          </p:cNvCxnSpPr>
          <p:nvPr/>
        </p:nvCxnSpPr>
        <p:spPr>
          <a:xfrm>
            <a:off x="7257687" y="4166322"/>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10345418" y="4229449"/>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0" name="Straight Connector 89"/>
          <p:cNvCxnSpPr>
            <a:cxnSpLocks/>
          </p:cNvCxnSpPr>
          <p:nvPr/>
        </p:nvCxnSpPr>
        <p:spPr>
          <a:xfrm>
            <a:off x="14041959" y="4229449"/>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796879" y="4174710"/>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387939" y="4166322"/>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55419" y="4172059"/>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775742" y="5451681"/>
            <a:ext cx="5536007" cy="272100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400" i="0" spc="0" dirty="0">
                <a:solidFill>
                  <a:srgbClr val="5E5E5E"/>
                </a:solidFill>
              </a:rPr>
              <a:t>Υπηρεσίες έγκαιρης παρέμβασης </a:t>
            </a:r>
            <a:br>
              <a:rPr lang="el-GR" sz="2400" i="0" spc="0" dirty="0">
                <a:solidFill>
                  <a:srgbClr val="5E5E5E"/>
                </a:solidFill>
              </a:rPr>
            </a:br>
            <a:r>
              <a:rPr lang="el-GR" sz="2400" i="0" spc="0" dirty="0">
                <a:solidFill>
                  <a:srgbClr val="5E5E5E"/>
                </a:solidFill>
              </a:rPr>
              <a:t>σε 300 παιδιά με αυτισμό και τις οικογένειές τους από το Κέντρο Οικογενειακής Παρέμβασης και Στήριξης για τον Αυτισμό (με ανάθεση δημόσιας σύμβασης)</a:t>
            </a:r>
          </a:p>
        </p:txBody>
      </p:sp>
      <p:cxnSp>
        <p:nvCxnSpPr>
          <p:cNvPr id="126" name="Straight Connector 125"/>
          <p:cNvCxnSpPr>
            <a:cxnSpLocks/>
          </p:cNvCxnSpPr>
          <p:nvPr/>
        </p:nvCxnSpPr>
        <p:spPr>
          <a:xfrm flipH="1">
            <a:off x="867050" y="5520264"/>
            <a:ext cx="1992193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73938" y="4166322"/>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1774729" y="8393069"/>
            <a:ext cx="33120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i="0" kern="0" spc="0" dirty="0">
              <a:solidFill>
                <a:srgbClr val="5E5E5E"/>
              </a:solidFill>
            </a:endParaRPr>
          </a:p>
        </p:txBody>
      </p:sp>
      <p:sp>
        <p:nvSpPr>
          <p:cNvPr id="148" name="Subtitle here">
            <a:extLst>
              <a:ext uri="{FF2B5EF4-FFF2-40B4-BE49-F238E27FC236}">
                <a16:creationId xmlns:a16="http://schemas.microsoft.com/office/drawing/2014/main" id="{813F21C2-55D4-D080-478C-5B92F63F5A30}"/>
              </a:ext>
            </a:extLst>
          </p:cNvPr>
          <p:cNvSpPr txBox="1"/>
          <p:nvPr/>
        </p:nvSpPr>
        <p:spPr>
          <a:xfrm>
            <a:off x="7264246" y="5535808"/>
            <a:ext cx="2025195" cy="18346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1/2021 σταδιακή   ολοκλήρωση μέχρι 12/2027</a:t>
            </a:r>
          </a:p>
        </p:txBody>
      </p:sp>
      <p:sp>
        <p:nvSpPr>
          <p:cNvPr id="7" name="Subtitle here">
            <a:extLst>
              <a:ext uri="{FF2B5EF4-FFF2-40B4-BE49-F238E27FC236}">
                <a16:creationId xmlns:a16="http://schemas.microsoft.com/office/drawing/2014/main" id="{53B99FB9-4E1F-4EEC-A01D-03EAE4EDB7D0}"/>
              </a:ext>
            </a:extLst>
          </p:cNvPr>
          <p:cNvSpPr txBox="1"/>
          <p:nvPr/>
        </p:nvSpPr>
        <p:spPr>
          <a:xfrm>
            <a:off x="18479669" y="6271041"/>
            <a:ext cx="2294268"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Λειτουργία Υποδομών και Υπηρεσιών</a:t>
            </a:r>
          </a:p>
        </p:txBody>
      </p:sp>
      <p:sp>
        <p:nvSpPr>
          <p:cNvPr id="3" name="Subtitle here">
            <a:extLst>
              <a:ext uri="{FF2B5EF4-FFF2-40B4-BE49-F238E27FC236}">
                <a16:creationId xmlns:a16="http://schemas.microsoft.com/office/drawing/2014/main" id="{3A23D52C-F722-0D85-191A-73D1836BBC0F}"/>
              </a:ext>
            </a:extLst>
          </p:cNvPr>
          <p:cNvSpPr txBox="1"/>
          <p:nvPr/>
        </p:nvSpPr>
        <p:spPr>
          <a:xfrm>
            <a:off x="1840702" y="7831864"/>
            <a:ext cx="5450837"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377825">
              <a:lnSpc>
                <a:spcPct val="120000"/>
              </a:lnSpc>
              <a:spcBef>
                <a:spcPts val="1800"/>
              </a:spcBef>
              <a:buClr>
                <a:srgbClr val="2F7788"/>
              </a:buClr>
              <a:buSzPct val="120000"/>
            </a:pPr>
            <a:endParaRPr lang="el-GR" sz="2000" i="0" spc="0" dirty="0">
              <a:solidFill>
                <a:schemeClr val="tx1"/>
              </a:solidFill>
            </a:endParaRPr>
          </a:p>
        </p:txBody>
      </p:sp>
      <p:sp>
        <p:nvSpPr>
          <p:cNvPr id="9" name="Subtitle here">
            <a:extLst>
              <a:ext uri="{FF2B5EF4-FFF2-40B4-BE49-F238E27FC236}">
                <a16:creationId xmlns:a16="http://schemas.microsoft.com/office/drawing/2014/main" id="{48B7E6D7-5B31-9E3A-D079-E3D93A8B82B6}"/>
              </a:ext>
            </a:extLst>
          </p:cNvPr>
          <p:cNvSpPr txBox="1"/>
          <p:nvPr/>
        </p:nvSpPr>
        <p:spPr>
          <a:xfrm>
            <a:off x="11071091" y="6271041"/>
            <a:ext cx="1552216"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  Διοίκηση- </a:t>
            </a:r>
            <a:r>
              <a:rPr lang="el-GR" sz="2000" i="0" spc="0" dirty="0">
                <a:solidFill>
                  <a:srgbClr val="5E5E5E"/>
                </a:solidFill>
              </a:rPr>
              <a:t>ΤΚΕΑΑ</a:t>
            </a:r>
            <a:endParaRPr lang="el-GR" sz="2000" i="0" kern="0" spc="0" dirty="0">
              <a:solidFill>
                <a:srgbClr val="5E5E5E"/>
              </a:solidFill>
            </a:endParaRPr>
          </a:p>
        </p:txBody>
      </p:sp>
      <p:sp>
        <p:nvSpPr>
          <p:cNvPr id="16" name="Subtitle here">
            <a:extLst>
              <a:ext uri="{FF2B5EF4-FFF2-40B4-BE49-F238E27FC236}">
                <a16:creationId xmlns:a16="http://schemas.microsoft.com/office/drawing/2014/main" id="{02ED072D-C1AF-0CB7-CABD-6826AC99A735}"/>
              </a:ext>
            </a:extLst>
          </p:cNvPr>
          <p:cNvSpPr txBox="1"/>
          <p:nvPr/>
        </p:nvSpPr>
        <p:spPr>
          <a:xfrm>
            <a:off x="15142940" y="6422204"/>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err="1">
                <a:solidFill>
                  <a:srgbClr val="5E5E5E"/>
                </a:solidFill>
              </a:rPr>
              <a:t>ΘΑλΕΙΑ</a:t>
            </a:r>
            <a:endParaRPr lang="el-GR" sz="2400" i="0" kern="0" spc="0" dirty="0">
              <a:solidFill>
                <a:srgbClr val="5E5E5E"/>
              </a:solidFill>
            </a:endParaRPr>
          </a:p>
        </p:txBody>
      </p:sp>
      <p:sp>
        <p:nvSpPr>
          <p:cNvPr id="17" name="Subtitle here">
            <a:extLst>
              <a:ext uri="{FF2B5EF4-FFF2-40B4-BE49-F238E27FC236}">
                <a16:creationId xmlns:a16="http://schemas.microsoft.com/office/drawing/2014/main" id="{479967E8-D85A-DC7A-6079-AD127CC0A953}"/>
              </a:ext>
            </a:extLst>
          </p:cNvPr>
          <p:cNvSpPr txBox="1"/>
          <p:nvPr/>
        </p:nvSpPr>
        <p:spPr>
          <a:xfrm>
            <a:off x="16802700" y="6422204"/>
            <a:ext cx="1585239"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€ 5</a:t>
            </a:r>
            <a:r>
              <a:rPr lang="el-GR" sz="2400" i="0" kern="0" spc="0" dirty="0">
                <a:solidFill>
                  <a:srgbClr val="5E5E5E"/>
                </a:solidFill>
              </a:rPr>
              <a:t> </a:t>
            </a:r>
            <a:r>
              <a:rPr lang="el-GR" sz="2400" i="0" spc="0" dirty="0">
                <a:solidFill>
                  <a:srgbClr val="5E5E5E"/>
                </a:solidFill>
              </a:rPr>
              <a:t>εκατ.</a:t>
            </a:r>
            <a:endParaRPr lang="el-GR" sz="2400" i="0" kern="0" spc="0" dirty="0">
              <a:solidFill>
                <a:srgbClr val="5E5E5E"/>
              </a:solidFill>
            </a:endParaRPr>
          </a:p>
        </p:txBody>
      </p:sp>
      <p:pic>
        <p:nvPicPr>
          <p:cNvPr id="48"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5"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47" name="Rectangle 46">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2" name="TextBox 51">
            <a:extLst>
              <a:ext uri="{FF2B5EF4-FFF2-40B4-BE49-F238E27FC236}">
                <a16:creationId xmlns:a16="http://schemas.microsoft.com/office/drawing/2014/main" id="{E62F5A41-3FBC-5295-A632-0D89BEA4DE26}"/>
              </a:ext>
            </a:extLst>
          </p:cNvPr>
          <p:cNvSpPr txBox="1"/>
          <p:nvPr/>
        </p:nvSpPr>
        <p:spPr>
          <a:xfrm>
            <a:off x="16440912" y="976407"/>
            <a:ext cx="6762950"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Ενσωμάτωση ατόμων με αναπηρίες</a:t>
            </a:r>
            <a:endParaRPr lang="en-GB" sz="3200" b="0" dirty="0">
              <a:solidFill>
                <a:srgbClr val="FFFFFF"/>
              </a:solidFill>
              <a:latin typeface="Helvetica Neue Medium"/>
              <a:ea typeface="+mn-ea"/>
              <a:cs typeface="+mn-cs"/>
              <a:sym typeface="Helvetica Neue Medium"/>
            </a:endParaRPr>
          </a:p>
        </p:txBody>
      </p:sp>
      <p:sp>
        <p:nvSpPr>
          <p:cNvPr id="57" name="Subtitle here">
            <a:extLst>
              <a:ext uri="{FF2B5EF4-FFF2-40B4-BE49-F238E27FC236}">
                <a16:creationId xmlns:a16="http://schemas.microsoft.com/office/drawing/2014/main" id="{CBA98542-87A4-3387-71A5-29C92BFE787B}"/>
              </a:ext>
            </a:extLst>
          </p:cNvPr>
          <p:cNvSpPr txBox="1"/>
          <p:nvPr/>
        </p:nvSpPr>
        <p:spPr>
          <a:xfrm>
            <a:off x="15090167" y="96704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cxnSp>
        <p:nvCxnSpPr>
          <p:cNvPr id="43" name="Straight Connector 42">
            <a:extLst>
              <a:ext uri="{FF2B5EF4-FFF2-40B4-BE49-F238E27FC236}">
                <a16:creationId xmlns:a16="http://schemas.microsoft.com/office/drawing/2014/main" id="{752067A1-7C3E-4A6A-8C29-5B6DAE6486F5}"/>
              </a:ext>
            </a:extLst>
          </p:cNvPr>
          <p:cNvCxnSpPr>
            <a:cxnSpLocks/>
          </p:cNvCxnSpPr>
          <p:nvPr/>
        </p:nvCxnSpPr>
        <p:spPr>
          <a:xfrm flipH="1">
            <a:off x="1004400" y="9575824"/>
            <a:ext cx="1992193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01190752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pic>
        <p:nvPicPr>
          <p:cNvPr id="268" name="Picture 267">
            <a:extLst>
              <a:ext uri="{FF2B5EF4-FFF2-40B4-BE49-F238E27FC236}">
                <a16:creationId xmlns:a16="http://schemas.microsoft.com/office/drawing/2014/main" id="{6A81A24D-A00A-60B3-30D2-C9C3B6B845A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1424931" y="836614"/>
            <a:ext cx="1724629" cy="1335713"/>
          </a:xfrm>
          <a:prstGeom prst="rect">
            <a:avLst/>
          </a:prstGeom>
        </p:spPr>
      </p:pic>
      <p:sp>
        <p:nvSpPr>
          <p:cNvPr id="4" name="Text Placeholder 3">
            <a:extLst>
              <a:ext uri="{FF2B5EF4-FFF2-40B4-BE49-F238E27FC236}">
                <a16:creationId xmlns:a16="http://schemas.microsoft.com/office/drawing/2014/main" id="{A126A602-8F96-C3EE-06C2-BB07185ABFB2}"/>
              </a:ext>
            </a:extLst>
          </p:cNvPr>
          <p:cNvSpPr>
            <a:spLocks noGrp="1"/>
          </p:cNvSpPr>
          <p:nvPr>
            <p:ph type="body" sz="quarter" idx="1"/>
          </p:nvPr>
        </p:nvSpPr>
        <p:spPr>
          <a:xfrm>
            <a:off x="1005368" y="2473820"/>
            <a:ext cx="22144192" cy="9626125"/>
          </a:xfrm>
        </p:spPr>
        <p:txBody>
          <a:bodyPr>
            <a:normAutofit fontScale="92500" lnSpcReduction="10000"/>
          </a:bodyPr>
          <a:lstStyle/>
          <a:p>
            <a:pPr marL="685800" indent="-685800" algn="l">
              <a:lnSpc>
                <a:spcPct val="150000"/>
              </a:lnSpc>
              <a:spcBef>
                <a:spcPts val="1200"/>
              </a:spcBef>
              <a:buFont typeface="Arial" panose="020B0604020202020204" pitchFamily="34" charset="0"/>
              <a:buChar char="•"/>
            </a:pPr>
            <a:r>
              <a:rPr lang="el-GR" sz="3600" b="1" dirty="0">
                <a:solidFill>
                  <a:srgbClr val="2F7788"/>
                </a:solidFill>
                <a:latin typeface="Arial" panose="020B0604020202020204" pitchFamily="34" charset="0"/>
                <a:cs typeface="Arial" panose="020B0604020202020204" pitchFamily="34" charset="0"/>
              </a:rPr>
              <a:t>Διαχείριση Επιδομάτων Πρόνοιας</a:t>
            </a:r>
            <a:r>
              <a:rPr lang="en-US" sz="3600" b="1" dirty="0">
                <a:solidFill>
                  <a:srgbClr val="2F7788"/>
                </a:solidFill>
                <a:latin typeface="Arial" panose="020B0604020202020204" pitchFamily="34" charset="0"/>
                <a:cs typeface="Arial" panose="020B0604020202020204" pitchFamily="34" charset="0"/>
              </a:rPr>
              <a:t>:</a:t>
            </a:r>
            <a:endParaRPr lang="el-GR" sz="3600" b="1" dirty="0">
              <a:solidFill>
                <a:srgbClr val="2F7788"/>
              </a:solidFill>
              <a:latin typeface="Arial" panose="020B0604020202020204" pitchFamily="34" charset="0"/>
              <a:cs typeface="Arial" panose="020B0604020202020204" pitchFamily="34" charset="0"/>
            </a:endParaRPr>
          </a:p>
          <a:p>
            <a:pPr marL="1431925" indent="-715963" algn="l">
              <a:lnSpc>
                <a:spcPct val="120000"/>
              </a:lnSpc>
              <a:spcBef>
                <a:spcPts val="600"/>
              </a:spcBef>
              <a:spcAft>
                <a:spcPts val="600"/>
              </a:spcAft>
              <a:buFont typeface="Wingdings" panose="05000000000000000000" pitchFamily="2" charset="2"/>
              <a:buChar char="ü"/>
            </a:pPr>
            <a:r>
              <a:rPr lang="el-GR" sz="3600" dirty="0">
                <a:solidFill>
                  <a:srgbClr val="5E5E5E"/>
                </a:solidFill>
                <a:latin typeface="Arial" panose="020B0604020202020204" pitchFamily="34" charset="0"/>
                <a:cs typeface="Arial" panose="020B0604020202020204" pitchFamily="34" charset="0"/>
              </a:rPr>
              <a:t>Ελάχιστο Εγγυημένο Εισόδημα</a:t>
            </a:r>
          </a:p>
          <a:p>
            <a:pPr marL="1431925" indent="-715963" algn="l">
              <a:lnSpc>
                <a:spcPct val="120000"/>
              </a:lnSpc>
              <a:spcBef>
                <a:spcPts val="600"/>
              </a:spcBef>
              <a:spcAft>
                <a:spcPts val="600"/>
              </a:spcAft>
              <a:buFont typeface="Wingdings" panose="05000000000000000000" pitchFamily="2" charset="2"/>
              <a:buChar char="ü"/>
            </a:pPr>
            <a:r>
              <a:rPr lang="el-GR" sz="3600" dirty="0">
                <a:solidFill>
                  <a:srgbClr val="5E5E5E"/>
                </a:solidFill>
                <a:latin typeface="Arial" panose="020B0604020202020204" pitchFamily="34" charset="0"/>
                <a:cs typeface="Arial" panose="020B0604020202020204" pitchFamily="34" charset="0"/>
              </a:rPr>
              <a:t>Επίδομα Τέκνου</a:t>
            </a:r>
          </a:p>
          <a:p>
            <a:pPr marL="1431925" indent="-715963" algn="l">
              <a:lnSpc>
                <a:spcPct val="120000"/>
              </a:lnSpc>
              <a:spcBef>
                <a:spcPts val="600"/>
              </a:spcBef>
              <a:spcAft>
                <a:spcPts val="600"/>
              </a:spcAft>
              <a:buFont typeface="Wingdings" panose="05000000000000000000" pitchFamily="2" charset="2"/>
              <a:buChar char="ü"/>
            </a:pPr>
            <a:r>
              <a:rPr lang="el-GR" sz="3600" dirty="0">
                <a:solidFill>
                  <a:srgbClr val="5E5E5E"/>
                </a:solidFill>
                <a:latin typeface="Arial" panose="020B0604020202020204" pitchFamily="34" charset="0"/>
                <a:cs typeface="Arial" panose="020B0604020202020204" pitchFamily="34" charset="0"/>
              </a:rPr>
              <a:t>Επίδομα Μονογονεϊκής Οικογένειας</a:t>
            </a:r>
          </a:p>
          <a:p>
            <a:pPr marL="1431925" indent="-715963" algn="l">
              <a:lnSpc>
                <a:spcPct val="120000"/>
              </a:lnSpc>
              <a:spcBef>
                <a:spcPts val="600"/>
              </a:spcBef>
              <a:spcAft>
                <a:spcPts val="600"/>
              </a:spcAft>
              <a:buFont typeface="Wingdings" panose="05000000000000000000" pitchFamily="2" charset="2"/>
              <a:buChar char="ü"/>
            </a:pPr>
            <a:r>
              <a:rPr lang="el-GR" sz="3600" dirty="0">
                <a:solidFill>
                  <a:srgbClr val="5E5E5E"/>
                </a:solidFill>
                <a:latin typeface="Arial" panose="020B0604020202020204" pitchFamily="34" charset="0"/>
                <a:cs typeface="Arial" panose="020B0604020202020204" pitchFamily="34" charset="0"/>
              </a:rPr>
              <a:t>Σχέδιο Επιδότησης Διδάκτρων και Σίτισης Παιδιών ηλικίας μέχρι 4 ετών 2024-2025</a:t>
            </a:r>
          </a:p>
          <a:p>
            <a:pPr marL="1431925" indent="-715963" algn="l">
              <a:lnSpc>
                <a:spcPct val="120000"/>
              </a:lnSpc>
              <a:spcBef>
                <a:spcPts val="600"/>
              </a:spcBef>
              <a:spcAft>
                <a:spcPts val="600"/>
              </a:spcAft>
              <a:buFont typeface="Wingdings" panose="05000000000000000000" pitchFamily="2" charset="2"/>
              <a:buChar char="ü"/>
            </a:pPr>
            <a:r>
              <a:rPr lang="el-GR" sz="3600" dirty="0">
                <a:solidFill>
                  <a:srgbClr val="5E5E5E"/>
                </a:solidFill>
                <a:latin typeface="Arial" panose="020B0604020202020204" pitchFamily="34" charset="0"/>
                <a:cs typeface="Arial" panose="020B0604020202020204" pitchFamily="34" charset="0"/>
              </a:rPr>
              <a:t>Νέο Σχέδιο Επιδότησης Διδάκτρων και Σίτισης Παιδιών ηλικίας από 4 μέχρι 4.5 ετών 2024-2025</a:t>
            </a:r>
          </a:p>
          <a:p>
            <a:pPr marL="1431925" indent="-715963" algn="l">
              <a:lnSpc>
                <a:spcPct val="120000"/>
              </a:lnSpc>
              <a:spcBef>
                <a:spcPts val="600"/>
              </a:spcBef>
              <a:spcAft>
                <a:spcPts val="600"/>
              </a:spcAft>
              <a:buFont typeface="Wingdings" panose="05000000000000000000" pitchFamily="2" charset="2"/>
              <a:buChar char="ü"/>
            </a:pPr>
            <a:r>
              <a:rPr lang="el-GR" sz="3600" dirty="0">
                <a:solidFill>
                  <a:srgbClr val="5E5E5E"/>
                </a:solidFill>
                <a:latin typeface="Arial" panose="020B0604020202020204" pitchFamily="34" charset="0"/>
                <a:cs typeface="Arial" panose="020B0604020202020204" pitchFamily="34" charset="0"/>
              </a:rPr>
              <a:t>Ειδικό Βοήθημα Τοκετού σε Άγαμες Μητέρες</a:t>
            </a:r>
          </a:p>
          <a:p>
            <a:pPr marL="1431925" indent="-715963" algn="l">
              <a:lnSpc>
                <a:spcPct val="120000"/>
              </a:lnSpc>
              <a:spcBef>
                <a:spcPts val="600"/>
              </a:spcBef>
              <a:spcAft>
                <a:spcPts val="600"/>
              </a:spcAft>
              <a:buFont typeface="Wingdings" panose="05000000000000000000" pitchFamily="2" charset="2"/>
              <a:buChar char="ü"/>
            </a:pPr>
            <a:r>
              <a:rPr lang="el-GR" sz="3600" dirty="0">
                <a:solidFill>
                  <a:srgbClr val="5E5E5E"/>
                </a:solidFill>
                <a:latin typeface="Arial" panose="020B0604020202020204" pitchFamily="34" charset="0"/>
                <a:cs typeface="Arial" panose="020B0604020202020204" pitchFamily="34" charset="0"/>
              </a:rPr>
              <a:t>Επίδομα σε Νοικοκυριά Συνταξιούχων με Χαμηλά Εισοδήματα</a:t>
            </a:r>
          </a:p>
          <a:p>
            <a:pPr marL="1431925" indent="-715963" algn="l">
              <a:lnSpc>
                <a:spcPct val="120000"/>
              </a:lnSpc>
              <a:spcBef>
                <a:spcPts val="600"/>
              </a:spcBef>
              <a:spcAft>
                <a:spcPts val="600"/>
              </a:spcAft>
              <a:buFont typeface="Wingdings" panose="05000000000000000000" pitchFamily="2" charset="2"/>
              <a:buChar char="ü"/>
            </a:pPr>
            <a:r>
              <a:rPr lang="el-GR" sz="3600" dirty="0">
                <a:solidFill>
                  <a:srgbClr val="5E5E5E"/>
                </a:solidFill>
                <a:latin typeface="Arial" panose="020B0604020202020204" pitchFamily="34" charset="0"/>
                <a:cs typeface="Arial" panose="020B0604020202020204" pitchFamily="34" charset="0"/>
              </a:rPr>
              <a:t>Κατά Χάριν Μηνιαίο Χορήγημα σε Βετεράνους Αγωνιστές και Χήρους/ες Βετεράνων Αγωνιστών</a:t>
            </a:r>
            <a:br>
              <a:rPr lang="en-US" sz="3600" dirty="0">
                <a:solidFill>
                  <a:srgbClr val="5E5E5E"/>
                </a:solidFill>
                <a:latin typeface="Arial" panose="020B0604020202020204" pitchFamily="34" charset="0"/>
                <a:cs typeface="Arial" panose="020B0604020202020204" pitchFamily="34" charset="0"/>
              </a:rPr>
            </a:br>
            <a:r>
              <a:rPr lang="el-GR" sz="3600" dirty="0">
                <a:solidFill>
                  <a:srgbClr val="5E5E5E"/>
                </a:solidFill>
                <a:latin typeface="Arial" panose="020B0604020202020204" pitchFamily="34" charset="0"/>
                <a:cs typeface="Arial" panose="020B0604020202020204" pitchFamily="34" charset="0"/>
              </a:rPr>
              <a:t>του Β’ Παγκοσμίου Πολέμου</a:t>
            </a:r>
          </a:p>
          <a:p>
            <a:pPr marL="1431925" indent="-715963" algn="l">
              <a:lnSpc>
                <a:spcPct val="120000"/>
              </a:lnSpc>
              <a:spcBef>
                <a:spcPts val="600"/>
              </a:spcBef>
              <a:spcAft>
                <a:spcPts val="600"/>
              </a:spcAft>
              <a:buFont typeface="Wingdings" panose="05000000000000000000" pitchFamily="2" charset="2"/>
              <a:buChar char="ü"/>
            </a:pPr>
            <a:r>
              <a:rPr lang="el-GR" sz="3600" dirty="0">
                <a:solidFill>
                  <a:srgbClr val="5E5E5E"/>
                </a:solidFill>
                <a:latin typeface="Arial" panose="020B0604020202020204" pitchFamily="34" charset="0"/>
                <a:cs typeface="Arial" panose="020B0604020202020204" pitchFamily="34" charset="0"/>
              </a:rPr>
              <a:t>Τιμητικό Επίδομα Πολύτεκνης Μάνας</a:t>
            </a:r>
          </a:p>
          <a:p>
            <a:pPr marL="1431925" indent="-715963" algn="l">
              <a:lnSpc>
                <a:spcPct val="120000"/>
              </a:lnSpc>
              <a:spcBef>
                <a:spcPts val="600"/>
              </a:spcBef>
              <a:spcAft>
                <a:spcPts val="600"/>
              </a:spcAft>
              <a:buFont typeface="Wingdings" panose="05000000000000000000" pitchFamily="2" charset="2"/>
              <a:buChar char="ü"/>
            </a:pPr>
            <a:r>
              <a:rPr lang="el-GR" sz="3600" dirty="0">
                <a:solidFill>
                  <a:srgbClr val="5E5E5E"/>
                </a:solidFill>
                <a:latin typeface="Arial" panose="020B0604020202020204" pitchFamily="34" charset="0"/>
                <a:cs typeface="Arial" panose="020B0604020202020204" pitchFamily="34" charset="0"/>
              </a:rPr>
              <a:t>Επιδότηση Μακροχρόνιας Φροντίδας</a:t>
            </a:r>
          </a:p>
          <a:p>
            <a:pPr marL="1431925" indent="-715963" algn="l">
              <a:lnSpc>
                <a:spcPct val="120000"/>
              </a:lnSpc>
              <a:spcBef>
                <a:spcPts val="600"/>
              </a:spcBef>
              <a:spcAft>
                <a:spcPts val="600"/>
              </a:spcAft>
              <a:buFont typeface="Wingdings" panose="05000000000000000000" pitchFamily="2" charset="2"/>
              <a:buChar char="ü"/>
            </a:pPr>
            <a:r>
              <a:rPr lang="el-GR" sz="3600" dirty="0">
                <a:solidFill>
                  <a:srgbClr val="5E5E5E"/>
                </a:solidFill>
                <a:latin typeface="Arial" panose="020B0604020202020204" pitchFamily="34" charset="0"/>
                <a:cs typeface="Arial" panose="020B0604020202020204" pitchFamily="34" charset="0"/>
              </a:rPr>
              <a:t>Παροχή Φροντίδας στους Αιχμαλώτους</a:t>
            </a:r>
            <a:r>
              <a:rPr lang="en-US" sz="3600" dirty="0">
                <a:solidFill>
                  <a:srgbClr val="5E5E5E"/>
                </a:solidFill>
                <a:latin typeface="Arial" panose="020B0604020202020204" pitchFamily="34" charset="0"/>
                <a:cs typeface="Arial" panose="020B0604020202020204" pitchFamily="34" charset="0"/>
              </a:rPr>
              <a:t> </a:t>
            </a:r>
            <a:r>
              <a:rPr lang="el-GR" sz="3600" dirty="0">
                <a:solidFill>
                  <a:srgbClr val="5E5E5E"/>
                </a:solidFill>
                <a:latin typeface="Arial" panose="020B0604020202020204" pitchFamily="34" charset="0"/>
                <a:cs typeface="Arial" panose="020B0604020202020204" pitchFamily="34" charset="0"/>
              </a:rPr>
              <a:t>/</a:t>
            </a:r>
            <a:r>
              <a:rPr lang="en-US" sz="3600" dirty="0">
                <a:solidFill>
                  <a:srgbClr val="5E5E5E"/>
                </a:solidFill>
                <a:latin typeface="Arial" panose="020B0604020202020204" pitchFamily="34" charset="0"/>
                <a:cs typeface="Arial" panose="020B0604020202020204" pitchFamily="34" charset="0"/>
              </a:rPr>
              <a:t> </a:t>
            </a:r>
            <a:r>
              <a:rPr lang="el-GR" sz="3600" dirty="0">
                <a:solidFill>
                  <a:srgbClr val="5E5E5E"/>
                </a:solidFill>
                <a:latin typeface="Arial" panose="020B0604020202020204" pitchFamily="34" charset="0"/>
                <a:cs typeface="Arial" panose="020B0604020202020204" pitchFamily="34" charset="0"/>
              </a:rPr>
              <a:t>Ομήρους Πολέμου του 1974 και στους Εξαρτώμενούς τους</a:t>
            </a:r>
          </a:p>
          <a:p>
            <a:pPr marL="1431925" indent="-715963" algn="l">
              <a:buFont typeface="Wingdings" panose="05000000000000000000" pitchFamily="2" charset="2"/>
              <a:buChar char="ü"/>
            </a:pPr>
            <a:endParaRPr lang="el-GR" sz="3200" dirty="0">
              <a:solidFill>
                <a:srgbClr val="5E5E5E"/>
              </a:solidFill>
              <a:latin typeface="Arial" panose="020B0604020202020204" pitchFamily="34" charset="0"/>
              <a:cs typeface="Arial" panose="020B0604020202020204" pitchFamily="34" charset="0"/>
            </a:endParaRPr>
          </a:p>
        </p:txBody>
      </p:sp>
      <p:pic>
        <p:nvPicPr>
          <p:cNvPr id="14" name="Image" descr="Image"/>
          <p:cNvPicPr>
            <a:picLocks noChangeAspect="1"/>
          </p:cNvPicPr>
          <p:nvPr/>
        </p:nvPicPr>
        <p:blipFill>
          <a:blip r:embed="rId4"/>
          <a:stretch>
            <a:fillRect/>
          </a:stretch>
        </p:blipFill>
        <p:spPr>
          <a:xfrm>
            <a:off x="8936984" y="10354105"/>
            <a:ext cx="15700723" cy="3345352"/>
          </a:xfrm>
          <a:prstGeom prst="rect">
            <a:avLst/>
          </a:prstGeom>
          <a:ln w="12700">
            <a:miter lim="400000"/>
          </a:ln>
        </p:spPr>
      </p:pic>
      <p:sp>
        <p:nvSpPr>
          <p:cNvPr id="16"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19" name="01/…">
            <a:extLst>
              <a:ext uri="{FF2B5EF4-FFF2-40B4-BE49-F238E27FC236}">
                <a16:creationId xmlns:a16="http://schemas.microsoft.com/office/drawing/2014/main" id="{4EF7D83A-A232-036D-4AFC-60DE9B18EAF2}"/>
              </a:ext>
            </a:extLst>
          </p:cNvPr>
          <p:cNvSpPr txBox="1"/>
          <p:nvPr/>
        </p:nvSpPr>
        <p:spPr>
          <a:xfrm>
            <a:off x="1420238" y="1519711"/>
            <a:ext cx="11625202" cy="841216"/>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n-US" sz="4000" b="0" i="1" cap="all" spc="150" dirty="0" err="1">
                <a:solidFill>
                  <a:srgbClr val="307687"/>
                </a:solidFill>
                <a:latin typeface="Arial" panose="020B0604020202020204"/>
                <a:ea typeface="Arial" panose="020B0604020202020204"/>
                <a:cs typeface="Arial" panose="020B0604020202020204"/>
                <a:sym typeface="Arial" panose="020B0604020202020204"/>
              </a:rPr>
              <a:t>tmh</a:t>
            </a: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ματα και αρμοδ</a:t>
            </a:r>
            <a:r>
              <a:rPr lang="en-US" sz="4000" b="0" i="1" cap="all" spc="150" dirty="0" err="1">
                <a:solidFill>
                  <a:srgbClr val="307687"/>
                </a:solidFill>
                <a:latin typeface="Arial" panose="020B0604020202020204"/>
                <a:ea typeface="Arial" panose="020B0604020202020204"/>
                <a:cs typeface="Arial" panose="020B0604020202020204"/>
                <a:sym typeface="Arial" panose="020B0604020202020204"/>
              </a:rPr>
              <a:t>io</a:t>
            </a: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τητ</a:t>
            </a:r>
            <a:r>
              <a:rPr lang="en-US" sz="4000" b="0" i="1" cap="all" spc="150" dirty="0">
                <a:solidFill>
                  <a:srgbClr val="307687"/>
                </a:solidFill>
                <a:latin typeface="Arial" panose="020B0604020202020204"/>
                <a:ea typeface="Arial" panose="020B0604020202020204"/>
                <a:cs typeface="Arial" panose="020B0604020202020204"/>
                <a:sym typeface="Arial" panose="020B0604020202020204"/>
              </a:rPr>
              <a:t>e</a:t>
            </a: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ς μας</a:t>
            </a:r>
          </a:p>
        </p:txBody>
      </p:sp>
      <p:cxnSp>
        <p:nvCxnSpPr>
          <p:cNvPr id="20" name="Straight Connector 19">
            <a:extLst>
              <a:ext uri="{FF2B5EF4-FFF2-40B4-BE49-F238E27FC236}">
                <a16:creationId xmlns:a16="http://schemas.microsoft.com/office/drawing/2014/main" id="{28381BB6-23CA-7213-80F5-50C2C9A305A5}"/>
              </a:ext>
            </a:extLst>
          </p:cNvPr>
          <p:cNvCxnSpPr>
            <a:cxnSpLocks/>
          </p:cNvCxnSpPr>
          <p:nvPr/>
        </p:nvCxnSpPr>
        <p:spPr>
          <a:xfrm>
            <a:off x="1459966" y="2446045"/>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74029267"/>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3604638"/>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361335" y="3499909"/>
            <a:ext cx="1925709"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12334" y="3484194"/>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4443235" y="3438103"/>
            <a:ext cx="170471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54092" y="3299528"/>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3484194"/>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r>
              <a:rPr lang="en-GB" sz="2400" i="0" spc="0" dirty="0">
                <a:solidFill>
                  <a:srgbClr val="5E5E5E"/>
                </a:solidFill>
              </a:rPr>
              <a:t> </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67050" y="3286378"/>
            <a:ext cx="739463" cy="6984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63551" y="5206216"/>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6</a:t>
            </a:r>
            <a:r>
              <a:rPr lang="el-GR" sz="2400" i="0" kern="0" spc="0" dirty="0">
                <a:solidFill>
                  <a:schemeClr val="bg1"/>
                </a:solidFill>
              </a:rPr>
              <a:t>.7</a:t>
            </a:r>
          </a:p>
        </p:txBody>
      </p:sp>
      <p:sp>
        <p:nvSpPr>
          <p:cNvPr id="70" name="Subtitle here">
            <a:extLst>
              <a:ext uri="{FF2B5EF4-FFF2-40B4-BE49-F238E27FC236}">
                <a16:creationId xmlns:a16="http://schemas.microsoft.com/office/drawing/2014/main" id="{813F21C2-55D4-D080-478C-5B92F63F5A30}"/>
              </a:ext>
            </a:extLst>
          </p:cNvPr>
          <p:cNvSpPr txBox="1"/>
          <p:nvPr/>
        </p:nvSpPr>
        <p:spPr>
          <a:xfrm>
            <a:off x="963551" y="8105768"/>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6.8</a:t>
            </a:r>
            <a:endParaRPr lang="el-GR" sz="2400" i="0" kern="0" spc="0" dirty="0">
              <a:solidFill>
                <a:schemeClr val="bg1"/>
              </a:solidFill>
            </a:endParaRPr>
          </a:p>
        </p:txBody>
      </p:sp>
      <p:cxnSp>
        <p:nvCxnSpPr>
          <p:cNvPr id="11" name="Straight Connector 10"/>
          <p:cNvCxnSpPr>
            <a:cxnSpLocks/>
          </p:cNvCxnSpPr>
          <p:nvPr/>
        </p:nvCxnSpPr>
        <p:spPr>
          <a:xfrm>
            <a:off x="7365368" y="3304261"/>
            <a:ext cx="0" cy="69972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10305266" y="3193291"/>
            <a:ext cx="0" cy="69972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9" name="Straight Connector 88"/>
          <p:cNvCxnSpPr>
            <a:cxnSpLocks/>
          </p:cNvCxnSpPr>
          <p:nvPr/>
        </p:nvCxnSpPr>
        <p:spPr>
          <a:xfrm>
            <a:off x="13907958" y="3359399"/>
            <a:ext cx="0" cy="69972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793556" y="3288523"/>
            <a:ext cx="0" cy="69972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387939" y="3288523"/>
            <a:ext cx="0" cy="69972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69029" y="3288523"/>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698242" y="5021306"/>
            <a:ext cx="5613507"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79375">
              <a:lnSpc>
                <a:spcPct val="120000"/>
              </a:lnSpc>
              <a:spcBef>
                <a:spcPts val="1800"/>
              </a:spcBef>
              <a:buClr>
                <a:srgbClr val="2F7788"/>
              </a:buClr>
              <a:buSzPct val="120000"/>
            </a:pPr>
            <a:r>
              <a:rPr lang="el-GR" sz="2400" i="0" spc="0" dirty="0">
                <a:solidFill>
                  <a:srgbClr val="5E5E5E"/>
                </a:solidFill>
              </a:rPr>
              <a:t>Νέο Δίκτυο Υπηρεσιών Κοινωνικής Ενσωμάτωσης Ατόμων με Αναπηρίες και ενίσχυση στελέχωσης ΤΚΕΑΑ</a:t>
            </a:r>
          </a:p>
        </p:txBody>
      </p:sp>
      <p:cxnSp>
        <p:nvCxnSpPr>
          <p:cNvPr id="124" name="Straight Connector 123"/>
          <p:cNvCxnSpPr>
            <a:cxnSpLocks/>
          </p:cNvCxnSpPr>
          <p:nvPr/>
        </p:nvCxnSpPr>
        <p:spPr>
          <a:xfrm flipH="1">
            <a:off x="1409710" y="6615314"/>
            <a:ext cx="1936422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6" name="Straight Connector 125"/>
          <p:cNvCxnSpPr>
            <a:cxnSpLocks/>
          </p:cNvCxnSpPr>
          <p:nvPr/>
        </p:nvCxnSpPr>
        <p:spPr>
          <a:xfrm flipH="1">
            <a:off x="852000" y="10283578"/>
            <a:ext cx="1992193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73938" y="3288523"/>
            <a:ext cx="0" cy="69972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1774729" y="9253223"/>
            <a:ext cx="33120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i="0" kern="0" spc="0" dirty="0">
              <a:solidFill>
                <a:srgbClr val="5E5E5E"/>
              </a:solidFill>
            </a:endParaRPr>
          </a:p>
        </p:txBody>
      </p:sp>
      <p:cxnSp>
        <p:nvCxnSpPr>
          <p:cNvPr id="131" name="Straight Connector 130"/>
          <p:cNvCxnSpPr>
            <a:cxnSpLocks/>
          </p:cNvCxnSpPr>
          <p:nvPr/>
        </p:nvCxnSpPr>
        <p:spPr>
          <a:xfrm flipH="1">
            <a:off x="1490109" y="4541545"/>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425192" y="4414089"/>
            <a:ext cx="1926263" cy="227780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kumimoji="0" lang="el-GR" sz="2400" b="0" i="0" u="none" strike="noStrike" cap="none" spc="0" normalizeH="0" baseline="0" dirty="0">
                <a:ln>
                  <a:noFill/>
                </a:ln>
                <a:solidFill>
                  <a:srgbClr val="5E5E5E"/>
                </a:solidFill>
                <a:effectLst/>
                <a:uFillTx/>
                <a:latin typeface="Arial" panose="020B0604020202020204" pitchFamily="34" charset="0"/>
                <a:cs typeface="Arial" panose="020B0604020202020204" pitchFamily="34" charset="0"/>
                <a:sym typeface="Helvetica Neue"/>
              </a:rPr>
              <a:t>1/2025 </a:t>
            </a:r>
            <a:r>
              <a:rPr lang="el-GR" sz="2400" b="0" i="0" dirty="0">
                <a:solidFill>
                  <a:srgbClr val="5E5E5E"/>
                </a:solidFill>
                <a:latin typeface="Arial" panose="020B0604020202020204" pitchFamily="34" charset="0"/>
                <a:cs typeface="Arial" panose="020B0604020202020204" pitchFamily="34" charset="0"/>
              </a:rPr>
              <a:t>σ</a:t>
            </a:r>
            <a:r>
              <a:rPr kumimoji="0" lang="el-GR" sz="2400" b="0" i="0" u="none" strike="noStrike" cap="none" spc="0" normalizeH="0" baseline="0" dirty="0">
                <a:ln>
                  <a:noFill/>
                </a:ln>
                <a:solidFill>
                  <a:srgbClr val="5E5E5E"/>
                </a:solidFill>
                <a:effectLst/>
                <a:uFillTx/>
                <a:latin typeface="Arial" panose="020B0604020202020204" pitchFamily="34" charset="0"/>
                <a:cs typeface="Arial" panose="020B0604020202020204" pitchFamily="34" charset="0"/>
                <a:sym typeface="Helvetica Neue"/>
              </a:rPr>
              <a:t>ταδιακή</a:t>
            </a:r>
            <a:r>
              <a:rPr lang="el-GR" sz="2400" b="0" i="0" dirty="0">
                <a:solidFill>
                  <a:srgbClr val="5E5E5E"/>
                </a:solidFill>
                <a:latin typeface="Arial" panose="020B0604020202020204" pitchFamily="34" charset="0"/>
                <a:cs typeface="Arial" panose="020B0604020202020204" pitchFamily="34" charset="0"/>
              </a:rPr>
              <a:t> </a:t>
            </a:r>
            <a:r>
              <a:rPr kumimoji="0" lang="el-GR" sz="2400" b="0" i="0" u="none" strike="noStrike" cap="none" spc="0" normalizeH="0" baseline="0" dirty="0">
                <a:ln>
                  <a:noFill/>
                </a:ln>
                <a:solidFill>
                  <a:srgbClr val="5E5E5E"/>
                </a:solidFill>
                <a:effectLst/>
                <a:uFillTx/>
                <a:latin typeface="Arial" panose="020B0604020202020204" pitchFamily="34" charset="0"/>
                <a:cs typeface="Arial" panose="020B0604020202020204" pitchFamily="34" charset="0"/>
                <a:sym typeface="Helvetica Neue"/>
              </a:rPr>
              <a:t>ολοκλήρωση μέχρι </a:t>
            </a:r>
            <a:r>
              <a:rPr lang="el-GR" sz="2400" b="0" i="0" dirty="0">
                <a:solidFill>
                  <a:srgbClr val="5E5E5E"/>
                </a:solidFill>
                <a:latin typeface="Arial" panose="020B0604020202020204" pitchFamily="34" charset="0"/>
                <a:cs typeface="Arial" panose="020B0604020202020204" pitchFamily="34" charset="0"/>
              </a:rPr>
              <a:t>12/2027</a:t>
            </a:r>
            <a:endParaRPr lang="el-GR" sz="2400" i="0" kern="0" spc="0" dirty="0">
              <a:solidFill>
                <a:srgbClr val="5E5E5E"/>
              </a:solidFill>
            </a:endParaRPr>
          </a:p>
        </p:txBody>
      </p:sp>
      <p:sp>
        <p:nvSpPr>
          <p:cNvPr id="154" name="Subtitle here">
            <a:extLst>
              <a:ext uri="{FF2B5EF4-FFF2-40B4-BE49-F238E27FC236}">
                <a16:creationId xmlns:a16="http://schemas.microsoft.com/office/drawing/2014/main" id="{813F21C2-55D4-D080-478C-5B92F63F5A30}"/>
              </a:ext>
            </a:extLst>
          </p:cNvPr>
          <p:cNvSpPr txBox="1"/>
          <p:nvPr/>
        </p:nvSpPr>
        <p:spPr>
          <a:xfrm>
            <a:off x="16802700" y="5300486"/>
            <a:ext cx="1585239"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 </a:t>
            </a:r>
            <a:r>
              <a:rPr lang="el-GR" sz="2400" i="0" spc="0" dirty="0">
                <a:solidFill>
                  <a:srgbClr val="5E5E5E"/>
                </a:solidFill>
              </a:rPr>
              <a:t>30 εκατ</a:t>
            </a:r>
            <a:r>
              <a:rPr lang="el-GR" sz="2400" i="0" kern="0" spc="0" dirty="0">
                <a:solidFill>
                  <a:srgbClr val="5E5E5E"/>
                </a:solidFill>
              </a:rPr>
              <a:t>.</a:t>
            </a:r>
          </a:p>
        </p:txBody>
      </p:sp>
      <p:sp>
        <p:nvSpPr>
          <p:cNvPr id="155" name="Subtitle here">
            <a:extLst>
              <a:ext uri="{FF2B5EF4-FFF2-40B4-BE49-F238E27FC236}">
                <a16:creationId xmlns:a16="http://schemas.microsoft.com/office/drawing/2014/main" id="{813F21C2-55D4-D080-478C-5B92F63F5A30}"/>
              </a:ext>
            </a:extLst>
          </p:cNvPr>
          <p:cNvSpPr txBox="1"/>
          <p:nvPr/>
        </p:nvSpPr>
        <p:spPr>
          <a:xfrm>
            <a:off x="16802700" y="8064253"/>
            <a:ext cx="1585240"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kern="0" spc="0" dirty="0">
                <a:solidFill>
                  <a:srgbClr val="5E5E5E"/>
                </a:solidFill>
              </a:rPr>
              <a:t>€10.5 εκατ.</a:t>
            </a:r>
          </a:p>
        </p:txBody>
      </p:sp>
      <p:sp>
        <p:nvSpPr>
          <p:cNvPr id="12" name="Subtitle here">
            <a:extLst>
              <a:ext uri="{FF2B5EF4-FFF2-40B4-BE49-F238E27FC236}">
                <a16:creationId xmlns:a16="http://schemas.microsoft.com/office/drawing/2014/main" id="{E9E17BBC-779B-E99A-7C18-18F7E38CDF0C}"/>
              </a:ext>
            </a:extLst>
          </p:cNvPr>
          <p:cNvSpPr txBox="1"/>
          <p:nvPr/>
        </p:nvSpPr>
        <p:spPr>
          <a:xfrm>
            <a:off x="7361335" y="7135925"/>
            <a:ext cx="2002235" cy="272100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Έναρξη</a:t>
            </a:r>
            <a:endParaRPr lang="en-US" sz="2400" i="0" spc="0" dirty="0">
              <a:solidFill>
                <a:srgbClr val="5E5E5E"/>
              </a:solidFill>
            </a:endParaRPr>
          </a:p>
          <a:p>
            <a:pPr algn="ctr">
              <a:lnSpc>
                <a:spcPct val="120000"/>
              </a:lnSpc>
              <a:buClr>
                <a:srgbClr val="2F7788"/>
              </a:buClr>
              <a:buSzPct val="120000"/>
            </a:pPr>
            <a:r>
              <a:rPr lang="el-GR" sz="2400" i="0" spc="0" dirty="0">
                <a:solidFill>
                  <a:srgbClr val="5E5E5E"/>
                </a:solidFill>
              </a:rPr>
              <a:t>1/2021</a:t>
            </a:r>
            <a:endParaRPr lang="en-US" sz="2400" i="0" spc="0" dirty="0">
              <a:solidFill>
                <a:srgbClr val="5E5E5E"/>
              </a:solidFill>
            </a:endParaRPr>
          </a:p>
          <a:p>
            <a:pPr algn="ctr">
              <a:lnSpc>
                <a:spcPct val="120000"/>
              </a:lnSpc>
              <a:buClr>
                <a:srgbClr val="2F7788"/>
              </a:buClr>
              <a:buSzPct val="120000"/>
            </a:pPr>
            <a:r>
              <a:rPr lang="el-GR" sz="2400" i="0" spc="0" dirty="0">
                <a:solidFill>
                  <a:srgbClr val="5E5E5E"/>
                </a:solidFill>
              </a:rPr>
              <a:t>σταδιακή ολοκλήρωσή </a:t>
            </a:r>
            <a:endParaRPr lang="en-US" sz="2400" i="0" spc="0" dirty="0">
              <a:solidFill>
                <a:srgbClr val="5E5E5E"/>
              </a:solidFill>
            </a:endParaRPr>
          </a:p>
          <a:p>
            <a:pPr algn="ctr">
              <a:lnSpc>
                <a:spcPct val="120000"/>
              </a:lnSpc>
              <a:buClr>
                <a:srgbClr val="2F7788"/>
              </a:buClr>
              <a:buSzPct val="120000"/>
            </a:pPr>
            <a:r>
              <a:rPr lang="el-GR" sz="2400" i="0" spc="0" dirty="0">
                <a:solidFill>
                  <a:srgbClr val="5E5E5E"/>
                </a:solidFill>
              </a:rPr>
              <a:t>του μέχρι 12/2027</a:t>
            </a:r>
          </a:p>
        </p:txBody>
      </p:sp>
      <p:sp>
        <p:nvSpPr>
          <p:cNvPr id="3" name="Subtitle here">
            <a:extLst>
              <a:ext uri="{FF2B5EF4-FFF2-40B4-BE49-F238E27FC236}">
                <a16:creationId xmlns:a16="http://schemas.microsoft.com/office/drawing/2014/main" id="{3A23D52C-F722-0D85-191A-73D1836BBC0F}"/>
              </a:ext>
            </a:extLst>
          </p:cNvPr>
          <p:cNvSpPr txBox="1"/>
          <p:nvPr/>
        </p:nvSpPr>
        <p:spPr>
          <a:xfrm>
            <a:off x="1837719" y="6615314"/>
            <a:ext cx="6229721" cy="364817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400" i="0" spc="0" dirty="0">
                <a:solidFill>
                  <a:srgbClr val="5E5E5E"/>
                </a:solidFill>
              </a:rPr>
              <a:t>Λειτουργία Κέντρων Αξιολόγησης Αναπηρίας, διενέργεια 5.000</a:t>
            </a:r>
            <a:br>
              <a:rPr lang="el-GR" sz="2400" i="0" spc="0" dirty="0">
                <a:solidFill>
                  <a:srgbClr val="5E5E5E"/>
                </a:solidFill>
              </a:rPr>
            </a:br>
            <a:r>
              <a:rPr lang="el-GR" sz="2400" i="0" spc="0" dirty="0">
                <a:solidFill>
                  <a:srgbClr val="5E5E5E"/>
                </a:solidFill>
              </a:rPr>
              <a:t>αξιολογήσεων / επαναξιολογήσεων</a:t>
            </a:r>
            <a:br>
              <a:rPr lang="en-US" sz="2400" i="0" spc="0" dirty="0">
                <a:solidFill>
                  <a:srgbClr val="5E5E5E"/>
                </a:solidFill>
              </a:rPr>
            </a:br>
            <a:r>
              <a:rPr lang="el-GR" sz="2400" i="0" spc="0" dirty="0">
                <a:solidFill>
                  <a:srgbClr val="5E5E5E"/>
                </a:solidFill>
              </a:rPr>
              <a:t>ετησίως και αναβάθμιση του</a:t>
            </a:r>
            <a:br>
              <a:rPr lang="en-US" sz="2400" i="0" spc="0" dirty="0">
                <a:solidFill>
                  <a:srgbClr val="5E5E5E"/>
                </a:solidFill>
              </a:rPr>
            </a:br>
            <a:r>
              <a:rPr lang="el-GR" sz="2400" i="0" spc="0" dirty="0">
                <a:solidFill>
                  <a:srgbClr val="5E5E5E"/>
                </a:solidFill>
              </a:rPr>
              <a:t>αξιολογητικού μηχανισμού, εργαλείων, μεθόδων και διαδικασιών αξιολόγησης,</a:t>
            </a:r>
            <a:br>
              <a:rPr lang="en-US" sz="2400" i="0" spc="0" dirty="0">
                <a:solidFill>
                  <a:srgbClr val="5E5E5E"/>
                </a:solidFill>
              </a:rPr>
            </a:br>
            <a:r>
              <a:rPr lang="el-GR" sz="2400" i="0" spc="0" dirty="0">
                <a:solidFill>
                  <a:srgbClr val="5E5E5E"/>
                </a:solidFill>
              </a:rPr>
              <a:t>αξιοποίηση βάσης δεδομένων Εθνικού Μητρώου Ατόμων με Αναπηρίες</a:t>
            </a:r>
          </a:p>
        </p:txBody>
      </p:sp>
      <p:sp>
        <p:nvSpPr>
          <p:cNvPr id="9" name="Subtitle here">
            <a:extLst>
              <a:ext uri="{FF2B5EF4-FFF2-40B4-BE49-F238E27FC236}">
                <a16:creationId xmlns:a16="http://schemas.microsoft.com/office/drawing/2014/main" id="{5A47F96D-F562-2127-A5D4-EDD4CABF286B}"/>
              </a:ext>
            </a:extLst>
          </p:cNvPr>
          <p:cNvSpPr txBox="1"/>
          <p:nvPr/>
        </p:nvSpPr>
        <p:spPr>
          <a:xfrm>
            <a:off x="11145856" y="7933480"/>
            <a:ext cx="1552216"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Διοίκηση- </a:t>
            </a:r>
            <a:r>
              <a:rPr lang="el-GR" sz="2000" i="0" spc="0" dirty="0">
                <a:solidFill>
                  <a:srgbClr val="5E5E5E"/>
                </a:solidFill>
              </a:rPr>
              <a:t>ΤΚΕΑΑ</a:t>
            </a:r>
            <a:endParaRPr lang="el-GR" sz="2000" i="0" kern="0" spc="0" dirty="0">
              <a:solidFill>
                <a:srgbClr val="5E5E5E"/>
              </a:solidFill>
            </a:endParaRPr>
          </a:p>
        </p:txBody>
      </p:sp>
      <p:sp>
        <p:nvSpPr>
          <p:cNvPr id="16" name="Subtitle here">
            <a:extLst>
              <a:ext uri="{FF2B5EF4-FFF2-40B4-BE49-F238E27FC236}">
                <a16:creationId xmlns:a16="http://schemas.microsoft.com/office/drawing/2014/main" id="{9CD5233F-FAEB-45B6-5333-4CE05341B838}"/>
              </a:ext>
            </a:extLst>
          </p:cNvPr>
          <p:cNvSpPr txBox="1"/>
          <p:nvPr/>
        </p:nvSpPr>
        <p:spPr>
          <a:xfrm>
            <a:off x="11154501" y="5149323"/>
            <a:ext cx="1552216"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Διοίκηση- </a:t>
            </a:r>
            <a:r>
              <a:rPr lang="el-GR" sz="2000" i="0" spc="0" dirty="0">
                <a:solidFill>
                  <a:srgbClr val="5E5E5E"/>
                </a:solidFill>
              </a:rPr>
              <a:t>ΤΚΕΑΑ</a:t>
            </a:r>
            <a:endParaRPr lang="el-GR" sz="2000" i="0" kern="0" spc="0" dirty="0">
              <a:solidFill>
                <a:srgbClr val="5E5E5E"/>
              </a:solidFill>
            </a:endParaRPr>
          </a:p>
        </p:txBody>
      </p:sp>
      <p:sp>
        <p:nvSpPr>
          <p:cNvPr id="18" name="Subtitle here">
            <a:extLst>
              <a:ext uri="{FF2B5EF4-FFF2-40B4-BE49-F238E27FC236}">
                <a16:creationId xmlns:a16="http://schemas.microsoft.com/office/drawing/2014/main" id="{BC49E3A4-D556-01EC-C5A9-78393AB29861}"/>
              </a:ext>
            </a:extLst>
          </p:cNvPr>
          <p:cNvSpPr txBox="1"/>
          <p:nvPr/>
        </p:nvSpPr>
        <p:spPr>
          <a:xfrm>
            <a:off x="14636401" y="7934393"/>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err="1">
                <a:solidFill>
                  <a:srgbClr val="5E5E5E"/>
                </a:solidFill>
              </a:rPr>
              <a:t>ΘΑλΕΙΑ</a:t>
            </a:r>
            <a:endParaRPr lang="el-GR" sz="2400" i="0" kern="0" spc="0" dirty="0">
              <a:solidFill>
                <a:srgbClr val="5E5E5E"/>
              </a:solidFill>
            </a:endParaRPr>
          </a:p>
        </p:txBody>
      </p:sp>
      <p:sp>
        <p:nvSpPr>
          <p:cNvPr id="24" name="Subtitle here">
            <a:extLst>
              <a:ext uri="{FF2B5EF4-FFF2-40B4-BE49-F238E27FC236}">
                <a16:creationId xmlns:a16="http://schemas.microsoft.com/office/drawing/2014/main" id="{6C667A1F-C85C-C776-D35D-18D4A985CD09}"/>
              </a:ext>
            </a:extLst>
          </p:cNvPr>
          <p:cNvSpPr txBox="1"/>
          <p:nvPr/>
        </p:nvSpPr>
        <p:spPr>
          <a:xfrm>
            <a:off x="14407558" y="5199278"/>
            <a:ext cx="155221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err="1">
                <a:solidFill>
                  <a:srgbClr val="5E5E5E"/>
                </a:solidFill>
              </a:rPr>
              <a:t>ΘΑλΕΙΑ</a:t>
            </a:r>
            <a:endParaRPr lang="el-GR" sz="2400" i="0" kern="0" spc="0" dirty="0">
              <a:solidFill>
                <a:srgbClr val="5E5E5E"/>
              </a:solidFill>
            </a:endParaRPr>
          </a:p>
        </p:txBody>
      </p:sp>
      <p:pic>
        <p:nvPicPr>
          <p:cNvPr id="55"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8"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57" name="Rectangle 56">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9" name="TextBox 58">
            <a:extLst>
              <a:ext uri="{FF2B5EF4-FFF2-40B4-BE49-F238E27FC236}">
                <a16:creationId xmlns:a16="http://schemas.microsoft.com/office/drawing/2014/main" id="{E62F5A41-3FBC-5295-A632-0D89BEA4DE26}"/>
              </a:ext>
            </a:extLst>
          </p:cNvPr>
          <p:cNvSpPr txBox="1"/>
          <p:nvPr/>
        </p:nvSpPr>
        <p:spPr>
          <a:xfrm>
            <a:off x="16386049" y="976407"/>
            <a:ext cx="6970476"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Ενσωμάτωση ατόμων με αναπηρίες</a:t>
            </a:r>
            <a:endParaRPr lang="en-GB" sz="3200" b="0" dirty="0">
              <a:solidFill>
                <a:srgbClr val="FFFFFF"/>
              </a:solidFill>
              <a:latin typeface="Helvetica Neue Medium"/>
              <a:ea typeface="+mn-ea"/>
              <a:cs typeface="+mn-cs"/>
              <a:sym typeface="Helvetica Neue Medium"/>
            </a:endParaRPr>
          </a:p>
        </p:txBody>
      </p:sp>
      <p:sp>
        <p:nvSpPr>
          <p:cNvPr id="61" name="Subtitle here">
            <a:extLst>
              <a:ext uri="{FF2B5EF4-FFF2-40B4-BE49-F238E27FC236}">
                <a16:creationId xmlns:a16="http://schemas.microsoft.com/office/drawing/2014/main" id="{CBA98542-87A4-3387-71A5-29C92BFE787B}"/>
              </a:ext>
            </a:extLst>
          </p:cNvPr>
          <p:cNvSpPr txBox="1"/>
          <p:nvPr/>
        </p:nvSpPr>
        <p:spPr>
          <a:xfrm>
            <a:off x="15090167" y="1045444"/>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2" name="Subtitle here">
            <a:extLst>
              <a:ext uri="{FF2B5EF4-FFF2-40B4-BE49-F238E27FC236}">
                <a16:creationId xmlns:a16="http://schemas.microsoft.com/office/drawing/2014/main" id="{129E79CE-0104-EF32-9CD8-950DB26696BC}"/>
              </a:ext>
            </a:extLst>
          </p:cNvPr>
          <p:cNvSpPr txBox="1"/>
          <p:nvPr/>
        </p:nvSpPr>
        <p:spPr>
          <a:xfrm>
            <a:off x="18454415" y="5064921"/>
            <a:ext cx="2294268"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Δημιουργία Υποδομών και Υπηρεσιών</a:t>
            </a:r>
          </a:p>
        </p:txBody>
      </p:sp>
      <p:sp>
        <p:nvSpPr>
          <p:cNvPr id="5" name="Subtitle here">
            <a:extLst>
              <a:ext uri="{FF2B5EF4-FFF2-40B4-BE49-F238E27FC236}">
                <a16:creationId xmlns:a16="http://schemas.microsoft.com/office/drawing/2014/main" id="{5CFB3A6C-0865-F0D1-8479-CD4270DBEFC7}"/>
              </a:ext>
            </a:extLst>
          </p:cNvPr>
          <p:cNvSpPr txBox="1"/>
          <p:nvPr/>
        </p:nvSpPr>
        <p:spPr>
          <a:xfrm>
            <a:off x="18493280" y="7925493"/>
            <a:ext cx="2294268"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Λειτουργία Υποδομών και Υπηρεσιών</a:t>
            </a:r>
          </a:p>
        </p:txBody>
      </p:sp>
    </p:spTree>
    <p:extLst>
      <p:ext uri="{BB962C8B-B14F-4D97-AF65-F5344CB8AC3E}">
        <p14:creationId xmlns:p14="http://schemas.microsoft.com/office/powerpoint/2010/main" val="815554291"/>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Ετήσιος Σχεδιασμός</a:t>
            </a:r>
          </a:p>
        </p:txBody>
      </p:sp>
      <p:sp>
        <p:nvSpPr>
          <p:cNvPr id="22" name="Subtitle here">
            <a:extLst>
              <a:ext uri="{FF2B5EF4-FFF2-40B4-BE49-F238E27FC236}">
                <a16:creationId xmlns:a16="http://schemas.microsoft.com/office/drawing/2014/main" id="{813F21C2-55D4-D080-478C-5B92F63F5A30}"/>
              </a:ext>
            </a:extLst>
          </p:cNvPr>
          <p:cNvSpPr txBox="1"/>
          <p:nvPr/>
        </p:nvSpPr>
        <p:spPr>
          <a:xfrm>
            <a:off x="1671902" y="4471024"/>
            <a:ext cx="556749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Παρεμβάσεις</a:t>
            </a:r>
            <a:endParaRPr lang="el-GR" sz="2400" b="1" i="0" kern="0" spc="0" dirty="0">
              <a:solidFill>
                <a:srgbClr val="2F7788"/>
              </a:solidFill>
            </a:endParaRPr>
          </a:p>
        </p:txBody>
      </p:sp>
      <p:sp>
        <p:nvSpPr>
          <p:cNvPr id="4" name="Subtitle here">
            <a:extLst>
              <a:ext uri="{FF2B5EF4-FFF2-40B4-BE49-F238E27FC236}">
                <a16:creationId xmlns:a16="http://schemas.microsoft.com/office/drawing/2014/main" id="{D43C7DCA-02FA-7EFC-0AEB-8FAF94D29299}"/>
              </a:ext>
            </a:extLst>
          </p:cNvPr>
          <p:cNvSpPr txBox="1"/>
          <p:nvPr/>
        </p:nvSpPr>
        <p:spPr>
          <a:xfrm>
            <a:off x="1118043" y="3789787"/>
            <a:ext cx="5360894"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3000" i="0" kern="0" spc="0" dirty="0">
              <a:solidFill>
                <a:schemeClr val="bg1"/>
              </a:solidFill>
            </a:endParaRPr>
          </a:p>
        </p:txBody>
      </p:sp>
      <p:sp>
        <p:nvSpPr>
          <p:cNvPr id="23" name="Subtitle here">
            <a:extLst>
              <a:ext uri="{FF2B5EF4-FFF2-40B4-BE49-F238E27FC236}">
                <a16:creationId xmlns:a16="http://schemas.microsoft.com/office/drawing/2014/main" id="{3B10F216-347F-060E-16C4-A83A81586391}"/>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Ιανουάριος - Δεκέμβριος 2025</a:t>
            </a:r>
          </a:p>
        </p:txBody>
      </p:sp>
      <p:sp>
        <p:nvSpPr>
          <p:cNvPr id="50" name="Subtitle here">
            <a:extLst>
              <a:ext uri="{FF2B5EF4-FFF2-40B4-BE49-F238E27FC236}">
                <a16:creationId xmlns:a16="http://schemas.microsoft.com/office/drawing/2014/main" id="{813F21C2-55D4-D080-478C-5B92F63F5A30}"/>
              </a:ext>
            </a:extLst>
          </p:cNvPr>
          <p:cNvSpPr txBox="1"/>
          <p:nvPr/>
        </p:nvSpPr>
        <p:spPr>
          <a:xfrm>
            <a:off x="7257687" y="4350580"/>
            <a:ext cx="1980700"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Έναρξη /</a:t>
            </a:r>
          </a:p>
          <a:p>
            <a:pPr algn="ctr">
              <a:buClr>
                <a:srgbClr val="2F7788"/>
              </a:buClr>
              <a:buSzPct val="120000"/>
            </a:pPr>
            <a:r>
              <a:rPr lang="el-GR" sz="2400" i="0" spc="0" dirty="0">
                <a:solidFill>
                  <a:srgbClr val="5E5E5E"/>
                </a:solidFill>
              </a:rPr>
              <a:t>Ολοκλήρωση</a:t>
            </a:r>
            <a:endParaRPr lang="el-GR" sz="2400" b="1" i="0" kern="0" spc="0" dirty="0">
              <a:solidFill>
                <a:srgbClr val="2F7788"/>
              </a:solidFill>
            </a:endParaRPr>
          </a:p>
        </p:txBody>
      </p:sp>
      <p:sp>
        <p:nvSpPr>
          <p:cNvPr id="53" name="Subtitle here">
            <a:extLst>
              <a:ext uri="{FF2B5EF4-FFF2-40B4-BE49-F238E27FC236}">
                <a16:creationId xmlns:a16="http://schemas.microsoft.com/office/drawing/2014/main" id="{813F21C2-55D4-D080-478C-5B92F63F5A30}"/>
              </a:ext>
            </a:extLst>
          </p:cNvPr>
          <p:cNvSpPr txBox="1"/>
          <p:nvPr/>
        </p:nvSpPr>
        <p:spPr>
          <a:xfrm>
            <a:off x="11112334" y="4350580"/>
            <a:ext cx="1513263"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Αρμόδια</a:t>
            </a:r>
          </a:p>
          <a:p>
            <a:pPr algn="ctr">
              <a:buClr>
                <a:srgbClr val="2F7788"/>
              </a:buClr>
              <a:buSzPct val="120000"/>
            </a:pPr>
            <a:r>
              <a:rPr lang="el-GR" sz="2400" i="0" spc="0" dirty="0">
                <a:solidFill>
                  <a:srgbClr val="5E5E5E"/>
                </a:solidFill>
              </a:rPr>
              <a:t>Υπηρεσία</a:t>
            </a:r>
            <a:endParaRPr lang="el-GR" sz="2400" b="1" i="0" kern="0" spc="0" dirty="0">
              <a:solidFill>
                <a:srgbClr val="2F7788"/>
              </a:solidFill>
            </a:endParaRPr>
          </a:p>
        </p:txBody>
      </p:sp>
      <p:sp>
        <p:nvSpPr>
          <p:cNvPr id="56" name="Subtitle here">
            <a:extLst>
              <a:ext uri="{FF2B5EF4-FFF2-40B4-BE49-F238E27FC236}">
                <a16:creationId xmlns:a16="http://schemas.microsoft.com/office/drawing/2014/main" id="{813F21C2-55D4-D080-478C-5B92F63F5A30}"/>
              </a:ext>
            </a:extLst>
          </p:cNvPr>
          <p:cNvSpPr txBox="1"/>
          <p:nvPr/>
        </p:nvSpPr>
        <p:spPr>
          <a:xfrm>
            <a:off x="15050611" y="4350580"/>
            <a:ext cx="1704714"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Πηγές</a:t>
            </a:r>
          </a:p>
          <a:p>
            <a:pPr algn="ctr">
              <a:buClr>
                <a:srgbClr val="2F7788"/>
              </a:buClr>
              <a:buSzPct val="120000"/>
            </a:pPr>
            <a:r>
              <a:rPr lang="el-GR" sz="2400" i="0" spc="0" dirty="0">
                <a:solidFill>
                  <a:srgbClr val="5E5E5E"/>
                </a:solidFill>
              </a:rPr>
              <a:t>χρηματ/σης</a:t>
            </a:r>
            <a:endParaRPr lang="el-GR" sz="2400" b="1" i="0" kern="0" spc="0" dirty="0">
              <a:solidFill>
                <a:srgbClr val="2F7788"/>
              </a:solidFill>
            </a:endParaRPr>
          </a:p>
        </p:txBody>
      </p:sp>
      <p:sp>
        <p:nvSpPr>
          <p:cNvPr id="60" name="Subtitle here">
            <a:extLst>
              <a:ext uri="{FF2B5EF4-FFF2-40B4-BE49-F238E27FC236}">
                <a16:creationId xmlns:a16="http://schemas.microsoft.com/office/drawing/2014/main" id="{813F21C2-55D4-D080-478C-5B92F63F5A30}"/>
              </a:ext>
            </a:extLst>
          </p:cNvPr>
          <p:cNvSpPr txBox="1"/>
          <p:nvPr/>
        </p:nvSpPr>
        <p:spPr>
          <a:xfrm>
            <a:off x="16854092" y="4165914"/>
            <a:ext cx="1467371" cy="121058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Ένδειξη</a:t>
            </a:r>
          </a:p>
          <a:p>
            <a:pPr algn="ctr">
              <a:buClr>
                <a:srgbClr val="2F7788"/>
              </a:buClr>
              <a:buSzPct val="120000"/>
            </a:pPr>
            <a:r>
              <a:rPr lang="el-GR" sz="2400" i="0" spc="0" dirty="0">
                <a:solidFill>
                  <a:srgbClr val="5E5E5E"/>
                </a:solidFill>
              </a:rPr>
              <a:t>Κόστους</a:t>
            </a:r>
          </a:p>
          <a:p>
            <a:pPr algn="ctr">
              <a:buClr>
                <a:srgbClr val="2F7788"/>
              </a:buClr>
              <a:buSzPct val="120000"/>
            </a:pPr>
            <a:r>
              <a:rPr lang="el-GR" sz="2400" i="0" spc="0" dirty="0">
                <a:solidFill>
                  <a:srgbClr val="5E5E5E"/>
                </a:solidFill>
              </a:rPr>
              <a:t>(σε χιλ. €)</a:t>
            </a:r>
            <a:endParaRPr lang="el-GR" sz="2400" b="1" i="0" kern="0" spc="0" dirty="0">
              <a:solidFill>
                <a:srgbClr val="2F7788"/>
              </a:solidFill>
            </a:endParaRPr>
          </a:p>
        </p:txBody>
      </p:sp>
      <p:sp>
        <p:nvSpPr>
          <p:cNvPr id="62" name="Subtitle here">
            <a:extLst>
              <a:ext uri="{FF2B5EF4-FFF2-40B4-BE49-F238E27FC236}">
                <a16:creationId xmlns:a16="http://schemas.microsoft.com/office/drawing/2014/main" id="{813F21C2-55D4-D080-478C-5B92F63F5A30}"/>
              </a:ext>
            </a:extLst>
          </p:cNvPr>
          <p:cNvSpPr txBox="1"/>
          <p:nvPr/>
        </p:nvSpPr>
        <p:spPr>
          <a:xfrm>
            <a:off x="18410707" y="4350580"/>
            <a:ext cx="2299808" cy="8412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buClr>
                <a:srgbClr val="2F7788"/>
              </a:buClr>
              <a:buSzPct val="120000"/>
            </a:pPr>
            <a:r>
              <a:rPr lang="el-GR" sz="2400" i="0" spc="0" dirty="0">
                <a:solidFill>
                  <a:srgbClr val="5E5E5E"/>
                </a:solidFill>
              </a:rPr>
              <a:t>Είδος</a:t>
            </a:r>
            <a:endParaRPr lang="en-US" sz="2400" i="0" spc="0" dirty="0">
              <a:solidFill>
                <a:srgbClr val="5E5E5E"/>
              </a:solidFill>
            </a:endParaRPr>
          </a:p>
          <a:p>
            <a:pPr algn="ctr">
              <a:buClr>
                <a:srgbClr val="2F7788"/>
              </a:buClr>
              <a:buSzPct val="120000"/>
            </a:pPr>
            <a:r>
              <a:rPr lang="el-GR" sz="2400" i="0" spc="0" dirty="0">
                <a:solidFill>
                  <a:srgbClr val="5E5E5E"/>
                </a:solidFill>
              </a:rPr>
              <a:t>Παρέμβασης</a:t>
            </a:r>
            <a:endParaRPr lang="el-GR" sz="2400" b="1" i="0" kern="0" spc="0" dirty="0">
              <a:solidFill>
                <a:srgbClr val="2F7788"/>
              </a:solidFill>
            </a:endParaRPr>
          </a:p>
        </p:txBody>
      </p:sp>
      <p:sp>
        <p:nvSpPr>
          <p:cNvPr id="63" name="Rectangle 62">
            <a:extLst>
              <a:ext uri="{FF2B5EF4-FFF2-40B4-BE49-F238E27FC236}">
                <a16:creationId xmlns:a16="http://schemas.microsoft.com/office/drawing/2014/main" id="{2E0EF208-5ACA-609D-12B2-DE736D8F4E6F}"/>
              </a:ext>
            </a:extLst>
          </p:cNvPr>
          <p:cNvSpPr/>
          <p:nvPr/>
        </p:nvSpPr>
        <p:spPr>
          <a:xfrm>
            <a:off x="867050" y="4132666"/>
            <a:ext cx="739463" cy="5251364"/>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7" name="Subtitle here">
            <a:extLst>
              <a:ext uri="{FF2B5EF4-FFF2-40B4-BE49-F238E27FC236}">
                <a16:creationId xmlns:a16="http://schemas.microsoft.com/office/drawing/2014/main" id="{813F21C2-55D4-D080-478C-5B92F63F5A30}"/>
              </a:ext>
            </a:extLst>
          </p:cNvPr>
          <p:cNvSpPr txBox="1"/>
          <p:nvPr/>
        </p:nvSpPr>
        <p:spPr>
          <a:xfrm>
            <a:off x="963551" y="6293598"/>
            <a:ext cx="526558"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n-US" sz="2400" i="0" spc="0" dirty="0">
                <a:solidFill>
                  <a:schemeClr val="bg1"/>
                </a:solidFill>
              </a:rPr>
              <a:t>6</a:t>
            </a:r>
            <a:r>
              <a:rPr lang="el-GR" sz="2400" i="0" kern="0" spc="0" dirty="0">
                <a:solidFill>
                  <a:schemeClr val="bg1"/>
                </a:solidFill>
              </a:rPr>
              <a:t>.</a:t>
            </a:r>
            <a:r>
              <a:rPr lang="el-GR" sz="2400" i="0" spc="0" dirty="0">
                <a:solidFill>
                  <a:schemeClr val="bg1"/>
                </a:solidFill>
              </a:rPr>
              <a:t>9</a:t>
            </a:r>
            <a:endParaRPr lang="el-GR" sz="2400" i="0" kern="0" spc="0" dirty="0">
              <a:solidFill>
                <a:schemeClr val="bg1"/>
              </a:solidFill>
            </a:endParaRPr>
          </a:p>
        </p:txBody>
      </p:sp>
      <p:cxnSp>
        <p:nvCxnSpPr>
          <p:cNvPr id="11" name="Straight Connector 10"/>
          <p:cNvCxnSpPr>
            <a:cxnSpLocks/>
          </p:cNvCxnSpPr>
          <p:nvPr/>
        </p:nvCxnSpPr>
        <p:spPr>
          <a:xfrm>
            <a:off x="7257687" y="4126929"/>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88" name="Straight Connector 87"/>
          <p:cNvCxnSpPr>
            <a:cxnSpLocks/>
          </p:cNvCxnSpPr>
          <p:nvPr/>
        </p:nvCxnSpPr>
        <p:spPr>
          <a:xfrm>
            <a:off x="10551896" y="4229449"/>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0" name="Straight Connector 89"/>
          <p:cNvCxnSpPr>
            <a:cxnSpLocks/>
          </p:cNvCxnSpPr>
          <p:nvPr/>
        </p:nvCxnSpPr>
        <p:spPr>
          <a:xfrm>
            <a:off x="14012463" y="4126929"/>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1" name="Straight Connector 90"/>
          <p:cNvCxnSpPr>
            <a:cxnSpLocks/>
          </p:cNvCxnSpPr>
          <p:nvPr/>
        </p:nvCxnSpPr>
        <p:spPr>
          <a:xfrm>
            <a:off x="16793556" y="4126929"/>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92" name="Straight Connector 91"/>
          <p:cNvCxnSpPr>
            <a:cxnSpLocks/>
          </p:cNvCxnSpPr>
          <p:nvPr/>
        </p:nvCxnSpPr>
        <p:spPr>
          <a:xfrm>
            <a:off x="18387939" y="4126929"/>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08" name="Straight Connector 107"/>
          <p:cNvCxnSpPr>
            <a:cxnSpLocks/>
          </p:cNvCxnSpPr>
          <p:nvPr/>
        </p:nvCxnSpPr>
        <p:spPr>
          <a:xfrm flipH="1">
            <a:off x="855419" y="4132666"/>
            <a:ext cx="1991851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13" name="Subtitle here">
            <a:extLst>
              <a:ext uri="{FF2B5EF4-FFF2-40B4-BE49-F238E27FC236}">
                <a16:creationId xmlns:a16="http://schemas.microsoft.com/office/drawing/2014/main" id="{813F21C2-55D4-D080-478C-5B92F63F5A30}"/>
              </a:ext>
            </a:extLst>
          </p:cNvPr>
          <p:cNvSpPr txBox="1"/>
          <p:nvPr/>
        </p:nvSpPr>
        <p:spPr>
          <a:xfrm>
            <a:off x="1775742" y="5613097"/>
            <a:ext cx="5536007" cy="272100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1800"/>
              </a:spcBef>
              <a:buClr>
                <a:srgbClr val="2F7788"/>
              </a:buClr>
              <a:buSzPct val="120000"/>
            </a:pPr>
            <a:r>
              <a:rPr lang="el-GR" sz="2400" i="0" spc="0" dirty="0">
                <a:solidFill>
                  <a:srgbClr val="5E5E5E"/>
                </a:solidFill>
              </a:rPr>
              <a:t>Προγράμματα επαγγελματικής κατάρτισης και συμβουλευτικής</a:t>
            </a:r>
            <a:br>
              <a:rPr lang="el-GR" sz="2400" i="0" spc="0" dirty="0">
                <a:solidFill>
                  <a:srgbClr val="5E5E5E"/>
                </a:solidFill>
              </a:rPr>
            </a:br>
            <a:r>
              <a:rPr lang="el-GR" sz="2400" i="0" spc="0" dirty="0">
                <a:solidFill>
                  <a:srgbClr val="5E5E5E"/>
                </a:solidFill>
              </a:rPr>
              <a:t>ατόμων με αναπηρία και</a:t>
            </a:r>
            <a:br>
              <a:rPr lang="el-GR" sz="2400" i="0" spc="0" dirty="0">
                <a:solidFill>
                  <a:srgbClr val="5E5E5E"/>
                </a:solidFill>
              </a:rPr>
            </a:br>
            <a:r>
              <a:rPr lang="el-GR" sz="2400" i="0" spc="0" dirty="0">
                <a:solidFill>
                  <a:srgbClr val="5E5E5E"/>
                </a:solidFill>
              </a:rPr>
              <a:t>παραχώρηση κινήτρων με στόχο την ίδρυση κοινωνικών επιχειρήσεων από άτομα με Αναπηρίες</a:t>
            </a:r>
          </a:p>
        </p:txBody>
      </p:sp>
      <p:cxnSp>
        <p:nvCxnSpPr>
          <p:cNvPr id="126" name="Straight Connector 125"/>
          <p:cNvCxnSpPr>
            <a:cxnSpLocks/>
          </p:cNvCxnSpPr>
          <p:nvPr/>
        </p:nvCxnSpPr>
        <p:spPr>
          <a:xfrm flipH="1">
            <a:off x="852000" y="9384031"/>
            <a:ext cx="19921938"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129" name="Straight Connector 128"/>
          <p:cNvCxnSpPr>
            <a:cxnSpLocks/>
          </p:cNvCxnSpPr>
          <p:nvPr/>
        </p:nvCxnSpPr>
        <p:spPr>
          <a:xfrm>
            <a:off x="20773938" y="4126929"/>
            <a:ext cx="0" cy="5257101"/>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30" name="Subtitle here">
            <a:extLst>
              <a:ext uri="{FF2B5EF4-FFF2-40B4-BE49-F238E27FC236}">
                <a16:creationId xmlns:a16="http://schemas.microsoft.com/office/drawing/2014/main" id="{813F21C2-55D4-D080-478C-5B92F63F5A30}"/>
              </a:ext>
            </a:extLst>
          </p:cNvPr>
          <p:cNvSpPr txBox="1"/>
          <p:nvPr/>
        </p:nvSpPr>
        <p:spPr>
          <a:xfrm>
            <a:off x="1774729" y="8353676"/>
            <a:ext cx="331207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2400" i="0" kern="0" spc="0" dirty="0">
              <a:solidFill>
                <a:srgbClr val="5E5E5E"/>
              </a:solidFill>
            </a:endParaRPr>
          </a:p>
        </p:txBody>
      </p:sp>
      <p:cxnSp>
        <p:nvCxnSpPr>
          <p:cNvPr id="131" name="Straight Connector 130"/>
          <p:cNvCxnSpPr>
            <a:cxnSpLocks/>
          </p:cNvCxnSpPr>
          <p:nvPr/>
        </p:nvCxnSpPr>
        <p:spPr>
          <a:xfrm flipH="1">
            <a:off x="1490109" y="5407931"/>
            <a:ext cx="19283829" cy="0"/>
          </a:xfrm>
          <a:prstGeom prst="line">
            <a:avLst/>
          </a:prstGeom>
          <a:noFill/>
          <a:ln w="19050" cap="flat">
            <a:solidFill>
              <a:srgbClr val="2F7788"/>
            </a:solidFill>
            <a:prstDash val="solid"/>
            <a:miter lim="400000"/>
          </a:ln>
          <a:effectLst/>
          <a:sp3d/>
        </p:spPr>
        <p:style>
          <a:lnRef idx="0">
            <a:scrgbClr r="0" g="0" b="0"/>
          </a:lnRef>
          <a:fillRef idx="0">
            <a:scrgbClr r="0" g="0" b="0"/>
          </a:fillRef>
          <a:effectRef idx="0">
            <a:scrgbClr r="0" g="0" b="0"/>
          </a:effectRef>
          <a:fontRef idx="none"/>
        </p:style>
      </p:cxnSp>
      <p:sp>
        <p:nvSpPr>
          <p:cNvPr id="148" name="Subtitle here">
            <a:extLst>
              <a:ext uri="{FF2B5EF4-FFF2-40B4-BE49-F238E27FC236}">
                <a16:creationId xmlns:a16="http://schemas.microsoft.com/office/drawing/2014/main" id="{813F21C2-55D4-D080-478C-5B92F63F5A30}"/>
              </a:ext>
            </a:extLst>
          </p:cNvPr>
          <p:cNvSpPr txBox="1"/>
          <p:nvPr/>
        </p:nvSpPr>
        <p:spPr>
          <a:xfrm>
            <a:off x="7266831" y="5633487"/>
            <a:ext cx="2040805" cy="18346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1/2025 έναρξη και σταδιακά μέχρι 12/2028</a:t>
            </a:r>
            <a:endParaRPr lang="el-GR" sz="2400" i="0" kern="0" spc="0" dirty="0">
              <a:solidFill>
                <a:srgbClr val="5E5E5E"/>
              </a:solidFill>
            </a:endParaRPr>
          </a:p>
        </p:txBody>
      </p:sp>
      <p:sp>
        <p:nvSpPr>
          <p:cNvPr id="6" name="Subtitle here">
            <a:extLst>
              <a:ext uri="{FF2B5EF4-FFF2-40B4-BE49-F238E27FC236}">
                <a16:creationId xmlns:a16="http://schemas.microsoft.com/office/drawing/2014/main" id="{DBC8243B-DACA-BDE1-6D2F-4330B326A1CD}"/>
              </a:ext>
            </a:extLst>
          </p:cNvPr>
          <p:cNvSpPr txBox="1"/>
          <p:nvPr/>
        </p:nvSpPr>
        <p:spPr>
          <a:xfrm>
            <a:off x="11071091" y="6147121"/>
            <a:ext cx="1552216"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kern="0" spc="0" dirty="0">
                <a:solidFill>
                  <a:srgbClr val="5E5E5E"/>
                </a:solidFill>
              </a:rPr>
              <a:t>Διοίκηση- </a:t>
            </a:r>
            <a:r>
              <a:rPr lang="el-GR" sz="2000" i="0" spc="0" dirty="0">
                <a:solidFill>
                  <a:srgbClr val="5E5E5E"/>
                </a:solidFill>
              </a:rPr>
              <a:t>ΤΚΕΑΑ</a:t>
            </a:r>
            <a:endParaRPr lang="el-GR" sz="2000" i="0" kern="0" spc="0" dirty="0">
              <a:solidFill>
                <a:srgbClr val="5E5E5E"/>
              </a:solidFill>
            </a:endParaRPr>
          </a:p>
        </p:txBody>
      </p:sp>
      <p:pic>
        <p:nvPicPr>
          <p:cNvPr id="48"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55"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dirty="0"/>
              <a:t>ΥΦΥΠΟΥΡΓΕΙΟ ΚΟΙΝΩΝΙΚΗΣ ΠΡΟΝΟΙΑΣ</a:t>
            </a:r>
          </a:p>
        </p:txBody>
      </p:sp>
      <p:sp>
        <p:nvSpPr>
          <p:cNvPr id="45" name="Rectangle 44">
            <a:extLst>
              <a:ext uri="{FF2B5EF4-FFF2-40B4-BE49-F238E27FC236}">
                <a16:creationId xmlns:a16="http://schemas.microsoft.com/office/drawing/2014/main" id="{8D25F8B0-449D-8EA8-0D37-07F6F9FA9C2D}"/>
              </a:ext>
            </a:extLst>
          </p:cNvPr>
          <p:cNvSpPr/>
          <p:nvPr/>
        </p:nvSpPr>
        <p:spPr>
          <a:xfrm>
            <a:off x="16386048" y="722472"/>
            <a:ext cx="6970477" cy="1152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6" name="TextBox 45">
            <a:extLst>
              <a:ext uri="{FF2B5EF4-FFF2-40B4-BE49-F238E27FC236}">
                <a16:creationId xmlns:a16="http://schemas.microsoft.com/office/drawing/2014/main" id="{E62F5A41-3FBC-5295-A632-0D89BEA4DE26}"/>
              </a:ext>
            </a:extLst>
          </p:cNvPr>
          <p:cNvSpPr txBox="1"/>
          <p:nvPr/>
        </p:nvSpPr>
        <p:spPr>
          <a:xfrm>
            <a:off x="16386049" y="976407"/>
            <a:ext cx="6970476"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lvl="0"/>
            <a:r>
              <a:rPr lang="el-GR" sz="3200" b="0" dirty="0">
                <a:solidFill>
                  <a:srgbClr val="FFFFFF"/>
                </a:solidFill>
                <a:latin typeface="Helvetica Neue Medium"/>
                <a:ea typeface="+mn-ea"/>
                <a:cs typeface="+mn-cs"/>
                <a:sym typeface="Helvetica Neue Medium"/>
              </a:rPr>
              <a:t>Ενσωμάτωση ατόμων με αναπηρίες</a:t>
            </a:r>
          </a:p>
        </p:txBody>
      </p:sp>
      <p:sp>
        <p:nvSpPr>
          <p:cNvPr id="52" name="Subtitle here">
            <a:extLst>
              <a:ext uri="{FF2B5EF4-FFF2-40B4-BE49-F238E27FC236}">
                <a16:creationId xmlns:a16="http://schemas.microsoft.com/office/drawing/2014/main" id="{CBA98542-87A4-3387-71A5-29C92BFE787B}"/>
              </a:ext>
            </a:extLst>
          </p:cNvPr>
          <p:cNvSpPr txBox="1"/>
          <p:nvPr/>
        </p:nvSpPr>
        <p:spPr>
          <a:xfrm>
            <a:off x="15090167" y="1045444"/>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42" name="Subtitle here">
            <a:extLst>
              <a:ext uri="{FF2B5EF4-FFF2-40B4-BE49-F238E27FC236}">
                <a16:creationId xmlns:a16="http://schemas.microsoft.com/office/drawing/2014/main" id="{813F21C2-55D4-D080-478C-5B92F63F5A30}"/>
              </a:ext>
            </a:extLst>
          </p:cNvPr>
          <p:cNvSpPr txBox="1"/>
          <p:nvPr/>
        </p:nvSpPr>
        <p:spPr>
          <a:xfrm>
            <a:off x="16802700" y="6298284"/>
            <a:ext cx="158523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Δ/Υ</a:t>
            </a:r>
            <a:endParaRPr lang="el-GR" sz="2400" i="0" kern="0" spc="0" dirty="0">
              <a:solidFill>
                <a:srgbClr val="5E5E5E"/>
              </a:solidFill>
            </a:endParaRPr>
          </a:p>
        </p:txBody>
      </p:sp>
      <p:sp>
        <p:nvSpPr>
          <p:cNvPr id="2" name="Subtitle here">
            <a:extLst>
              <a:ext uri="{FF2B5EF4-FFF2-40B4-BE49-F238E27FC236}">
                <a16:creationId xmlns:a16="http://schemas.microsoft.com/office/drawing/2014/main" id="{A82E5BC0-0D50-2458-62D2-27B2C4FC525F}"/>
              </a:ext>
            </a:extLst>
          </p:cNvPr>
          <p:cNvSpPr txBox="1"/>
          <p:nvPr/>
        </p:nvSpPr>
        <p:spPr>
          <a:xfrm>
            <a:off x="15072268" y="6062408"/>
            <a:ext cx="1552216"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i="0" spc="0" dirty="0">
                <a:solidFill>
                  <a:srgbClr val="5E5E5E"/>
                </a:solidFill>
              </a:rPr>
              <a:t>Εθνικοί Πόροι/ Πόροι ΕΕ</a:t>
            </a:r>
            <a:endParaRPr lang="el-GR" sz="2400" i="0" kern="0" spc="0" dirty="0">
              <a:solidFill>
                <a:srgbClr val="5E5E5E"/>
              </a:solidFill>
            </a:endParaRPr>
          </a:p>
        </p:txBody>
      </p:sp>
      <p:sp>
        <p:nvSpPr>
          <p:cNvPr id="5" name="Subtitle here">
            <a:extLst>
              <a:ext uri="{FF2B5EF4-FFF2-40B4-BE49-F238E27FC236}">
                <a16:creationId xmlns:a16="http://schemas.microsoft.com/office/drawing/2014/main" id="{DDD2DD27-5417-DCE6-17F3-7BBB8F3F07F5}"/>
              </a:ext>
            </a:extLst>
          </p:cNvPr>
          <p:cNvSpPr txBox="1"/>
          <p:nvPr/>
        </p:nvSpPr>
        <p:spPr>
          <a:xfrm>
            <a:off x="18479669" y="6271041"/>
            <a:ext cx="2294268"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000" i="0" spc="0" dirty="0">
                <a:solidFill>
                  <a:srgbClr val="5E5E5E"/>
                </a:solidFill>
              </a:rPr>
              <a:t>Δημιουργία Υποδομών και Υπηρεσιών</a:t>
            </a:r>
          </a:p>
        </p:txBody>
      </p:sp>
    </p:spTree>
    <p:extLst>
      <p:ext uri="{BB962C8B-B14F-4D97-AF65-F5344CB8AC3E}">
        <p14:creationId xmlns:p14="http://schemas.microsoft.com/office/powerpoint/2010/main" val="3742809854"/>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1" name="Image" descr="Image"/>
          <p:cNvPicPr>
            <a:picLocks noChangeAspect="1"/>
          </p:cNvPicPr>
          <p:nvPr/>
        </p:nvPicPr>
        <p:blipFill>
          <a:blip r:embed="rId2"/>
          <a:stretch>
            <a:fillRect/>
          </a:stretch>
        </p:blipFill>
        <p:spPr>
          <a:xfrm>
            <a:off x="-256892" y="-2195912"/>
            <a:ext cx="24897783" cy="16615408"/>
          </a:xfrm>
          <a:prstGeom prst="rect">
            <a:avLst/>
          </a:prstGeom>
          <a:ln w="12700">
            <a:miter lim="400000"/>
          </a:ln>
        </p:spPr>
      </p:pic>
      <p:sp>
        <p:nvSpPr>
          <p:cNvPr id="342"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43" name="Thank you"/>
          <p:cNvSpPr txBox="1"/>
          <p:nvPr/>
        </p:nvSpPr>
        <p:spPr>
          <a:xfrm>
            <a:off x="1140756" y="2760241"/>
            <a:ext cx="21543805" cy="1527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defTabSz="457200">
              <a:lnSpc>
                <a:spcPct val="120000"/>
              </a:lnSpc>
              <a:defRPr sz="8500" b="0" i="1">
                <a:solidFill>
                  <a:srgbClr val="5E5E5E"/>
                </a:solidFill>
                <a:latin typeface="Arial"/>
                <a:ea typeface="Arial"/>
                <a:cs typeface="Arial"/>
                <a:sym typeface="Arial"/>
              </a:defRPr>
            </a:lvl1pPr>
          </a:lstStyle>
          <a:p>
            <a:r>
              <a:rPr lang="el-GR" dirty="0"/>
              <a:t>Ευχαριστώ</a:t>
            </a:r>
            <a:endParaRPr dirty="0"/>
          </a:p>
        </p:txBody>
      </p:sp>
      <p:sp>
        <p:nvSpPr>
          <p:cNvPr id="7" name="ΥΠΟΥΡΓΕΙΟ ΟΙΚΟΝΟΜΙΚΩΝ"/>
          <p:cNvSpPr txBox="1"/>
          <p:nvPr/>
        </p:nvSpPr>
        <p:spPr>
          <a:xfrm>
            <a:off x="12368913" y="10722463"/>
            <a:ext cx="9605670" cy="61397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1pPr algn="l">
              <a:defRPr>
                <a:solidFill>
                  <a:srgbClr val="FFFFFF"/>
                </a:solidFill>
                <a:latin typeface="Arial"/>
                <a:ea typeface="Arial"/>
                <a:cs typeface="Arial"/>
                <a:sym typeface="Arial"/>
              </a:defRPr>
            </a:lvl1pPr>
          </a:lstStyle>
          <a:p>
            <a:r>
              <a:rPr dirty="0"/>
              <a:t>Υ</a:t>
            </a:r>
            <a:r>
              <a:rPr lang="el-GR" dirty="0"/>
              <a:t>ΦΥΠΟΥΡΓΕΙΟ ΚΟΙΝΩΝΙΚΗΣ ΠΡΟΝΟΙΑΣ</a:t>
            </a:r>
            <a:endParaRPr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sp>
        <p:nvSpPr>
          <p:cNvPr id="4" name="Text Placeholder 3">
            <a:extLst>
              <a:ext uri="{FF2B5EF4-FFF2-40B4-BE49-F238E27FC236}">
                <a16:creationId xmlns:a16="http://schemas.microsoft.com/office/drawing/2014/main" id="{A126A602-8F96-C3EE-06C2-BB07185ABFB2}"/>
              </a:ext>
            </a:extLst>
          </p:cNvPr>
          <p:cNvSpPr>
            <a:spLocks noGrp="1"/>
          </p:cNvSpPr>
          <p:nvPr>
            <p:ph type="body" sz="quarter" idx="1"/>
          </p:nvPr>
        </p:nvSpPr>
        <p:spPr>
          <a:xfrm>
            <a:off x="1005369" y="2568198"/>
            <a:ext cx="21598457" cy="9626125"/>
          </a:xfrm>
        </p:spPr>
        <p:txBody>
          <a:bodyPr>
            <a:normAutofit fontScale="92500" lnSpcReduction="10000"/>
          </a:bodyPr>
          <a:lstStyle/>
          <a:p>
            <a:pPr marL="685800" indent="-685800" algn="l">
              <a:lnSpc>
                <a:spcPct val="150000"/>
              </a:lnSpc>
              <a:spcBef>
                <a:spcPts val="1200"/>
              </a:spcBef>
              <a:buFont typeface="Arial" panose="020B0604020202020204" pitchFamily="34" charset="0"/>
              <a:buChar char="•"/>
            </a:pPr>
            <a:r>
              <a:rPr lang="el-GR" sz="3900" b="1" dirty="0">
                <a:solidFill>
                  <a:srgbClr val="2F7788"/>
                </a:solidFill>
                <a:latin typeface="Arial" panose="020B0604020202020204" pitchFamily="34" charset="0"/>
                <a:cs typeface="Arial" panose="020B0604020202020204" pitchFamily="34" charset="0"/>
              </a:rPr>
              <a:t>Υπηρεσίες Κοινωνικής Ευημερίας</a:t>
            </a:r>
            <a:r>
              <a:rPr lang="en-US" sz="3900" b="1" dirty="0">
                <a:solidFill>
                  <a:srgbClr val="2F7788"/>
                </a:solidFill>
                <a:latin typeface="Arial" panose="020B0604020202020204" pitchFamily="34" charset="0"/>
                <a:cs typeface="Arial" panose="020B0604020202020204" pitchFamily="34" charset="0"/>
              </a:rPr>
              <a:t>:</a:t>
            </a:r>
            <a:endParaRPr lang="el-GR" sz="3900" b="1" dirty="0">
              <a:solidFill>
                <a:srgbClr val="2F7788"/>
              </a:solidFill>
              <a:latin typeface="Arial" panose="020B0604020202020204" pitchFamily="34" charset="0"/>
              <a:cs typeface="Arial" panose="020B0604020202020204" pitchFamily="34" charset="0"/>
            </a:endParaRP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Συμβουλευτικές και υποστηρικτικές υπηρεσίες προς ευάλωτα άτομα / οικογένειες.</a:t>
            </a: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Πολυθεματική και διεπιστημονική συνεργασία, με στόχο την προστασία και τη διασφάλιση του συμφέροντος των ευάλωτων ατόμων / οικογενειών.</a:t>
            </a: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Διαχείριση των παιδιών  υπό τη γονική μέριμνα ή επιμέλεια ή φροντίδα της Διευθύντριας.</a:t>
            </a: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Πρόληψη και αντιμετώπιση της βίας στην οικογένεια, κατά των γυναικών και της σεξουαλικής κακοποίησης / εκμετάλλευσης ανήλικων ατόμων.</a:t>
            </a: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Υπηρεσίες σε περιπτώσεις υιοθεσιών.</a:t>
            </a: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Αξιολόγηση των αναγκών και παρακολούθηση των υπηρεσιών κοινωνικής φροντίδας.</a:t>
            </a: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Παροχή 24ωρης φροντίδας σε άτομα με αναπηρίες μέσω της λειτουργίας κρατικών δομών.</a:t>
            </a:r>
          </a:p>
          <a:p>
            <a:pPr marL="1431925" lvl="4" indent="-685800" algn="l">
              <a:spcBef>
                <a:spcPts val="600"/>
              </a:spcBef>
              <a:spcAft>
                <a:spcPts val="600"/>
              </a:spcAft>
              <a:buFont typeface="Wingdings" panose="05000000000000000000" pitchFamily="2" charset="2"/>
              <a:buChar char="ü"/>
            </a:pPr>
            <a:r>
              <a:rPr lang="el-GR" sz="3500" dirty="0" err="1">
                <a:solidFill>
                  <a:srgbClr val="5E5E5E"/>
                </a:solidFill>
                <a:latin typeface="Arial" panose="020B0604020202020204" pitchFamily="34" charset="0"/>
                <a:cs typeface="Arial" panose="020B0604020202020204" pitchFamily="34" charset="0"/>
              </a:rPr>
              <a:t>Στοχευμένα</a:t>
            </a:r>
            <a:r>
              <a:rPr lang="el-GR" sz="3500" dirty="0">
                <a:solidFill>
                  <a:srgbClr val="5E5E5E"/>
                </a:solidFill>
                <a:latin typeface="Arial" panose="020B0604020202020204" pitchFamily="34" charset="0"/>
                <a:cs typeface="Arial" panose="020B0604020202020204" pitchFamily="34" charset="0"/>
              </a:rPr>
              <a:t> Οικονομικά ωφελήματα σε άτομα / οικογένειες, </a:t>
            </a:r>
            <a:r>
              <a:rPr lang="el-GR" sz="3500" dirty="0" err="1">
                <a:solidFill>
                  <a:srgbClr val="5E5E5E"/>
                </a:solidFill>
                <a:latin typeface="Arial" panose="020B0604020202020204" pitchFamily="34" charset="0"/>
                <a:cs typeface="Arial" panose="020B0604020202020204" pitchFamily="34" charset="0"/>
              </a:rPr>
              <a:t>περιλαμβανομένών</a:t>
            </a:r>
            <a:r>
              <a:rPr lang="el-GR" sz="3500" dirty="0">
                <a:solidFill>
                  <a:srgbClr val="5E5E5E"/>
                </a:solidFill>
                <a:latin typeface="Arial" panose="020B0604020202020204" pitchFamily="34" charset="0"/>
                <a:cs typeface="Arial" panose="020B0604020202020204" pitchFamily="34" charset="0"/>
              </a:rPr>
              <a:t> της παροχής Υλικών Συνθηκών Υποδοχής σε Αιτητές Διεθνούς Προστασίας (ανήλικα και ενήλικα) και εγκλωβισμένων.</a:t>
            </a: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Διασφάλιση ελάχιστων επιπέδων ποιότητας σε κοινωνικές υπηρεσίες που προσφέρονται από τον ιδιωτικό τομέα (κερδοσκοπικό και μη), μέσω των επιθεωρήσεων που γίνονται σε προγράμματα κοινωνικής φροντίδας ενηλίκων και ανηλίκων.</a:t>
            </a: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Στήριξη και κινητοποίηση και επιχορήγηση Μη-Κυβερνητικών Οργανισμών (ΜΚΟ) και Τοπικών Αρχών για τη λειτουργία κοινωνικών προγραμμάτων.</a:t>
            </a:r>
          </a:p>
        </p:txBody>
      </p:sp>
      <p:pic>
        <p:nvPicPr>
          <p:cNvPr id="12" name="Image" descr="Image"/>
          <p:cNvPicPr>
            <a:picLocks noChangeAspect="1"/>
          </p:cNvPicPr>
          <p:nvPr/>
        </p:nvPicPr>
        <p:blipFill>
          <a:blip r:embed="rId3"/>
          <a:stretch>
            <a:fillRect/>
          </a:stretch>
        </p:blipFill>
        <p:spPr>
          <a:xfrm>
            <a:off x="8803981" y="10638411"/>
            <a:ext cx="15700723" cy="3345352"/>
          </a:xfrm>
          <a:prstGeom prst="rect">
            <a:avLst/>
          </a:prstGeom>
          <a:ln w="12700">
            <a:miter lim="400000"/>
          </a:ln>
        </p:spPr>
      </p:pic>
      <p:sp>
        <p:nvSpPr>
          <p:cNvPr id="1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15" name="01/…">
            <a:extLst>
              <a:ext uri="{FF2B5EF4-FFF2-40B4-BE49-F238E27FC236}">
                <a16:creationId xmlns:a16="http://schemas.microsoft.com/office/drawing/2014/main" id="{4EF7D83A-A232-036D-4AFC-60DE9B18EAF2}"/>
              </a:ext>
            </a:extLst>
          </p:cNvPr>
          <p:cNvSpPr txBox="1"/>
          <p:nvPr/>
        </p:nvSpPr>
        <p:spPr>
          <a:xfrm>
            <a:off x="1420237" y="1511954"/>
            <a:ext cx="12652223" cy="841216"/>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Τμηματα και αρμοδιοτητεσ μασ (ΣΥΝΕΧΕΙΑ)</a:t>
            </a:r>
          </a:p>
        </p:txBody>
      </p:sp>
      <p:cxnSp>
        <p:nvCxnSpPr>
          <p:cNvPr id="17" name="Straight Connector 16">
            <a:extLst>
              <a:ext uri="{FF2B5EF4-FFF2-40B4-BE49-F238E27FC236}">
                <a16:creationId xmlns:a16="http://schemas.microsoft.com/office/drawing/2014/main" id="{28381BB6-23CA-7213-80F5-50C2C9A305A5}"/>
              </a:ext>
            </a:extLst>
          </p:cNvPr>
          <p:cNvCxnSpPr>
            <a:cxnSpLocks/>
          </p:cNvCxnSpPr>
          <p:nvPr/>
        </p:nvCxnSpPr>
        <p:spPr>
          <a:xfrm>
            <a:off x="1459966" y="2438288"/>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18" name="Picture 17">
            <a:extLst>
              <a:ext uri="{FF2B5EF4-FFF2-40B4-BE49-F238E27FC236}">
                <a16:creationId xmlns:a16="http://schemas.microsoft.com/office/drawing/2014/main" id="{6A81A24D-A00A-60B3-30D2-C9C3B6B845A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4931" y="828857"/>
            <a:ext cx="1724629" cy="1335713"/>
          </a:xfrm>
          <a:prstGeom prst="rect">
            <a:avLst/>
          </a:prstGeom>
        </p:spPr>
      </p:pic>
      <p:sp>
        <p:nvSpPr>
          <p:cNvPr id="13"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err="1">
                <a:latin typeface="Arial" panose="020B0604020202020204" pitchFamily="34" charset="0"/>
                <a:cs typeface="Arial" panose="020B0604020202020204" pitchFamily="34" charset="0"/>
              </a:rPr>
              <a:t>διο</a:t>
            </a:r>
            <a:r>
              <a:rPr lang="el-GR" b="1" dirty="0">
                <a:latin typeface="Arial" panose="020B0604020202020204" pitchFamily="34" charset="0"/>
                <a:cs typeface="Arial" panose="020B0604020202020204" pitchFamily="34" charset="0"/>
              </a:rPr>
              <a:t> </a:t>
            </a:r>
            <a:r>
              <a:rPr lang="el-GR" dirty="0">
                <a:latin typeface="Arial" panose="020B0604020202020204" pitchFamily="34" charset="0"/>
                <a:cs typeface="Arial" panose="020B0604020202020204" pitchFamily="34" charset="0"/>
              </a:rPr>
              <a:t>ΔΡΑΣΗΣ </a:t>
            </a:r>
            <a:r>
              <a:rPr lang="en-US" b="1" dirty="0">
                <a:latin typeface="Arial" panose="020B0604020202020204" pitchFamily="34" charset="0"/>
                <a:cs typeface="Arial" panose="020B0604020202020204" pitchFamily="34" charset="0"/>
              </a:rPr>
              <a:t>2025</a:t>
            </a:r>
            <a:r>
              <a:rPr lang="el-GR" b="1"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54854342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sp>
        <p:nvSpPr>
          <p:cNvPr id="4" name="Text Placeholder 3">
            <a:extLst>
              <a:ext uri="{FF2B5EF4-FFF2-40B4-BE49-F238E27FC236}">
                <a16:creationId xmlns:a16="http://schemas.microsoft.com/office/drawing/2014/main" id="{A126A602-8F96-C3EE-06C2-BB07185ABFB2}"/>
              </a:ext>
            </a:extLst>
          </p:cNvPr>
          <p:cNvSpPr>
            <a:spLocks noGrp="1"/>
          </p:cNvSpPr>
          <p:nvPr>
            <p:ph type="body" sz="quarter" idx="1"/>
          </p:nvPr>
        </p:nvSpPr>
        <p:spPr>
          <a:xfrm>
            <a:off x="1005369" y="2568198"/>
            <a:ext cx="21598457" cy="9626125"/>
          </a:xfrm>
        </p:spPr>
        <p:txBody>
          <a:bodyPr>
            <a:normAutofit/>
          </a:bodyPr>
          <a:lstStyle/>
          <a:p>
            <a:pPr marL="685800" indent="-685800" algn="l">
              <a:lnSpc>
                <a:spcPct val="150000"/>
              </a:lnSpc>
              <a:spcBef>
                <a:spcPts val="1200"/>
              </a:spcBef>
              <a:buFont typeface="Arial" panose="020B0604020202020204" pitchFamily="34" charset="0"/>
              <a:buChar char="•"/>
            </a:pPr>
            <a:r>
              <a:rPr lang="el-GR" sz="3900" b="1" dirty="0">
                <a:solidFill>
                  <a:srgbClr val="2F7788"/>
                </a:solidFill>
                <a:latin typeface="Arial" panose="020B0604020202020204" pitchFamily="34" charset="0"/>
                <a:cs typeface="Arial" panose="020B0604020202020204" pitchFamily="34" charset="0"/>
              </a:rPr>
              <a:t>Υπηρεσίες Κοινωνικής Ευημερίας</a:t>
            </a:r>
            <a:r>
              <a:rPr lang="en-US" sz="3900" b="1" dirty="0">
                <a:solidFill>
                  <a:srgbClr val="2F7788"/>
                </a:solidFill>
                <a:latin typeface="Arial" panose="020B0604020202020204" pitchFamily="34" charset="0"/>
                <a:cs typeface="Arial" panose="020B0604020202020204" pitchFamily="34" charset="0"/>
              </a:rPr>
              <a:t>:</a:t>
            </a:r>
            <a:endParaRPr lang="el-GR" sz="3900" b="1" dirty="0">
              <a:solidFill>
                <a:srgbClr val="2F7788"/>
              </a:solidFill>
              <a:latin typeface="Arial" panose="020B0604020202020204" pitchFamily="34" charset="0"/>
              <a:cs typeface="Arial" panose="020B0604020202020204" pitchFamily="34" charset="0"/>
            </a:endParaRP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Υποστήριξη και προστασία θυμάτων εγκληματικών ενεργειών και θυμάτων που έχουν διακινηθεί με σκοπό την εκμετάλλευσή τους.</a:t>
            </a: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Συμβουλευτική καθοδήγηση και στήριξη αποφυλακισθέντων με σκοπό την κοινωνική επανένταξη</a:t>
            </a: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Πρόληψη νεανικής παραβατικότητας και διαχείριση ανήλικων σε σύγκρουση με τον νόμο και παρακολούθηση </a:t>
            </a:r>
            <a:r>
              <a:rPr lang="el-GR" sz="3500" dirty="0" err="1">
                <a:solidFill>
                  <a:srgbClr val="5E5E5E"/>
                </a:solidFill>
                <a:latin typeface="Arial" panose="020B0604020202020204" pitchFamily="34" charset="0"/>
                <a:cs typeface="Arial" panose="020B0604020202020204" pitchFamily="34" charset="0"/>
              </a:rPr>
              <a:t>κηδεμονευτικών</a:t>
            </a:r>
            <a:r>
              <a:rPr lang="el-GR" sz="3500" dirty="0">
                <a:solidFill>
                  <a:srgbClr val="5E5E5E"/>
                </a:solidFill>
                <a:latin typeface="Arial" panose="020B0604020202020204" pitchFamily="34" charset="0"/>
                <a:cs typeface="Arial" panose="020B0604020202020204" pitchFamily="34" charset="0"/>
              </a:rPr>
              <a:t> διαταγμάτων για ενήλικες και ανήλικους. </a:t>
            </a:r>
          </a:p>
          <a:p>
            <a:pPr marL="1431925" lvl="4" indent="-685800" algn="l">
              <a:spcBef>
                <a:spcPts val="600"/>
              </a:spcBef>
              <a:spcAft>
                <a:spcPts val="600"/>
              </a:spcAft>
              <a:buFont typeface="Wingdings" panose="05000000000000000000" pitchFamily="2" charset="2"/>
              <a:buChar char="ü"/>
            </a:pPr>
            <a:r>
              <a:rPr lang="el-GR" sz="3500" dirty="0">
                <a:solidFill>
                  <a:srgbClr val="5E5E5E"/>
                </a:solidFill>
                <a:latin typeface="Arial" panose="020B0604020202020204" pitchFamily="34" charset="0"/>
                <a:cs typeface="Arial" panose="020B0604020202020204" pitchFamily="34" charset="0"/>
              </a:rPr>
              <a:t>Επίβλεψη περιπτώσεων καταδικασθέντων για αδικήματα σεξουαλικής φύσης κατά ανηλίκων, σύμφωνα με Διάταγμα Εποπτείας και όρους που καθορίζει η Αρχή Εποπτείας Καταδικασθέντων για Αδικήματα Σεξουαλικής Φύσης κατά Ανηλίκων.</a:t>
            </a:r>
          </a:p>
        </p:txBody>
      </p:sp>
      <p:pic>
        <p:nvPicPr>
          <p:cNvPr id="12" name="Image" descr="Image"/>
          <p:cNvPicPr>
            <a:picLocks noChangeAspect="1"/>
          </p:cNvPicPr>
          <p:nvPr/>
        </p:nvPicPr>
        <p:blipFill>
          <a:blip r:embed="rId3"/>
          <a:stretch>
            <a:fillRect/>
          </a:stretch>
        </p:blipFill>
        <p:spPr>
          <a:xfrm>
            <a:off x="8803981" y="10638411"/>
            <a:ext cx="15700723" cy="3345352"/>
          </a:xfrm>
          <a:prstGeom prst="rect">
            <a:avLst/>
          </a:prstGeom>
          <a:ln w="12700">
            <a:miter lim="400000"/>
          </a:ln>
        </p:spPr>
      </p:pic>
      <p:sp>
        <p:nvSpPr>
          <p:cNvPr id="1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15" name="01/…">
            <a:extLst>
              <a:ext uri="{FF2B5EF4-FFF2-40B4-BE49-F238E27FC236}">
                <a16:creationId xmlns:a16="http://schemas.microsoft.com/office/drawing/2014/main" id="{4EF7D83A-A232-036D-4AFC-60DE9B18EAF2}"/>
              </a:ext>
            </a:extLst>
          </p:cNvPr>
          <p:cNvSpPr txBox="1"/>
          <p:nvPr/>
        </p:nvSpPr>
        <p:spPr>
          <a:xfrm>
            <a:off x="1420237" y="1511954"/>
            <a:ext cx="12652223" cy="841216"/>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Τμηματα και αρμοδιοτητεσ μασ (ΣΥΝΕΧΕΙΑ)</a:t>
            </a:r>
          </a:p>
        </p:txBody>
      </p:sp>
      <p:cxnSp>
        <p:nvCxnSpPr>
          <p:cNvPr id="17" name="Straight Connector 16">
            <a:extLst>
              <a:ext uri="{FF2B5EF4-FFF2-40B4-BE49-F238E27FC236}">
                <a16:creationId xmlns:a16="http://schemas.microsoft.com/office/drawing/2014/main" id="{28381BB6-23CA-7213-80F5-50C2C9A305A5}"/>
              </a:ext>
            </a:extLst>
          </p:cNvPr>
          <p:cNvCxnSpPr>
            <a:cxnSpLocks/>
          </p:cNvCxnSpPr>
          <p:nvPr/>
        </p:nvCxnSpPr>
        <p:spPr>
          <a:xfrm>
            <a:off x="1459966" y="2438288"/>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18" name="Picture 17">
            <a:extLst>
              <a:ext uri="{FF2B5EF4-FFF2-40B4-BE49-F238E27FC236}">
                <a16:creationId xmlns:a16="http://schemas.microsoft.com/office/drawing/2014/main" id="{6A81A24D-A00A-60B3-30D2-C9C3B6B845A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4931" y="828857"/>
            <a:ext cx="1724629" cy="1335713"/>
          </a:xfrm>
          <a:prstGeom prst="rect">
            <a:avLst/>
          </a:prstGeom>
        </p:spPr>
      </p:pic>
      <p:sp>
        <p:nvSpPr>
          <p:cNvPr id="13"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2025</a:t>
            </a:r>
            <a:r>
              <a:rPr lang="el-GR" b="1"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34788653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sp>
        <p:nvSpPr>
          <p:cNvPr id="3" name="TextBox 2">
            <a:extLst>
              <a:ext uri="{FF2B5EF4-FFF2-40B4-BE49-F238E27FC236}">
                <a16:creationId xmlns:a16="http://schemas.microsoft.com/office/drawing/2014/main" id="{64A62D05-3A16-6D75-EBC8-6E113BAA0498}"/>
              </a:ext>
            </a:extLst>
          </p:cNvPr>
          <p:cNvSpPr txBox="1"/>
          <p:nvPr/>
        </p:nvSpPr>
        <p:spPr>
          <a:xfrm>
            <a:off x="1367295" y="2477912"/>
            <a:ext cx="24228725" cy="98400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l" defTabSz="825500" eaLnBrk="1" fontAlgn="auto" latinLnBrk="0" hangingPunct="1">
              <a:lnSpc>
                <a:spcPct val="150000"/>
              </a:lnSpc>
              <a:spcBef>
                <a:spcPts val="1200"/>
              </a:spcBef>
              <a:spcAft>
                <a:spcPts val="0"/>
              </a:spcAft>
              <a:buClrTx/>
              <a:buSzTx/>
              <a:tabLst/>
              <a:defRPr/>
            </a:pPr>
            <a:r>
              <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Κοινωνική Ενσωμάτωση Ατόμων με Αναπηρία</a:t>
            </a:r>
            <a:r>
              <a:rPr kumimoji="0" lang="en-US"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a:t>
            </a: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L="1122363" marR="0" lvl="0" indent="-457200" algn="l" defTabSz="825500" eaLnBrk="1" fontAlgn="auto" latinLnBrk="0" hangingPunct="1">
              <a:lnSpc>
                <a:spcPct val="120000"/>
              </a:lnSpc>
              <a:spcBef>
                <a:spcPts val="0"/>
              </a:spcBef>
              <a:spcAft>
                <a:spcPts val="600"/>
              </a:spcAft>
              <a:buClrTx/>
              <a:buSzTx/>
              <a:buFont typeface="Arial" panose="020B0604020202020204" pitchFamily="34" charset="0"/>
              <a:buChar char="•"/>
              <a:tabLst/>
              <a:defRPr/>
            </a:pPr>
            <a:r>
              <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Παροχή Αξιολογήσεων και Πιστοποιήσεων της Αναπηρίας και Λειτουργικότητας </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Στόχος</a:t>
            </a:r>
            <a:r>
              <a:rPr kumimoji="0" lang="en-US"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 H </a:t>
            </a: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πραγματοποίηση 5.000 αξιολογήσεων ετησίως Παγκύπρια, για σκοπούς πιστοποίησης των δικαιωμάτων των αιτητών για κοινωνικές παροχές και υπηρεσίες</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Δίκτυο 130 ιατρών και επαγγελματιών </a:t>
            </a:r>
            <a:r>
              <a:rPr lang="el-GR" sz="3600" b="0" dirty="0">
                <a:solidFill>
                  <a:srgbClr val="5E5E5E"/>
                </a:solidFill>
                <a:latin typeface="Arial" panose="020B0604020202020204" pitchFamily="34" charset="0"/>
                <a:cs typeface="Arial" panose="020B0604020202020204" pitchFamily="34" charset="0"/>
              </a:rPr>
              <a:t>υγείας</a:t>
            </a: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 με αγορά υπηρεσιών για συμμετοχή </a:t>
            </a:r>
            <a:b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b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σε πολυθεματικές επιτροπές,</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Λειτουργία του αξιολογητικού μηχανισμού μέσω τυποποιημένων διαδικασιών, πρωτοκόλλων</a:t>
            </a:r>
            <a:b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b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αξιολόγησης, εγχειριδίων</a:t>
            </a:r>
            <a:r>
              <a:rPr lang="el-GR" b="0" dirty="0">
                <a:solidFill>
                  <a:srgbClr val="5E5E5E"/>
                </a:solidFill>
                <a:latin typeface="Arial" panose="020B0604020202020204" pitchFamily="34" charset="0"/>
                <a:cs typeface="Arial" panose="020B0604020202020204" pitchFamily="34" charset="0"/>
              </a:rPr>
              <a:t>, </a:t>
            </a:r>
            <a:r>
              <a:rPr lang="el-GR" sz="3600" b="0" dirty="0">
                <a:solidFill>
                  <a:srgbClr val="5E5E5E"/>
                </a:solidFill>
                <a:latin typeface="Arial" panose="020B0604020202020204" pitchFamily="34" charset="0"/>
                <a:cs typeface="Arial" panose="020B0604020202020204" pitchFamily="34" charset="0"/>
              </a:rPr>
              <a:t>κώδικα δεοντολογίας, μηχανισμού παραπόνων και ελέγχου ποιότητας</a:t>
            </a: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1122363" marR="0" lvl="0" indent="-457200" algn="l" defTabSz="825500" eaLnBrk="1" fontAlgn="auto" latinLnBrk="0" hangingPunct="1">
              <a:lnSpc>
                <a:spcPct val="120000"/>
              </a:lnSpc>
              <a:spcBef>
                <a:spcPts val="1200"/>
              </a:spcBef>
              <a:spcAft>
                <a:spcPts val="600"/>
              </a:spcAft>
              <a:buClrTx/>
              <a:buSzTx/>
              <a:buFont typeface="Arial" panose="020B0604020202020204" pitchFamily="34" charset="0"/>
              <a:buChar char="•"/>
              <a:tabLst/>
              <a:defRPr/>
            </a:pPr>
            <a:r>
              <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Χορήγηση Κοινωνικών Παροχών σε Άτομα με Αναπηρίες </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Αποσκοπεί στην κάλυψη του επιπρόσθετου κόστους που προκαλεί η αναπηρία, την πρόληψη</a:t>
            </a:r>
            <a:b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b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του κοινωνικού αποκλεισμού</a:t>
            </a:r>
            <a:r>
              <a:rPr kumimoji="0" lang="el-GR" sz="3600" b="0" i="0" u="none" strike="noStrike" kern="0" cap="none" spc="0" normalizeH="0" noProof="0" dirty="0">
                <a:ln>
                  <a:noFill/>
                </a:ln>
                <a:solidFill>
                  <a:srgbClr val="5E5E5E"/>
                </a:solidFill>
                <a:effectLst/>
                <a:uLnTx/>
                <a:uFillTx/>
                <a:latin typeface="Arial" panose="020B0604020202020204" pitchFamily="34" charset="0"/>
                <a:cs typeface="Arial" panose="020B0604020202020204" pitchFamily="34" charset="0"/>
                <a:sym typeface="Helvetica Neue"/>
              </a:rPr>
              <a:t> </a:t>
            </a: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και τη βελτίωση της ποιότητας ζωής των ανθρώπων</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Πέραν των 9000 δικαιούχων μέσω της εφαρμογής τριών Νόμων και </a:t>
            </a:r>
            <a:r>
              <a:rPr lang="el-GR" sz="3600" b="0" dirty="0">
                <a:solidFill>
                  <a:srgbClr val="5E5E5E"/>
                </a:solidFill>
                <a:latin typeface="Arial" panose="020B0604020202020204" pitchFamily="34" charset="0"/>
                <a:cs typeface="Arial" panose="020B0604020202020204" pitchFamily="34" charset="0"/>
              </a:rPr>
              <a:t>δέκα</a:t>
            </a: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 Σχεδίων</a:t>
            </a:r>
            <a:b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b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για Κοινωνικές</a:t>
            </a:r>
            <a:r>
              <a:rPr kumimoji="0" lang="el-GR" sz="3600" b="0" i="0" u="none" strike="noStrike" kern="0" cap="none" spc="0" normalizeH="0" noProof="0" dirty="0">
                <a:ln>
                  <a:noFill/>
                </a:ln>
                <a:solidFill>
                  <a:srgbClr val="5E5E5E"/>
                </a:solidFill>
                <a:effectLst/>
                <a:uLnTx/>
                <a:uFillTx/>
                <a:latin typeface="Arial" panose="020B0604020202020204" pitchFamily="34" charset="0"/>
                <a:cs typeface="Arial" panose="020B0604020202020204" pitchFamily="34" charset="0"/>
                <a:sym typeface="Helvetica Neue"/>
              </a:rPr>
              <a:t> </a:t>
            </a: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Παροχές </a:t>
            </a:r>
          </a:p>
        </p:txBody>
      </p:sp>
      <p:pic>
        <p:nvPicPr>
          <p:cNvPr id="12"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1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21" name="01/…">
            <a:extLst>
              <a:ext uri="{FF2B5EF4-FFF2-40B4-BE49-F238E27FC236}">
                <a16:creationId xmlns:a16="http://schemas.microsoft.com/office/drawing/2014/main" id="{4EF7D83A-A232-036D-4AFC-60DE9B18EAF2}"/>
              </a:ext>
            </a:extLst>
          </p:cNvPr>
          <p:cNvSpPr txBox="1"/>
          <p:nvPr/>
        </p:nvSpPr>
        <p:spPr>
          <a:xfrm>
            <a:off x="1420237" y="1511954"/>
            <a:ext cx="12652223" cy="841216"/>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Τμηματα και αρμοδιοτητεσ μασ (ΣΥΝΕΧΕΙΑ)</a:t>
            </a:r>
          </a:p>
        </p:txBody>
      </p:sp>
      <p:cxnSp>
        <p:nvCxnSpPr>
          <p:cNvPr id="22" name="Straight Connector 21">
            <a:extLst>
              <a:ext uri="{FF2B5EF4-FFF2-40B4-BE49-F238E27FC236}">
                <a16:creationId xmlns:a16="http://schemas.microsoft.com/office/drawing/2014/main" id="{28381BB6-23CA-7213-80F5-50C2C9A305A5}"/>
              </a:ext>
            </a:extLst>
          </p:cNvPr>
          <p:cNvCxnSpPr>
            <a:cxnSpLocks/>
          </p:cNvCxnSpPr>
          <p:nvPr/>
        </p:nvCxnSpPr>
        <p:spPr>
          <a:xfrm>
            <a:off x="1459966" y="2438288"/>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23" name="Picture 22">
            <a:extLst>
              <a:ext uri="{FF2B5EF4-FFF2-40B4-BE49-F238E27FC236}">
                <a16:creationId xmlns:a16="http://schemas.microsoft.com/office/drawing/2014/main" id="{6A81A24D-A00A-60B3-30D2-C9C3B6B845A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4931" y="828857"/>
            <a:ext cx="1724629" cy="1335713"/>
          </a:xfrm>
          <a:prstGeom prst="rect">
            <a:avLst/>
          </a:prstGeom>
        </p:spPr>
      </p:pic>
      <p:sp>
        <p:nvSpPr>
          <p:cNvPr id="13"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68751189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4" name="Subtitle here">
            <a:extLst>
              <a:ext uri="{FF2B5EF4-FFF2-40B4-BE49-F238E27FC236}">
                <a16:creationId xmlns:a16="http://schemas.microsoft.com/office/drawing/2014/main" id="{2B0A2990-B37A-65E3-6DA1-F58472D114E0}"/>
              </a:ext>
            </a:extLst>
          </p:cNvPr>
          <p:cNvSpPr txBox="1"/>
          <p:nvPr/>
        </p:nvSpPr>
        <p:spPr>
          <a:xfrm>
            <a:off x="702217" y="6227633"/>
            <a:ext cx="8751277"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spc="0" dirty="0">
                <a:solidFill>
                  <a:schemeClr val="bg1"/>
                </a:solidFill>
              </a:rPr>
              <a:t>Προώθηση της ισότητας ευκαιριών</a:t>
            </a:r>
            <a:endParaRPr lang="el-GR" sz="2400" b="1" i="0" kern="0" spc="0" dirty="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607846" y="8241609"/>
            <a:ext cx="10584150"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b="1" i="0" kern="0" spc="0" dirty="0">
                <a:solidFill>
                  <a:schemeClr val="bg1"/>
                </a:solidFill>
              </a:rPr>
              <a:t>Προώθηση των συμφερόντων ατόμων, οικογενειών και κοινοτήτων</a:t>
            </a:r>
          </a:p>
        </p:txBody>
      </p:sp>
      <p:sp>
        <p:nvSpPr>
          <p:cNvPr id="27" name="Subtitle here">
            <a:extLst>
              <a:ext uri="{FF2B5EF4-FFF2-40B4-BE49-F238E27FC236}">
                <a16:creationId xmlns:a16="http://schemas.microsoft.com/office/drawing/2014/main" id="{C674E7E7-E5B0-C0BA-8FBF-C027AE96DC7C}"/>
              </a:ext>
            </a:extLst>
          </p:cNvPr>
          <p:cNvSpPr txBox="1"/>
          <p:nvPr/>
        </p:nvSpPr>
        <p:spPr>
          <a:xfrm>
            <a:off x="1367295" y="9339373"/>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Μελέτες και Παρεκκλίσεις (???)</a:t>
            </a:r>
          </a:p>
        </p:txBody>
      </p:sp>
      <p:sp>
        <p:nvSpPr>
          <p:cNvPr id="3" name="TextBox 2">
            <a:extLst>
              <a:ext uri="{FF2B5EF4-FFF2-40B4-BE49-F238E27FC236}">
                <a16:creationId xmlns:a16="http://schemas.microsoft.com/office/drawing/2014/main" id="{64A62D05-3A16-6D75-EBC8-6E113BAA0498}"/>
              </a:ext>
            </a:extLst>
          </p:cNvPr>
          <p:cNvSpPr txBox="1"/>
          <p:nvPr/>
        </p:nvSpPr>
        <p:spPr>
          <a:xfrm>
            <a:off x="1367295" y="2473509"/>
            <a:ext cx="24228725" cy="96307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R="0" lvl="0" algn="l" defTabSz="825500" eaLnBrk="1" fontAlgn="auto" latinLnBrk="0" hangingPunct="1">
              <a:lnSpc>
                <a:spcPct val="150000"/>
              </a:lnSpc>
              <a:spcBef>
                <a:spcPts val="1200"/>
              </a:spcBef>
              <a:spcAft>
                <a:spcPts val="0"/>
              </a:spcAft>
              <a:buClrTx/>
              <a:buSzTx/>
              <a:tabLst/>
              <a:defRPr/>
            </a:pPr>
            <a:r>
              <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Κοινωνική Ενσωμάτωση Ατόμων με Αναπηρία</a:t>
            </a:r>
            <a:r>
              <a:rPr kumimoji="0" lang="en-US"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a:t>
            </a:r>
            <a:endParaRPr kumimoji="0" lang="el-GR" sz="3600" b="1"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endParaRPr>
          </a:p>
          <a:p>
            <a:pPr marL="1122363" marR="0" lvl="0" indent="-457200" algn="l" defTabSz="825500" eaLnBrk="1" fontAlgn="auto" latinLnBrk="0" hangingPunct="1">
              <a:lnSpc>
                <a:spcPct val="120000"/>
              </a:lnSpc>
              <a:spcBef>
                <a:spcPts val="1200"/>
              </a:spcBef>
              <a:spcAft>
                <a:spcPts val="600"/>
              </a:spcAft>
              <a:buClrTx/>
              <a:buSzTx/>
              <a:buFont typeface="Arial" panose="020B0604020202020204" pitchFamily="34" charset="0"/>
              <a:buChar char="•"/>
              <a:tabLst/>
              <a:defRPr/>
            </a:pPr>
            <a:r>
              <a:rPr kumimoji="0" lang="el-GR" sz="40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Παροχή Άμεσης και Έμμεσης Επαγγελματικής Αποκατάστασης</a:t>
            </a:r>
            <a:br>
              <a:rPr kumimoji="0" lang="el-GR" sz="40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br>
            <a:r>
              <a:rPr kumimoji="0" lang="el-GR" sz="40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και άλλων Υποστηρικτικών Υπηρεσιών</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n-US"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E</a:t>
            </a:r>
            <a:r>
              <a:rPr kumimoji="0" lang="el-GR" sz="3600" b="0" i="0" u="none" strike="noStrike" kern="0" cap="none" spc="0" normalizeH="0" baseline="0" noProof="0" dirty="0" err="1">
                <a:ln>
                  <a:noFill/>
                </a:ln>
                <a:solidFill>
                  <a:srgbClr val="5E5E5E"/>
                </a:solidFill>
                <a:effectLst/>
                <a:uLnTx/>
                <a:uFillTx/>
                <a:latin typeface="Arial" panose="020B0604020202020204" pitchFamily="34" charset="0"/>
                <a:cs typeface="Arial" panose="020B0604020202020204" pitchFamily="34" charset="0"/>
                <a:sym typeface="Helvetica Neue"/>
              </a:rPr>
              <a:t>φαρμογή</a:t>
            </a: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 του περί Πρόσληψης Ατόμων με Αναπηρίες στον Ευρύτερο Δημόσιο Τομέα Νόμου </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Σχέδιο Επιχορήγησης Μικρών Μονάδων </a:t>
            </a:r>
            <a:r>
              <a:rPr kumimoji="0" lang="el-GR" sz="3600" b="0" i="0" u="none" strike="noStrike" kern="0" cap="none" spc="0" normalizeH="0" baseline="0" noProof="0" dirty="0" err="1">
                <a:ln>
                  <a:noFill/>
                </a:ln>
                <a:solidFill>
                  <a:srgbClr val="5E5E5E"/>
                </a:solidFill>
                <a:effectLst/>
                <a:uLnTx/>
                <a:uFillTx/>
                <a:latin typeface="Arial" panose="020B0604020202020204" pitchFamily="34" charset="0"/>
                <a:cs typeface="Arial" panose="020B0604020202020204" pitchFamily="34" charset="0"/>
                <a:sym typeface="Helvetica Neue"/>
              </a:rPr>
              <a:t>Αυτοεργοδότησης</a:t>
            </a: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 και Κοινωνικών Επιχειρήσεων</a:t>
            </a:r>
            <a:endParaRPr kumimoji="0" lang="en-US"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Σχέδιο </a:t>
            </a:r>
            <a:r>
              <a:rPr kumimoji="0" lang="en-US"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Επα</a:t>
            </a:r>
            <a:r>
              <a:rPr kumimoji="0" lang="en-US" sz="3600" b="0" i="0" u="none" strike="noStrike" kern="0" cap="none" spc="0" normalizeH="0" baseline="0" noProof="0" dirty="0" err="1">
                <a:ln>
                  <a:noFill/>
                </a:ln>
                <a:solidFill>
                  <a:srgbClr val="5E5E5E"/>
                </a:solidFill>
                <a:effectLst/>
                <a:uLnTx/>
                <a:uFillTx/>
                <a:latin typeface="Arial" panose="020B0604020202020204" pitchFamily="34" charset="0"/>
                <a:cs typeface="Arial" panose="020B0604020202020204" pitchFamily="34" charset="0"/>
                <a:sym typeface="Helvetica Neue"/>
              </a:rPr>
              <a:t>γγελμ</a:t>
            </a:r>
            <a:r>
              <a:rPr kumimoji="0" lang="en-US"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ατικής Κατάρτισης</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rPr>
              <a:t>Σχέδιο Απασχόλησης με Στήριξη μέσω ΜΚΟ (Μη Κυβερνητικών Οργανώσεων)</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lang="el-GR" sz="3600" b="0" dirty="0">
                <a:solidFill>
                  <a:srgbClr val="5E5E5E"/>
                </a:solidFill>
                <a:latin typeface="Arial" panose="020B0604020202020204" pitchFamily="34" charset="0"/>
                <a:cs typeface="Arial" panose="020B0604020202020204" pitchFamily="34" charset="0"/>
              </a:rPr>
              <a:t>Ανάθεση και εποπτεία Κατοικιών και Προγραμμάτων Υποστήριξης στην Ανεξάρτητη Διαβίωση</a:t>
            </a:r>
          </a:p>
          <a:p>
            <a:pPr marL="2066925" marR="0" lvl="0" indent="-685800" algn="l" defTabSz="825500" eaLnBrk="1" fontAlgn="auto" latinLnBrk="0" hangingPunct="1">
              <a:lnSpc>
                <a:spcPct val="120000"/>
              </a:lnSpc>
              <a:spcBef>
                <a:spcPts val="600"/>
              </a:spcBef>
              <a:spcAft>
                <a:spcPts val="600"/>
              </a:spcAft>
              <a:buClrTx/>
              <a:buSzTx/>
              <a:buFont typeface="Wingdings" panose="05000000000000000000" pitchFamily="2" charset="2"/>
              <a:buChar char="ü"/>
              <a:tabLst/>
              <a:defRPr/>
            </a:pPr>
            <a:r>
              <a:rPr lang="el-GR" sz="3600" b="0" dirty="0">
                <a:solidFill>
                  <a:srgbClr val="5E5E5E"/>
                </a:solidFill>
                <a:latin typeface="Arial" panose="020B0604020202020204" pitchFamily="34" charset="0"/>
                <a:cs typeface="Arial" panose="020B0604020202020204" pitchFamily="34" charset="0"/>
              </a:rPr>
              <a:t>Ανάθεση και εποπτεία Κέντρου Οικογενειακής Παρέμβασης και Στήριξης για τον Αυτισμό</a:t>
            </a:r>
            <a:endParaRPr kumimoji="0" lang="el-GR" sz="3600" b="0" i="0" u="none" strike="noStrike" kern="0" cap="none" spc="0" normalizeH="0" baseline="0" noProof="0" dirty="0">
              <a:ln>
                <a:noFill/>
              </a:ln>
              <a:solidFill>
                <a:srgbClr val="5E5E5E"/>
              </a:solidFill>
              <a:effectLst/>
              <a:uLnTx/>
              <a:uFillTx/>
              <a:latin typeface="Arial" panose="020B0604020202020204" pitchFamily="34" charset="0"/>
              <a:cs typeface="Arial" panose="020B0604020202020204" pitchFamily="34" charset="0"/>
              <a:sym typeface="Helvetica Neue"/>
            </a:endParaRPr>
          </a:p>
          <a:p>
            <a:pPr marL="1173162" marR="0" lvl="0" indent="-457200" algn="l" defTabSz="825500" eaLnBrk="1" fontAlgn="auto" latinLnBrk="0" hangingPunct="1">
              <a:lnSpc>
                <a:spcPct val="120000"/>
              </a:lnSpc>
              <a:spcBef>
                <a:spcPts val="1200"/>
              </a:spcBef>
              <a:spcAft>
                <a:spcPts val="600"/>
              </a:spcAft>
              <a:buClrTx/>
              <a:buSzTx/>
              <a:buFont typeface="Arial" panose="020B0604020202020204" pitchFamily="34" charset="0"/>
              <a:buChar char="•"/>
              <a:tabLst/>
              <a:defRPr/>
            </a:pPr>
            <a:r>
              <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Συντονισμός της αποτελεσματικής εφαρμογής της Σύμβασης του Οργανισμού Ηνωμένων Εθνών</a:t>
            </a:r>
            <a:br>
              <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br>
            <a:r>
              <a:rPr kumimoji="0" lang="el-GR" sz="3600" b="0" i="0" u="none" strike="noStrike" kern="0" cap="none"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Helvetica Neue"/>
              </a:rPr>
              <a:t>για τα Δικαιώματα των Ατόμων με Αναπηρίες, του Εθνικού Σχεδίου Δράσης για την Αναπηρία και του Εθνικού Σχεδίου Δράσης για τον Αυτισμό</a:t>
            </a:r>
          </a:p>
        </p:txBody>
      </p:sp>
      <p:pic>
        <p:nvPicPr>
          <p:cNvPr id="12" name="Image" descr="Image"/>
          <p:cNvPicPr>
            <a:picLocks noChangeAspect="1"/>
          </p:cNvPicPr>
          <p:nvPr/>
        </p:nvPicPr>
        <p:blipFill>
          <a:blip r:embed="rId3"/>
          <a:stretch>
            <a:fillRect/>
          </a:stretch>
        </p:blipFill>
        <p:spPr>
          <a:xfrm>
            <a:off x="8936984" y="11089177"/>
            <a:ext cx="15700723" cy="2610279"/>
          </a:xfrm>
          <a:prstGeom prst="rect">
            <a:avLst/>
          </a:prstGeom>
          <a:ln w="12700">
            <a:miter lim="400000"/>
          </a:ln>
        </p:spPr>
      </p:pic>
      <p:sp>
        <p:nvSpPr>
          <p:cNvPr id="14"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21" name="01/…">
            <a:extLst>
              <a:ext uri="{FF2B5EF4-FFF2-40B4-BE49-F238E27FC236}">
                <a16:creationId xmlns:a16="http://schemas.microsoft.com/office/drawing/2014/main" id="{4EF7D83A-A232-036D-4AFC-60DE9B18EAF2}"/>
              </a:ext>
            </a:extLst>
          </p:cNvPr>
          <p:cNvSpPr txBox="1"/>
          <p:nvPr/>
        </p:nvSpPr>
        <p:spPr>
          <a:xfrm>
            <a:off x="1420237" y="1511954"/>
            <a:ext cx="12652223" cy="841216"/>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dirty="0">
                <a:solidFill>
                  <a:srgbClr val="307687"/>
                </a:solidFill>
                <a:latin typeface="Arial" panose="020B0604020202020204"/>
                <a:ea typeface="Arial" panose="020B0604020202020204"/>
                <a:cs typeface="Arial" panose="020B0604020202020204"/>
                <a:sym typeface="Arial" panose="020B0604020202020204"/>
              </a:rPr>
              <a:t>Τμηματα και αρμοδιοτητεσ μασ (ΣΥΝΕΧΕΙΑ)</a:t>
            </a:r>
          </a:p>
        </p:txBody>
      </p:sp>
      <p:cxnSp>
        <p:nvCxnSpPr>
          <p:cNvPr id="22" name="Straight Connector 21">
            <a:extLst>
              <a:ext uri="{FF2B5EF4-FFF2-40B4-BE49-F238E27FC236}">
                <a16:creationId xmlns:a16="http://schemas.microsoft.com/office/drawing/2014/main" id="{28381BB6-23CA-7213-80F5-50C2C9A305A5}"/>
              </a:ext>
            </a:extLst>
          </p:cNvPr>
          <p:cNvCxnSpPr>
            <a:cxnSpLocks/>
          </p:cNvCxnSpPr>
          <p:nvPr/>
        </p:nvCxnSpPr>
        <p:spPr>
          <a:xfrm>
            <a:off x="1459966" y="2438288"/>
            <a:ext cx="21674354"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23" name="Picture 22">
            <a:extLst>
              <a:ext uri="{FF2B5EF4-FFF2-40B4-BE49-F238E27FC236}">
                <a16:creationId xmlns:a16="http://schemas.microsoft.com/office/drawing/2014/main" id="{6A81A24D-A00A-60B3-30D2-C9C3B6B845A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424931" y="828857"/>
            <a:ext cx="1724629" cy="1335713"/>
          </a:xfrm>
          <a:prstGeom prst="rect">
            <a:avLst/>
          </a:prstGeom>
        </p:spPr>
      </p:pic>
      <p:sp>
        <p:nvSpPr>
          <p:cNvPr id="15"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56267950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23" name="Subtitle here">
            <a:extLst>
              <a:ext uri="{FF2B5EF4-FFF2-40B4-BE49-F238E27FC236}">
                <a16:creationId xmlns:a16="http://schemas.microsoft.com/office/drawing/2014/main" id="{7E3E4E45-E129-13FD-73E0-E960EC0442B7}"/>
              </a:ext>
            </a:extLst>
          </p:cNvPr>
          <p:cNvSpPr txBox="1"/>
          <p:nvPr/>
        </p:nvSpPr>
        <p:spPr>
          <a:xfrm>
            <a:off x="2720275" y="3375850"/>
            <a:ext cx="1854875"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3600" i="0" kern="0" spc="0" dirty="0">
              <a:solidFill>
                <a:schemeClr val="bg1"/>
              </a:solidFill>
            </a:endParaRPr>
          </a:p>
        </p:txBody>
      </p:sp>
      <p:sp>
        <p:nvSpPr>
          <p:cNvPr id="24" name="Subtitle here">
            <a:extLst>
              <a:ext uri="{FF2B5EF4-FFF2-40B4-BE49-F238E27FC236}">
                <a16:creationId xmlns:a16="http://schemas.microsoft.com/office/drawing/2014/main" id="{C84A4A99-B830-2805-8E3C-77929C08D5D5}"/>
              </a:ext>
            </a:extLst>
          </p:cNvPr>
          <p:cNvSpPr txBox="1"/>
          <p:nvPr/>
        </p:nvSpPr>
        <p:spPr>
          <a:xfrm>
            <a:off x="2527486" y="4441355"/>
            <a:ext cx="2240453"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3600" i="0" kern="0" spc="0" dirty="0">
              <a:solidFill>
                <a:schemeClr val="bg1"/>
              </a:solidFill>
            </a:endParaRPr>
          </a:p>
        </p:txBody>
      </p:sp>
      <p:sp>
        <p:nvSpPr>
          <p:cNvPr id="25" name="Subtitle here">
            <a:extLst>
              <a:ext uri="{FF2B5EF4-FFF2-40B4-BE49-F238E27FC236}">
                <a16:creationId xmlns:a16="http://schemas.microsoft.com/office/drawing/2014/main" id="{07A209D6-0C04-676E-952E-99C11850507F}"/>
              </a:ext>
            </a:extLst>
          </p:cNvPr>
          <p:cNvSpPr txBox="1"/>
          <p:nvPr/>
        </p:nvSpPr>
        <p:spPr>
          <a:xfrm>
            <a:off x="2614572" y="5506860"/>
            <a:ext cx="2066281"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3600" i="0" kern="0" spc="0" dirty="0">
              <a:solidFill>
                <a:schemeClr val="bg1"/>
              </a:solidFill>
            </a:endParaRPr>
          </a:p>
        </p:txBody>
      </p:sp>
      <p:sp>
        <p:nvSpPr>
          <p:cNvPr id="26" name="Subtitle here">
            <a:extLst>
              <a:ext uri="{FF2B5EF4-FFF2-40B4-BE49-F238E27FC236}">
                <a16:creationId xmlns:a16="http://schemas.microsoft.com/office/drawing/2014/main" id="{45A200BA-1339-125D-57A9-EF4FB78DC0BC}"/>
              </a:ext>
            </a:extLst>
          </p:cNvPr>
          <p:cNvSpPr txBox="1"/>
          <p:nvPr/>
        </p:nvSpPr>
        <p:spPr>
          <a:xfrm>
            <a:off x="2396589" y="6572365"/>
            <a:ext cx="2502246"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3600" i="0" kern="0" spc="0" dirty="0">
              <a:solidFill>
                <a:schemeClr val="bg1"/>
              </a:solidFill>
            </a:endParaRPr>
          </a:p>
        </p:txBody>
      </p:sp>
      <p:pic>
        <p:nvPicPr>
          <p:cNvPr id="15" name="Image" descr="Image"/>
          <p:cNvPicPr>
            <a:picLocks noChangeAspect="1"/>
          </p:cNvPicPr>
          <p:nvPr/>
        </p:nvPicPr>
        <p:blipFill>
          <a:blip r:embed="rId3"/>
          <a:stretch>
            <a:fillRect/>
          </a:stretch>
        </p:blipFill>
        <p:spPr>
          <a:xfrm>
            <a:off x="8936984" y="10354105"/>
            <a:ext cx="15700723" cy="3345352"/>
          </a:xfrm>
          <a:prstGeom prst="rect">
            <a:avLst/>
          </a:prstGeom>
          <a:ln w="12700">
            <a:miter lim="400000"/>
          </a:ln>
        </p:spPr>
      </p:pic>
      <p:sp>
        <p:nvSpPr>
          <p:cNvPr id="17" name="ΥΠΟΥΡΓΕΙΟ ΟΙΚΟΝΟΜΙΚΩΝ">
            <a:extLst>
              <a:ext uri="{FF2B5EF4-FFF2-40B4-BE49-F238E27FC236}">
                <a16:creationId xmlns:a16="http://schemas.microsoft.com/office/drawing/2014/main" id="{32A96733-58D0-4E86-A752-062EBF046986}"/>
              </a:ext>
            </a:extLst>
          </p:cNvPr>
          <p:cNvSpPr txBox="1">
            <a:spLocks/>
          </p:cNvSpPr>
          <p:nvPr/>
        </p:nvSpPr>
        <p:spPr>
          <a:xfrm>
            <a:off x="11120061" y="12384841"/>
            <a:ext cx="9605962" cy="5077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5400" b="0"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sz="2500" b="1"/>
              <a:t>ΥΦΥΠΟΥΡΓΕΙΟ ΚΟΙΝΩΝΙΚΗΣ ΠΡΟΝΟΙΑΣ</a:t>
            </a:r>
            <a:endParaRPr lang="el-GR" sz="2500" b="1" dirty="0"/>
          </a:p>
        </p:txBody>
      </p:sp>
      <p:sp>
        <p:nvSpPr>
          <p:cNvPr id="14" name="headline goes here goes here">
            <a:extLst>
              <a:ext uri="{FF2B5EF4-FFF2-40B4-BE49-F238E27FC236}">
                <a16:creationId xmlns:a16="http://schemas.microsoft.com/office/drawing/2014/main" id="{68B6EFB1-6142-29A7-A5E6-65D011687921}"/>
              </a:ext>
            </a:extLst>
          </p:cNvPr>
          <p:cNvSpPr txBox="1"/>
          <p:nvPr/>
        </p:nvSpPr>
        <p:spPr>
          <a:xfrm>
            <a:off x="860928" y="562098"/>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n-US" b="1" dirty="0">
                <a:latin typeface="Arial" panose="020B0604020202020204" pitchFamily="34" charset="0"/>
                <a:cs typeface="Arial" panose="020B0604020202020204" pitchFamily="34" charset="0"/>
              </a:rPr>
              <a:t>5</a:t>
            </a:r>
            <a:r>
              <a:rPr lang="el-GR" b="1" dirty="0">
                <a:latin typeface="Arial" panose="020B0604020202020204" pitchFamily="34" charset="0"/>
                <a:cs typeface="Arial" panose="020B0604020202020204" pitchFamily="34" charset="0"/>
              </a:rPr>
              <a:t> </a:t>
            </a:r>
          </a:p>
        </p:txBody>
      </p:sp>
      <p:sp>
        <p:nvSpPr>
          <p:cNvPr id="20"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Προκλήσεις και Ανάγκες</a:t>
            </a:r>
          </a:p>
        </p:txBody>
      </p:sp>
      <p:sp>
        <p:nvSpPr>
          <p:cNvPr id="21" name="Line">
            <a:extLst>
              <a:ext uri="{FF2B5EF4-FFF2-40B4-BE49-F238E27FC236}">
                <a16:creationId xmlns:a16="http://schemas.microsoft.com/office/drawing/2014/main" id="{1886EEB6-9BC0-5D12-EBED-623414732DEF}"/>
              </a:ext>
            </a:extLst>
          </p:cNvPr>
          <p:cNvSpPr/>
          <p:nvPr/>
        </p:nvSpPr>
        <p:spPr>
          <a:xfrm>
            <a:off x="852000" y="2414746"/>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pic>
        <p:nvPicPr>
          <p:cNvPr id="22" name="Picture 21" descr="A pen and clipboard with squares and squares&#10;&#10;Description automatically generated">
            <a:extLst>
              <a:ext uri="{FF2B5EF4-FFF2-40B4-BE49-F238E27FC236}">
                <a16:creationId xmlns:a16="http://schemas.microsoft.com/office/drawing/2014/main" id="{6B5EAFF7-3B05-EB3B-8393-C867F752B8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72869" y="361499"/>
            <a:ext cx="1957140" cy="2148366"/>
          </a:xfrm>
          <a:prstGeom prst="rect">
            <a:avLst/>
          </a:prstGeom>
        </p:spPr>
      </p:pic>
      <p:sp>
        <p:nvSpPr>
          <p:cNvPr id="27" name="Rectangle 26">
            <a:extLst>
              <a:ext uri="{FF2B5EF4-FFF2-40B4-BE49-F238E27FC236}">
                <a16:creationId xmlns:a16="http://schemas.microsoft.com/office/drawing/2014/main" id="{337A4ED4-EEA7-7220-672D-66870D2961F2}"/>
              </a:ext>
            </a:extLst>
          </p:cNvPr>
          <p:cNvSpPr/>
          <p:nvPr/>
        </p:nvSpPr>
        <p:spPr>
          <a:xfrm>
            <a:off x="1210619" y="9659562"/>
            <a:ext cx="15115232" cy="95832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8" name="Rectangle 27">
            <a:extLst>
              <a:ext uri="{FF2B5EF4-FFF2-40B4-BE49-F238E27FC236}">
                <a16:creationId xmlns:a16="http://schemas.microsoft.com/office/drawing/2014/main" id="{2A9121FF-E60E-DFD4-3286-4E500FECEDE3}"/>
              </a:ext>
            </a:extLst>
          </p:cNvPr>
          <p:cNvSpPr/>
          <p:nvPr/>
        </p:nvSpPr>
        <p:spPr>
          <a:xfrm>
            <a:off x="1136926" y="7894001"/>
            <a:ext cx="15115232" cy="95832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0" name="Rectangle 29">
            <a:extLst>
              <a:ext uri="{FF2B5EF4-FFF2-40B4-BE49-F238E27FC236}">
                <a16:creationId xmlns:a16="http://schemas.microsoft.com/office/drawing/2014/main" id="{AFFC37C1-C808-95FF-046E-6A98CE9F976B}"/>
              </a:ext>
            </a:extLst>
          </p:cNvPr>
          <p:cNvSpPr/>
          <p:nvPr/>
        </p:nvSpPr>
        <p:spPr>
          <a:xfrm>
            <a:off x="1210619" y="6456335"/>
            <a:ext cx="15115232" cy="95832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1" name="Rectangle 30">
            <a:extLst>
              <a:ext uri="{FF2B5EF4-FFF2-40B4-BE49-F238E27FC236}">
                <a16:creationId xmlns:a16="http://schemas.microsoft.com/office/drawing/2014/main" id="{5C79CEB4-AC7E-2B76-96BD-64DBB80E42F2}"/>
              </a:ext>
            </a:extLst>
          </p:cNvPr>
          <p:cNvSpPr/>
          <p:nvPr/>
        </p:nvSpPr>
        <p:spPr>
          <a:xfrm>
            <a:off x="1210619" y="5388592"/>
            <a:ext cx="15115232" cy="95832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2" name="Rectangle 31">
            <a:extLst>
              <a:ext uri="{FF2B5EF4-FFF2-40B4-BE49-F238E27FC236}">
                <a16:creationId xmlns:a16="http://schemas.microsoft.com/office/drawing/2014/main" id="{AE41BA49-CFE0-104C-E7A2-2D8D0D83140E}"/>
              </a:ext>
            </a:extLst>
          </p:cNvPr>
          <p:cNvSpPr/>
          <p:nvPr/>
        </p:nvSpPr>
        <p:spPr>
          <a:xfrm>
            <a:off x="1210619" y="4320849"/>
            <a:ext cx="15115232" cy="95832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3" name="Rectangle 32">
            <a:extLst>
              <a:ext uri="{FF2B5EF4-FFF2-40B4-BE49-F238E27FC236}">
                <a16:creationId xmlns:a16="http://schemas.microsoft.com/office/drawing/2014/main" id="{6C884511-7BDA-B74D-69D8-1D74B4000DB0}"/>
              </a:ext>
            </a:extLst>
          </p:cNvPr>
          <p:cNvSpPr/>
          <p:nvPr/>
        </p:nvSpPr>
        <p:spPr>
          <a:xfrm>
            <a:off x="1210619" y="3253106"/>
            <a:ext cx="15115232" cy="95832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4" name="Rectangle 33">
            <a:extLst>
              <a:ext uri="{FF2B5EF4-FFF2-40B4-BE49-F238E27FC236}">
                <a16:creationId xmlns:a16="http://schemas.microsoft.com/office/drawing/2014/main" id="{2532D023-17CD-DA03-76EA-91103F205BEA}"/>
              </a:ext>
            </a:extLst>
          </p:cNvPr>
          <p:cNvSpPr/>
          <p:nvPr/>
        </p:nvSpPr>
        <p:spPr>
          <a:xfrm>
            <a:off x="16668749" y="9892501"/>
            <a:ext cx="6005371" cy="49244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l-GR" sz="3200" b="0">
                <a:solidFill>
                  <a:schemeClr val="tx1"/>
                </a:solidFill>
                <a:latin typeface="+mn-lt"/>
                <a:ea typeface="+mn-ea"/>
                <a:cs typeface="+mn-cs"/>
                <a:sym typeface="Helvetica Neue Medium"/>
              </a:rPr>
              <a:t>Πολιτική</a:t>
            </a: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35" name="Rectangle 34">
            <a:extLst>
              <a:ext uri="{FF2B5EF4-FFF2-40B4-BE49-F238E27FC236}">
                <a16:creationId xmlns:a16="http://schemas.microsoft.com/office/drawing/2014/main" id="{59A15E17-93FA-F1B0-F050-10CBEA3CCBBD}"/>
              </a:ext>
            </a:extLst>
          </p:cNvPr>
          <p:cNvSpPr/>
          <p:nvPr/>
        </p:nvSpPr>
        <p:spPr>
          <a:xfrm>
            <a:off x="16787345" y="8128127"/>
            <a:ext cx="6005371" cy="49244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l-GR" sz="3200" b="0" dirty="0">
                <a:solidFill>
                  <a:schemeClr val="tx1"/>
                </a:solidFill>
                <a:latin typeface="+mn-lt"/>
                <a:ea typeface="+mn-ea"/>
                <a:cs typeface="+mn-cs"/>
                <a:sym typeface="Helvetica Neue Medium"/>
              </a:rPr>
              <a:t>Πολιτική/Κοινωνία</a:t>
            </a: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37" name="Rectangle 36">
            <a:extLst>
              <a:ext uri="{FF2B5EF4-FFF2-40B4-BE49-F238E27FC236}">
                <a16:creationId xmlns:a16="http://schemas.microsoft.com/office/drawing/2014/main" id="{C4434B2C-D6C9-1131-86DC-42A55A786630}"/>
              </a:ext>
            </a:extLst>
          </p:cNvPr>
          <p:cNvSpPr/>
          <p:nvPr/>
        </p:nvSpPr>
        <p:spPr>
          <a:xfrm>
            <a:off x="16668749" y="6689274"/>
            <a:ext cx="6005371" cy="49244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l-GR" sz="3200" b="0" dirty="0">
                <a:solidFill>
                  <a:schemeClr val="tx1"/>
                </a:solidFill>
                <a:latin typeface="+mn-lt"/>
                <a:ea typeface="+mn-ea"/>
                <a:cs typeface="+mn-cs"/>
                <a:sym typeface="Helvetica Neue Medium"/>
              </a:rPr>
              <a:t>Πολιτική/Κοινωνία</a:t>
            </a: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38" name="Rectangle 37">
            <a:extLst>
              <a:ext uri="{FF2B5EF4-FFF2-40B4-BE49-F238E27FC236}">
                <a16:creationId xmlns:a16="http://schemas.microsoft.com/office/drawing/2014/main" id="{62A98A4C-061E-7D73-65BA-2C5C8D76ED8B}"/>
              </a:ext>
            </a:extLst>
          </p:cNvPr>
          <p:cNvSpPr/>
          <p:nvPr/>
        </p:nvSpPr>
        <p:spPr>
          <a:xfrm>
            <a:off x="16668749" y="5621531"/>
            <a:ext cx="6005371" cy="49244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l-GR" sz="3200" b="0" dirty="0">
                <a:solidFill>
                  <a:schemeClr val="tx1"/>
                </a:solidFill>
                <a:latin typeface="+mn-lt"/>
                <a:ea typeface="+mn-ea"/>
                <a:cs typeface="+mn-cs"/>
                <a:sym typeface="Helvetica Neue Medium"/>
              </a:rPr>
              <a:t>Πολιτική/</a:t>
            </a:r>
            <a:r>
              <a:rPr kumimoji="0" lang="el-GR" sz="3200" b="0" i="0" u="none" strike="noStrike" cap="none" spc="0" normalizeH="0" baseline="0" dirty="0">
                <a:ln>
                  <a:noFill/>
                </a:ln>
                <a:solidFill>
                  <a:schemeClr val="tx1"/>
                </a:solidFill>
                <a:effectLst/>
                <a:uFillTx/>
                <a:latin typeface="+mn-lt"/>
                <a:ea typeface="+mn-ea"/>
                <a:cs typeface="+mn-cs"/>
                <a:sym typeface="Helvetica Neue Medium"/>
              </a:rPr>
              <a:t>Κοινωνία</a:t>
            </a: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39" name="Rectangle 38">
            <a:extLst>
              <a:ext uri="{FF2B5EF4-FFF2-40B4-BE49-F238E27FC236}">
                <a16:creationId xmlns:a16="http://schemas.microsoft.com/office/drawing/2014/main" id="{2841CF7B-A3D7-4902-EC1E-7AAF86E5A308}"/>
              </a:ext>
            </a:extLst>
          </p:cNvPr>
          <p:cNvSpPr/>
          <p:nvPr/>
        </p:nvSpPr>
        <p:spPr>
          <a:xfrm>
            <a:off x="16668749" y="4553788"/>
            <a:ext cx="6005371" cy="49244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l-GR" sz="3200" b="0">
                <a:solidFill>
                  <a:schemeClr val="tx1"/>
                </a:solidFill>
                <a:latin typeface="+mn-lt"/>
                <a:ea typeface="+mn-ea"/>
                <a:cs typeface="+mn-cs"/>
                <a:sym typeface="Helvetica Neue Medium"/>
              </a:rPr>
              <a:t>Πολιτική</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0" name="Rectangle 39">
            <a:extLst>
              <a:ext uri="{FF2B5EF4-FFF2-40B4-BE49-F238E27FC236}">
                <a16:creationId xmlns:a16="http://schemas.microsoft.com/office/drawing/2014/main" id="{66320158-8F99-2DA9-E995-5A8D606A06C3}"/>
              </a:ext>
            </a:extLst>
          </p:cNvPr>
          <p:cNvSpPr/>
          <p:nvPr/>
        </p:nvSpPr>
        <p:spPr>
          <a:xfrm>
            <a:off x="16668749" y="3486045"/>
            <a:ext cx="6005371" cy="49244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l-GR" sz="3200" b="0" dirty="0">
                <a:solidFill>
                  <a:schemeClr val="tx1"/>
                </a:solidFill>
                <a:latin typeface="+mn-lt"/>
                <a:ea typeface="+mn-ea"/>
                <a:cs typeface="+mn-cs"/>
                <a:sym typeface="Helvetica Neue Medium"/>
              </a:rPr>
              <a:t> Πολιτική</a:t>
            </a:r>
            <a:endParaRPr kumimoji="0" lang="en-GB"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41" name="Subtitle here">
            <a:extLst>
              <a:ext uri="{FF2B5EF4-FFF2-40B4-BE49-F238E27FC236}">
                <a16:creationId xmlns:a16="http://schemas.microsoft.com/office/drawing/2014/main" id="{7E3E4E45-E129-13FD-73E0-E960EC0442B7}"/>
              </a:ext>
            </a:extLst>
          </p:cNvPr>
          <p:cNvSpPr txBox="1"/>
          <p:nvPr/>
        </p:nvSpPr>
        <p:spPr>
          <a:xfrm>
            <a:off x="1569542" y="3375849"/>
            <a:ext cx="14756307" cy="130061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400" i="0" spc="0" dirty="0">
                <a:solidFill>
                  <a:schemeClr val="bg1"/>
                </a:solidFill>
              </a:rPr>
              <a:t>Ταχύτερη και έγκαιρη εξυπηρέτηση των ευάλωτων ομάδων</a:t>
            </a:r>
          </a:p>
          <a:p>
            <a:pPr>
              <a:lnSpc>
                <a:spcPct val="120000"/>
              </a:lnSpc>
              <a:buClr>
                <a:srgbClr val="2F7788"/>
              </a:buClr>
              <a:buSzPct val="120000"/>
            </a:pPr>
            <a:endParaRPr lang="el-GR" sz="3400" i="0" kern="0" spc="0" dirty="0">
              <a:solidFill>
                <a:schemeClr val="bg1"/>
              </a:solidFill>
            </a:endParaRPr>
          </a:p>
        </p:txBody>
      </p:sp>
      <p:sp>
        <p:nvSpPr>
          <p:cNvPr id="42" name="Subtitle here">
            <a:extLst>
              <a:ext uri="{FF2B5EF4-FFF2-40B4-BE49-F238E27FC236}">
                <a16:creationId xmlns:a16="http://schemas.microsoft.com/office/drawing/2014/main" id="{C84A4A99-B830-2805-8E3C-77929C08D5D5}"/>
              </a:ext>
            </a:extLst>
          </p:cNvPr>
          <p:cNvSpPr txBox="1"/>
          <p:nvPr/>
        </p:nvSpPr>
        <p:spPr>
          <a:xfrm>
            <a:off x="1569542" y="4441354"/>
            <a:ext cx="14756307" cy="73045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400" i="0" spc="0" dirty="0">
                <a:solidFill>
                  <a:schemeClr val="bg1"/>
                </a:solidFill>
              </a:rPr>
              <a:t>Εναρμόνιση υπηρεσιών και παροχών προς ΑμεΑ με τη Σύμβαση του ΟΗΕ</a:t>
            </a:r>
          </a:p>
        </p:txBody>
      </p:sp>
      <p:sp>
        <p:nvSpPr>
          <p:cNvPr id="43" name="Subtitle here">
            <a:extLst>
              <a:ext uri="{FF2B5EF4-FFF2-40B4-BE49-F238E27FC236}">
                <a16:creationId xmlns:a16="http://schemas.microsoft.com/office/drawing/2014/main" id="{07A209D6-0C04-676E-952E-99C11850507F}"/>
              </a:ext>
            </a:extLst>
          </p:cNvPr>
          <p:cNvSpPr txBox="1"/>
          <p:nvPr/>
        </p:nvSpPr>
        <p:spPr>
          <a:xfrm>
            <a:off x="1569542" y="5506858"/>
            <a:ext cx="14756307" cy="67274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400" i="0" spc="0" dirty="0">
                <a:solidFill>
                  <a:schemeClr val="bg1"/>
                </a:solidFill>
              </a:rPr>
              <a:t>Προστασία και ενίσχυση της οικογένειας</a:t>
            </a:r>
          </a:p>
        </p:txBody>
      </p:sp>
      <p:sp>
        <p:nvSpPr>
          <p:cNvPr id="44" name="Subtitle here">
            <a:extLst>
              <a:ext uri="{FF2B5EF4-FFF2-40B4-BE49-F238E27FC236}">
                <a16:creationId xmlns:a16="http://schemas.microsoft.com/office/drawing/2014/main" id="{45A200BA-1339-125D-57A9-EF4FB78DC0BC}"/>
              </a:ext>
            </a:extLst>
          </p:cNvPr>
          <p:cNvSpPr txBox="1"/>
          <p:nvPr/>
        </p:nvSpPr>
        <p:spPr>
          <a:xfrm>
            <a:off x="1569542" y="6572364"/>
            <a:ext cx="14756307" cy="67274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400" i="0" spc="0" dirty="0">
                <a:solidFill>
                  <a:schemeClr val="bg1"/>
                </a:solidFill>
              </a:rPr>
              <a:t>Αναβάθμιση υπηρεσιών ενσωμάτωσης των ΑμεΑ</a:t>
            </a:r>
          </a:p>
        </p:txBody>
      </p:sp>
      <p:sp>
        <p:nvSpPr>
          <p:cNvPr id="45" name="Subtitle here">
            <a:extLst>
              <a:ext uri="{FF2B5EF4-FFF2-40B4-BE49-F238E27FC236}">
                <a16:creationId xmlns:a16="http://schemas.microsoft.com/office/drawing/2014/main" id="{4A9129DB-F5C2-F635-6E08-8692BB5DF19D}"/>
              </a:ext>
            </a:extLst>
          </p:cNvPr>
          <p:cNvSpPr txBox="1"/>
          <p:nvPr/>
        </p:nvSpPr>
        <p:spPr>
          <a:xfrm>
            <a:off x="1569542" y="7637869"/>
            <a:ext cx="14756307" cy="67274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400" i="0" spc="0" dirty="0">
              <a:solidFill>
                <a:schemeClr val="bg1"/>
              </a:solidFill>
            </a:endParaRPr>
          </a:p>
        </p:txBody>
      </p:sp>
      <p:sp>
        <p:nvSpPr>
          <p:cNvPr id="46" name="Subtitle here">
            <a:extLst>
              <a:ext uri="{FF2B5EF4-FFF2-40B4-BE49-F238E27FC236}">
                <a16:creationId xmlns:a16="http://schemas.microsoft.com/office/drawing/2014/main" id="{2A9B1456-5056-A3D6-2D20-33DA4ADD2EBD}"/>
              </a:ext>
            </a:extLst>
          </p:cNvPr>
          <p:cNvSpPr txBox="1"/>
          <p:nvPr/>
        </p:nvSpPr>
        <p:spPr>
          <a:xfrm>
            <a:off x="1480192" y="7939655"/>
            <a:ext cx="14756307" cy="67274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400" i="0" spc="0" dirty="0">
                <a:solidFill>
                  <a:schemeClr val="bg1"/>
                </a:solidFill>
              </a:rPr>
              <a:t>Βελτίωση συνθηκών διαβίωσης ατόμων Τρίτης Ηλικίας </a:t>
            </a:r>
          </a:p>
        </p:txBody>
      </p:sp>
      <p:sp>
        <p:nvSpPr>
          <p:cNvPr id="47" name="Subtitle here">
            <a:extLst>
              <a:ext uri="{FF2B5EF4-FFF2-40B4-BE49-F238E27FC236}">
                <a16:creationId xmlns:a16="http://schemas.microsoft.com/office/drawing/2014/main" id="{E7389C07-B9F6-B612-7AC8-79436848FA82}"/>
              </a:ext>
            </a:extLst>
          </p:cNvPr>
          <p:cNvSpPr txBox="1"/>
          <p:nvPr/>
        </p:nvSpPr>
        <p:spPr>
          <a:xfrm>
            <a:off x="1569543" y="9768878"/>
            <a:ext cx="14756306" cy="67274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400" i="0" spc="0" dirty="0">
                <a:solidFill>
                  <a:schemeClr val="bg1"/>
                </a:solidFill>
              </a:rPr>
              <a:t>Αύξηση δομών φροντίδας και φιλοξενίας για ευάλωτα άτομα</a:t>
            </a:r>
          </a:p>
        </p:txBody>
      </p:sp>
    </p:spTree>
    <p:extLst>
      <p:ext uri="{BB962C8B-B14F-4D97-AF65-F5344CB8AC3E}">
        <p14:creationId xmlns:p14="http://schemas.microsoft.com/office/powerpoint/2010/main" val="3501132123"/>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E34777E2E1594DAE12190CECFC812B" ma:contentTypeVersion="3" ma:contentTypeDescription="Create a new document." ma:contentTypeScope="" ma:versionID="d6b2caf46dc41f59a2acdac5d2c7bb64">
  <xsd:schema xmlns:xsd="http://www.w3.org/2001/XMLSchema" xmlns:xs="http://www.w3.org/2001/XMLSchema" xmlns:p="http://schemas.microsoft.com/office/2006/metadata/properties" xmlns:ns3="11e75478-8e97-4054-8191-941e6db2c17f" targetNamespace="http://schemas.microsoft.com/office/2006/metadata/properties" ma:root="true" ma:fieldsID="679dafb089db6b8e3088075651543882" ns3:_="">
    <xsd:import namespace="11e75478-8e97-4054-8191-941e6db2c17f"/>
    <xsd:element name="properties">
      <xsd:complexType>
        <xsd:sequence>
          <xsd:element name="documentManagement">
            <xsd:complexType>
              <xsd:all>
                <xsd:element ref="ns3:MediaServiceMetadata" minOccurs="0"/>
                <xsd:element ref="ns3:MediaServiceFastMetadata"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e75478-8e97-4054-8191-941e6db2c1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2D4755-4BB3-400E-AA71-1CA3F6E7B596}">
  <ds:schemaRefs>
    <ds:schemaRef ds:uri="http://purl.org/dc/elements/1.1/"/>
    <ds:schemaRef ds:uri="http://schemas.microsoft.com/office/2006/documentManagement/types"/>
    <ds:schemaRef ds:uri="http://purl.org/dc/dcmitype/"/>
    <ds:schemaRef ds:uri="11e75478-8e97-4054-8191-941e6db2c17f"/>
    <ds:schemaRef ds:uri="http://schemas.microsoft.com/office/infopath/2007/PartnerControls"/>
    <ds:schemaRef ds:uri="http://www.w3.org/XML/1998/namespace"/>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F3C4C3E1-E74C-412E-81B2-2F0F0C494F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e75478-8e97-4054-8191-941e6db2c1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5876919-4F22-4ABA-9716-2E75243FDF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34050</TotalTime>
  <Words>5847</Words>
  <Application>Microsoft Office PowerPoint</Application>
  <PresentationFormat>Custom</PresentationFormat>
  <Paragraphs>1116</Paragraphs>
  <Slides>42</Slides>
  <Notes>40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42</vt:i4>
      </vt:variant>
    </vt:vector>
  </HeadingPairs>
  <TitlesOfParts>
    <vt:vector size="51" baseType="lpstr">
      <vt:lpstr>Arial</vt:lpstr>
      <vt:lpstr>Avenir Heavy</vt:lpstr>
      <vt:lpstr>Helvetica Neue</vt:lpstr>
      <vt:lpstr>Helvetica Neue Light</vt:lpstr>
      <vt:lpstr>Helvetica Neue Medium</vt:lpstr>
      <vt:lpstr>Roboto Black</vt:lpstr>
      <vt:lpstr>Times New Roman</vt:lpstr>
      <vt:lpstr>Wingdings</vt:lpstr>
      <vt:lpstr>White</vt:lpstr>
      <vt:lpstr>Ετήσιο Σχέδιο Δράσης 2025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Υφ. Κ.Π.</dc:title>
  <dc:creator>Fanos Kouroufexis</dc:creator>
  <cp:lastModifiedBy>Maria Yiangou</cp:lastModifiedBy>
  <cp:revision>897</cp:revision>
  <cp:lastPrinted>2024-11-15T10:12:14Z</cp:lastPrinted>
  <dcterms:modified xsi:type="dcterms:W3CDTF">2024-12-02T09:31:21Z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0x0101003AE34777E2E1594DAE12190CECFC812B</vt:lpwstr>
  </property>
</Properties>
</file>