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28"/>
  </p:notesMasterIdLst>
  <p:sldIdLst>
    <p:sldId id="256" r:id="rId5"/>
    <p:sldId id="282" r:id="rId6"/>
    <p:sldId id="283" r:id="rId7"/>
    <p:sldId id="299" r:id="rId8"/>
    <p:sldId id="300" r:id="rId9"/>
    <p:sldId id="314" r:id="rId10"/>
    <p:sldId id="301" r:id="rId11"/>
    <p:sldId id="302" r:id="rId12"/>
    <p:sldId id="303" r:id="rId13"/>
    <p:sldId id="338" r:id="rId14"/>
    <p:sldId id="347" r:id="rId15"/>
    <p:sldId id="335" r:id="rId16"/>
    <p:sldId id="320" r:id="rId17"/>
    <p:sldId id="344" r:id="rId18"/>
    <p:sldId id="336" r:id="rId19"/>
    <p:sldId id="345" r:id="rId20"/>
    <p:sldId id="333" r:id="rId21"/>
    <p:sldId id="349" r:id="rId22"/>
    <p:sldId id="332" r:id="rId23"/>
    <p:sldId id="348" r:id="rId24"/>
    <p:sldId id="334" r:id="rId25"/>
    <p:sldId id="350" r:id="rId26"/>
    <p:sldId id="279" r:id="rId27"/>
  </p:sldIdLst>
  <p:sldSz cx="24384000" cy="13716000"/>
  <p:notesSz cx="6797675" cy="9926638"/>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frodite Koufterou" initials="AK" lastIdx="1" clrIdx="0">
    <p:extLst>
      <p:ext uri="{19B8F6BF-5375-455C-9EA6-DF929625EA0E}">
        <p15:presenceInfo xmlns:p15="http://schemas.microsoft.com/office/powerpoint/2012/main" userId="S::AKoufterou@papd.mof.gov.cy::38442344-3bc4-42de-98a0-7537d11483e1" providerId="AD"/>
      </p:ext>
    </p:extLst>
  </p:cmAuthor>
  <p:cmAuthor id="2" name="Irene Georgalla" initials="IG" lastIdx="10" clrIdx="1">
    <p:extLst>
      <p:ext uri="{19B8F6BF-5375-455C-9EA6-DF929625EA0E}">
        <p15:presenceInfo xmlns:p15="http://schemas.microsoft.com/office/powerpoint/2012/main" userId="Irene Georgalla" providerId="None"/>
      </p:ext>
    </p:extLst>
  </p:cmAuthor>
  <p:cmAuthor id="3" name="Irene Piki" initials="IP" lastIdx="21" clrIdx="2">
    <p:extLst>
      <p:ext uri="{19B8F6BF-5375-455C-9EA6-DF929625EA0E}">
        <p15:presenceInfo xmlns:p15="http://schemas.microsoft.com/office/powerpoint/2012/main" userId="S::ipiki@presidency.gov.cy::226edcce-e8ef-435c-af97-be9e3dd9f4d5" providerId="AD"/>
      </p:ext>
    </p:extLst>
  </p:cmAuthor>
  <p:cmAuthor id="4" name="Stella Lambrianou" initials="SL" lastIdx="36" clrIdx="3">
    <p:extLst>
      <p:ext uri="{19B8F6BF-5375-455C-9EA6-DF929625EA0E}">
        <p15:presenceInfo xmlns:p15="http://schemas.microsoft.com/office/powerpoint/2012/main" userId="S::slambrianou@mcw.gov.cy::fa920380-286b-4b9f-b553-83ca177fb492" providerId="AD"/>
      </p:ext>
    </p:extLst>
  </p:cmAuthor>
  <p:cmAuthor id="5" name="Vlademiros Zavros" initials="VZ" lastIdx="10" clrIdx="4">
    <p:extLst>
      <p:ext uri="{19B8F6BF-5375-455C-9EA6-DF929625EA0E}">
        <p15:presenceInfo xmlns:p15="http://schemas.microsoft.com/office/powerpoint/2012/main" userId="S::vzavros@rtd.mcw.gov.cy::c6f47f8b-cb52-4cb7-b32a-7e2400836ce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7788"/>
    <a:srgbClr val="E38C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9" autoAdjust="0"/>
    <p:restoredTop sz="84970" autoAdjust="0"/>
  </p:normalViewPr>
  <p:slideViewPr>
    <p:cSldViewPr snapToGrid="0">
      <p:cViewPr varScale="1">
        <p:scale>
          <a:sx n="38" d="100"/>
          <a:sy n="38" d="100"/>
        </p:scale>
        <p:origin x="978" y="5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2510D4-A3A4-4032-ABFD-FC694FE2F99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CA9535FD-C963-4B73-8C47-34EF59FFF69B}">
      <dgm:prSet phldrT="[Text]" custT="1"/>
      <dgm:spPr>
        <a:solidFill>
          <a:srgbClr val="2F7788"/>
        </a:solidFill>
        <a:ln>
          <a:solidFill>
            <a:srgbClr val="2F7788"/>
          </a:solidFill>
        </a:ln>
      </dgm:spPr>
      <dgm:t>
        <a:bodyPr/>
        <a:lstStyle/>
        <a:p>
          <a:r>
            <a:rPr lang="el-GR" sz="4000" dirty="0">
              <a:latin typeface="Arial" panose="020B0604020202020204" pitchFamily="34" charset="0"/>
              <a:cs typeface="Arial" panose="020B0604020202020204" pitchFamily="34" charset="0"/>
            </a:rPr>
            <a:t>Δράσεις που υλοποιήθηκαν</a:t>
          </a:r>
          <a:endParaRPr lang="en-US" sz="4000" dirty="0">
            <a:latin typeface="Arial" panose="020B0604020202020204" pitchFamily="34" charset="0"/>
            <a:cs typeface="Arial" panose="020B0604020202020204" pitchFamily="34" charset="0"/>
          </a:endParaRPr>
        </a:p>
      </dgm:t>
    </dgm:pt>
    <dgm:pt modelId="{C32C5E64-C1EE-4547-9F73-4A6CAE0EE7E3}" type="parTrans" cxnId="{EF3BB769-C1BA-4BE5-BD9E-ED3B3E83E95F}">
      <dgm:prSet/>
      <dgm:spPr/>
      <dgm:t>
        <a:bodyPr/>
        <a:lstStyle/>
        <a:p>
          <a:endParaRPr lang="en-US"/>
        </a:p>
      </dgm:t>
    </dgm:pt>
    <dgm:pt modelId="{C244E0AB-F28F-461F-A3DB-BAB272D5D3F2}" type="sibTrans" cxnId="{EF3BB769-C1BA-4BE5-BD9E-ED3B3E83E95F}">
      <dgm:prSet/>
      <dgm:spPr/>
      <dgm:t>
        <a:bodyPr/>
        <a:lstStyle/>
        <a:p>
          <a:endParaRPr lang="en-US"/>
        </a:p>
      </dgm:t>
    </dgm:pt>
    <dgm:pt modelId="{A1D553A4-EB04-4640-8FF3-6D4F7636A116}">
      <dgm:prSet phldrT="[Text]" custT="1"/>
      <dgm:spPr>
        <a:solidFill>
          <a:schemeClr val="bg1">
            <a:alpha val="90000"/>
          </a:schemeClr>
        </a:solidFill>
        <a:ln>
          <a:solidFill>
            <a:srgbClr val="2F7788">
              <a:alpha val="90000"/>
            </a:srgbClr>
          </a:solidFill>
        </a:ln>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Ανακαίνιση Σταδίου Σπύρος Κυπριανού</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0AC8BB2F-F2DE-4F4A-A8BC-95E675E35139}" type="parTrans" cxnId="{30BEEBBE-19CB-4852-A232-73CAF227D6E1}">
      <dgm:prSet/>
      <dgm:spPr/>
      <dgm:t>
        <a:bodyPr/>
        <a:lstStyle/>
        <a:p>
          <a:endParaRPr lang="en-US"/>
        </a:p>
      </dgm:t>
    </dgm:pt>
    <dgm:pt modelId="{87A7DDA8-E1BF-49FB-BEAD-F5DF42254284}" type="sibTrans" cxnId="{30BEEBBE-19CB-4852-A232-73CAF227D6E1}">
      <dgm:prSet/>
      <dgm:spPr/>
      <dgm:t>
        <a:bodyPr/>
        <a:lstStyle/>
        <a:p>
          <a:endParaRPr lang="en-US"/>
        </a:p>
      </dgm:t>
    </dgm:pt>
    <dgm:pt modelId="{FF4E1FFD-60A2-44D3-8CE2-90A5A7254ACE}">
      <dgm:prSet phldrT="[Text]" custT="1"/>
      <dgm:spPr>
        <a:solidFill>
          <a:schemeClr val="bg1">
            <a:alpha val="90000"/>
          </a:schemeClr>
        </a:solidFill>
        <a:ln>
          <a:solidFill>
            <a:srgbClr val="2F7788">
              <a:alpha val="90000"/>
            </a:srgbClr>
          </a:solidFill>
        </a:ln>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Δημιουργία Κέντρου Τύπου για την Προεδρία της ΕΕ</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149C146F-48CB-4B4A-ADE8-483F41C8CF55}" type="parTrans" cxnId="{6FDC99F7-0AAE-4E3D-8647-D9977DB74EEE}">
      <dgm:prSet/>
      <dgm:spPr/>
      <dgm:t>
        <a:bodyPr/>
        <a:lstStyle/>
        <a:p>
          <a:endParaRPr lang="en-US"/>
        </a:p>
      </dgm:t>
    </dgm:pt>
    <dgm:pt modelId="{57148677-D324-48C8-B46F-95D2724CDB28}" type="sibTrans" cxnId="{6FDC99F7-0AAE-4E3D-8647-D9977DB74EEE}">
      <dgm:prSet/>
      <dgm:spPr/>
      <dgm:t>
        <a:bodyPr/>
        <a:lstStyle/>
        <a:p>
          <a:endParaRPr lang="en-US"/>
        </a:p>
      </dgm:t>
    </dgm:pt>
    <dgm:pt modelId="{0DC7DF8B-1D3B-4C90-BBC2-914AD80D8DA3}">
      <dgm:prSet phldrT="[Text]" custT="1"/>
      <dgm:spPr>
        <a:solidFill>
          <a:srgbClr val="2F7788"/>
        </a:solidFill>
        <a:ln>
          <a:solidFill>
            <a:srgbClr val="2F7788"/>
          </a:solidFill>
        </a:ln>
      </dgm:spPr>
      <dgm:t>
        <a:bodyPr tIns="0" bIns="0"/>
        <a:lstStyle/>
        <a:p>
          <a:r>
            <a:rPr lang="el-GR" sz="4000" dirty="0">
              <a:latin typeface="Arial" panose="020B0604020202020204" pitchFamily="34" charset="0"/>
              <a:cs typeface="Arial" panose="020B0604020202020204" pitchFamily="34" charset="0"/>
            </a:rPr>
            <a:t>Δράσεις υπό υλοποίηση</a:t>
          </a:r>
          <a:endParaRPr lang="en-US" sz="4000" dirty="0">
            <a:latin typeface="Arial" panose="020B0604020202020204" pitchFamily="34" charset="0"/>
            <a:cs typeface="Arial" panose="020B0604020202020204" pitchFamily="34" charset="0"/>
          </a:endParaRPr>
        </a:p>
      </dgm:t>
    </dgm:pt>
    <dgm:pt modelId="{86C30DCE-CA84-4F2A-AD47-70ADA91D31E7}" type="parTrans" cxnId="{C97D5A59-2C3C-4E83-BBF1-1807EF1F6E6A}">
      <dgm:prSet/>
      <dgm:spPr/>
      <dgm:t>
        <a:bodyPr/>
        <a:lstStyle/>
        <a:p>
          <a:endParaRPr lang="en-US"/>
        </a:p>
      </dgm:t>
    </dgm:pt>
    <dgm:pt modelId="{7A5B34FC-15AE-4D5F-B200-69722A6FF393}" type="sibTrans" cxnId="{C97D5A59-2C3C-4E83-BBF1-1807EF1F6E6A}">
      <dgm:prSet/>
      <dgm:spPr/>
      <dgm:t>
        <a:bodyPr/>
        <a:lstStyle/>
        <a:p>
          <a:endParaRPr lang="en-US"/>
        </a:p>
      </dgm:t>
    </dgm:pt>
    <dgm:pt modelId="{973A5CB4-E00F-448B-A228-29BBF0377B4D}">
      <dgm:prSet phldrT="[Text]" custT="1"/>
      <dgm:spPr>
        <a:solidFill>
          <a:schemeClr val="bg1">
            <a:alpha val="90000"/>
          </a:schemeClr>
        </a:solidFill>
        <a:ln>
          <a:solidFill>
            <a:srgbClr val="2F7788">
              <a:alpha val="90000"/>
            </a:srgbClr>
          </a:solidFill>
        </a:ln>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Ανέγερση Νέου Κυπριακού Μουσείου</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8BAA2208-744C-4DC6-B28F-F571976A65C9}" type="parTrans" cxnId="{AA8FA6AF-EB59-430F-8B7A-09522888D1C0}">
      <dgm:prSet/>
      <dgm:spPr/>
      <dgm:t>
        <a:bodyPr/>
        <a:lstStyle/>
        <a:p>
          <a:endParaRPr lang="en-US"/>
        </a:p>
      </dgm:t>
    </dgm:pt>
    <dgm:pt modelId="{138AB758-FA8D-4E05-8C37-33E856B00609}" type="sibTrans" cxnId="{AA8FA6AF-EB59-430F-8B7A-09522888D1C0}">
      <dgm:prSet/>
      <dgm:spPr/>
      <dgm:t>
        <a:bodyPr/>
        <a:lstStyle/>
        <a:p>
          <a:endParaRPr lang="en-US"/>
        </a:p>
      </dgm:t>
    </dgm:pt>
    <dgm:pt modelId="{FC2A7D0B-9A4F-4845-8B86-6A3E002E5079}">
      <dgm:prSet phldrT="[Text]" custT="1"/>
      <dgm:spPr>
        <a:solidFill>
          <a:schemeClr val="bg1">
            <a:alpha val="90000"/>
          </a:schemeClr>
        </a:solidFill>
        <a:ln>
          <a:solidFill>
            <a:srgbClr val="2F7788">
              <a:alpha val="90000"/>
            </a:srgbClr>
          </a:solidFill>
        </a:ln>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Επιχορήγηση μαθητικού εισιτηρίου</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8EEBD1AC-2DFA-4A23-A6E3-B4D0E18DA17C}" type="parTrans" cxnId="{1495B65E-28C4-46DC-BB80-0D60EC415800}">
      <dgm:prSet/>
      <dgm:spPr/>
      <dgm:t>
        <a:bodyPr/>
        <a:lstStyle/>
        <a:p>
          <a:endParaRPr lang="en-US"/>
        </a:p>
      </dgm:t>
    </dgm:pt>
    <dgm:pt modelId="{67356873-C2AB-47ED-92F3-1644932FECF7}" type="sibTrans" cxnId="{1495B65E-28C4-46DC-BB80-0D60EC415800}">
      <dgm:prSet/>
      <dgm:spPr/>
      <dgm:t>
        <a:bodyPr/>
        <a:lstStyle/>
        <a:p>
          <a:endParaRPr lang="en-US"/>
        </a:p>
      </dgm:t>
    </dgm:pt>
    <dgm:pt modelId="{B8DA1573-294E-4363-A4A5-6FAA3078BBE3}">
      <dgm:prSet phldrT="[Text]" custT="1"/>
      <dgm:spPr>
        <a:solidFill>
          <a:schemeClr val="bg1">
            <a:alpha val="90000"/>
          </a:schemeClr>
        </a:solidFill>
        <a:ln>
          <a:solidFill>
            <a:srgbClr val="2F7788">
              <a:alpha val="90000"/>
            </a:srgbClr>
          </a:solidFill>
        </a:ln>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Νέο Κτίριο Διοίκησης Προεδρίας της Κυπριακής Δημοκρατία</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73934D5C-606C-46EF-8200-708BB2A73819}" type="parTrans" cxnId="{00288065-26C2-4BB8-ABE8-60B8FC49C330}">
      <dgm:prSet/>
      <dgm:spPr/>
      <dgm:t>
        <a:bodyPr/>
        <a:lstStyle/>
        <a:p>
          <a:endParaRPr lang="en-US"/>
        </a:p>
      </dgm:t>
    </dgm:pt>
    <dgm:pt modelId="{4F41282A-F126-4056-960B-5E131B97950D}" type="sibTrans" cxnId="{00288065-26C2-4BB8-ABE8-60B8FC49C330}">
      <dgm:prSet/>
      <dgm:spPr/>
      <dgm:t>
        <a:bodyPr/>
        <a:lstStyle/>
        <a:p>
          <a:endParaRPr lang="en-US"/>
        </a:p>
      </dgm:t>
    </dgm:pt>
    <dgm:pt modelId="{CA84A613-4CBD-430F-97D3-21F01D83EDB7}">
      <dgm:prSet phldrT="[Text]" custT="1"/>
      <dgm:spPr>
        <a:solidFill>
          <a:schemeClr val="bg1">
            <a:alpha val="90000"/>
          </a:schemeClr>
        </a:solidFill>
        <a:ln>
          <a:solidFill>
            <a:srgbClr val="2F7788">
              <a:alpha val="90000"/>
            </a:srgbClr>
          </a:solidFill>
        </a:ln>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cs typeface="Arial" panose="020B0604020202020204" pitchFamily="34" charset="0"/>
            </a:rPr>
            <a:t>Στάσεις Στέγαστρα</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5B8D9A71-1AB3-457D-9D18-F6FFEE5971B9}" type="parTrans" cxnId="{0DFEAF73-6943-443F-9590-0C8D601629DB}">
      <dgm:prSet/>
      <dgm:spPr/>
      <dgm:t>
        <a:bodyPr/>
        <a:lstStyle/>
        <a:p>
          <a:endParaRPr lang="en-US"/>
        </a:p>
      </dgm:t>
    </dgm:pt>
    <dgm:pt modelId="{49A989EE-8BEC-4DEF-B135-3A399BB86471}" type="sibTrans" cxnId="{0DFEAF73-6943-443F-9590-0C8D601629DB}">
      <dgm:prSet/>
      <dgm:spPr/>
      <dgm:t>
        <a:bodyPr/>
        <a:lstStyle/>
        <a:p>
          <a:endParaRPr lang="en-US"/>
        </a:p>
      </dgm:t>
    </dgm:pt>
    <dgm:pt modelId="{20749DBC-4D65-421C-B801-0821A1DD5D15}">
      <dgm:prSet custT="1"/>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Κατασκευή του αυτοκινητόδρομου Αστρομερίτη – Ευρύχου</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F52E6BC5-919D-4F3D-B033-3C0F818C7EFF}" type="parTrans" cxnId="{46CBC0F8-1198-4181-8284-97D4D8C700CB}">
      <dgm:prSet/>
      <dgm:spPr/>
      <dgm:t>
        <a:bodyPr/>
        <a:lstStyle/>
        <a:p>
          <a:endParaRPr lang="en-US"/>
        </a:p>
      </dgm:t>
    </dgm:pt>
    <dgm:pt modelId="{B6395EA9-CCFC-44C0-B015-6C9A7B933E47}" type="sibTrans" cxnId="{46CBC0F8-1198-4181-8284-97D4D8C700CB}">
      <dgm:prSet/>
      <dgm:spPr/>
      <dgm:t>
        <a:bodyPr/>
        <a:lstStyle/>
        <a:p>
          <a:endParaRPr lang="en-US"/>
        </a:p>
      </dgm:t>
    </dgm:pt>
    <dgm:pt modelId="{51857BD2-6EAC-42B9-AF31-DF61129345F0}">
      <dgm:prSet phldrT="[Text]" custT="1"/>
      <dgm:spPr>
        <a:solidFill>
          <a:schemeClr val="bg1">
            <a:alpha val="90000"/>
          </a:schemeClr>
        </a:solidFill>
        <a:ln>
          <a:solidFill>
            <a:srgbClr val="2F7788">
              <a:alpha val="90000"/>
            </a:srgbClr>
          </a:solidFill>
        </a:ln>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Σχέδιο Προώθησης Ηλεκτροκίνησης</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3D2353F8-F70B-4D68-ADBA-37390E1EB833}" type="parTrans" cxnId="{D679C60B-C446-4281-A522-DD67F775B871}">
      <dgm:prSet/>
      <dgm:spPr/>
      <dgm:t>
        <a:bodyPr/>
        <a:lstStyle/>
        <a:p>
          <a:endParaRPr lang="en-US"/>
        </a:p>
      </dgm:t>
    </dgm:pt>
    <dgm:pt modelId="{C9C3D2A8-B13D-47BB-8340-29E402071DCA}" type="sibTrans" cxnId="{D679C60B-C446-4281-A522-DD67F775B871}">
      <dgm:prSet/>
      <dgm:spPr/>
      <dgm:t>
        <a:bodyPr/>
        <a:lstStyle/>
        <a:p>
          <a:endParaRPr lang="en-US"/>
        </a:p>
      </dgm:t>
    </dgm:pt>
    <dgm:pt modelId="{BD359473-195A-489B-BCAE-826E1D02EE56}">
      <dgm:prSet phldrT="[Text]" custT="1"/>
      <dgm:spPr>
        <a:solidFill>
          <a:schemeClr val="bg1">
            <a:alpha val="90000"/>
          </a:schemeClr>
        </a:solidFill>
        <a:ln>
          <a:solidFill>
            <a:srgbClr val="2F7788">
              <a:alpha val="90000"/>
            </a:srgbClr>
          </a:solidFill>
        </a:ln>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Κέντρο Ψυχικής Υγείας στην Λευκωσία</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0C7EE2FE-52AC-4F5E-928D-905DE610E808}" type="parTrans" cxnId="{29F30008-10F7-4816-85AA-A90771BCDAD9}">
      <dgm:prSet/>
      <dgm:spPr/>
      <dgm:t>
        <a:bodyPr/>
        <a:lstStyle/>
        <a:p>
          <a:endParaRPr lang="en-US"/>
        </a:p>
      </dgm:t>
    </dgm:pt>
    <dgm:pt modelId="{B86716FB-EA4B-49C0-ABF7-7AA278A55184}" type="sibTrans" cxnId="{29F30008-10F7-4816-85AA-A90771BCDAD9}">
      <dgm:prSet/>
      <dgm:spPr/>
      <dgm:t>
        <a:bodyPr/>
        <a:lstStyle/>
        <a:p>
          <a:endParaRPr lang="en-US"/>
        </a:p>
      </dgm:t>
    </dgm:pt>
    <dgm:pt modelId="{37EC0EF3-1190-4564-A9C3-F604A20E48D9}">
      <dgm:prSet phldrT="[Text]" custT="1"/>
      <dgm:spPr>
        <a:solidFill>
          <a:schemeClr val="bg1">
            <a:alpha val="90000"/>
          </a:schemeClr>
        </a:solidFill>
        <a:ln>
          <a:solidFill>
            <a:srgbClr val="2F7788">
              <a:alpha val="90000"/>
            </a:srgbClr>
          </a:solidFill>
        </a:ln>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Παγκύπριο Κέντρο Αίματος</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B5D100C8-492E-4479-9BCE-DD41E9074EC1}" type="parTrans" cxnId="{7BF145C0-5915-4207-BF8B-4CF848D5156E}">
      <dgm:prSet/>
      <dgm:spPr/>
      <dgm:t>
        <a:bodyPr/>
        <a:lstStyle/>
        <a:p>
          <a:endParaRPr lang="en-US"/>
        </a:p>
      </dgm:t>
    </dgm:pt>
    <dgm:pt modelId="{8F2B1A62-2DD5-407E-A333-D1B343E2EB2A}" type="sibTrans" cxnId="{7BF145C0-5915-4207-BF8B-4CF848D5156E}">
      <dgm:prSet/>
      <dgm:spPr/>
      <dgm:t>
        <a:bodyPr/>
        <a:lstStyle/>
        <a:p>
          <a:endParaRPr lang="en-US"/>
        </a:p>
      </dgm:t>
    </dgm:pt>
    <dgm:pt modelId="{D98E4735-5400-4AD2-86FC-8787E40FA588}">
      <dgm:prSet custT="1"/>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Κατασκευή Αυτοκινητόδρομου Λευκωσίας - </a:t>
          </a:r>
          <a:r>
            <a:rPr lang="el-GR" sz="2800" kern="1200" dirty="0" err="1">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Παλαιχωρίου</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9D0FB90D-8368-4D43-9F13-EC15848AAD6F}" type="parTrans" cxnId="{2DB9A804-A41C-4EED-AE08-A84FA84D9D5A}">
      <dgm:prSet/>
      <dgm:spPr/>
      <dgm:t>
        <a:bodyPr/>
        <a:lstStyle/>
        <a:p>
          <a:endParaRPr lang="en-US"/>
        </a:p>
      </dgm:t>
    </dgm:pt>
    <dgm:pt modelId="{80230A50-718A-44AB-8398-D53A4EEADAA7}" type="sibTrans" cxnId="{2DB9A804-A41C-4EED-AE08-A84FA84D9D5A}">
      <dgm:prSet/>
      <dgm:spPr/>
      <dgm:t>
        <a:bodyPr/>
        <a:lstStyle/>
        <a:p>
          <a:endParaRPr lang="en-US"/>
        </a:p>
      </dgm:t>
    </dgm:pt>
    <dgm:pt modelId="{E98B8BB4-2A85-4194-8EE3-5C3951B41E57}">
      <dgm:prSet phldrT="[Text]" custT="1"/>
      <dgm:spPr>
        <a:solidFill>
          <a:schemeClr val="bg1">
            <a:alpha val="90000"/>
          </a:schemeClr>
        </a:solidFill>
        <a:ln>
          <a:solidFill>
            <a:srgbClr val="2F7788">
              <a:alpha val="90000"/>
            </a:srgbClr>
          </a:solidFill>
        </a:ln>
      </dgm:spPr>
      <dgm: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cs typeface="Arial" panose="020B0604020202020204" pitchFamily="34" charset="0"/>
            </a:rPr>
            <a:t>Περιμετρικός Αυτοκινητόδρομος Λευκωσίας Φάση Α1</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gm:t>
    </dgm:pt>
    <dgm:pt modelId="{95123BA1-C645-409C-9EA3-0179C336FD2E}" type="parTrans" cxnId="{670FEBE6-7A75-4764-A77A-79B7958E80A8}">
      <dgm:prSet/>
      <dgm:spPr/>
    </dgm:pt>
    <dgm:pt modelId="{A284F2A6-E478-4FAB-9D88-18308885E3EA}" type="sibTrans" cxnId="{670FEBE6-7A75-4764-A77A-79B7958E80A8}">
      <dgm:prSet/>
      <dgm:spPr/>
    </dgm:pt>
    <dgm:pt modelId="{B290EA95-7F58-4EE4-9D66-BD6093788232}" type="pres">
      <dgm:prSet presAssocID="{CC2510D4-A3A4-4032-ABFD-FC694FE2F999}" presName="Name0" presStyleCnt="0">
        <dgm:presLayoutVars>
          <dgm:dir/>
          <dgm:animLvl val="lvl"/>
          <dgm:resizeHandles val="exact"/>
        </dgm:presLayoutVars>
      </dgm:prSet>
      <dgm:spPr/>
    </dgm:pt>
    <dgm:pt modelId="{D6033921-27AE-45AE-803A-81AA7BB81537}" type="pres">
      <dgm:prSet presAssocID="{CA9535FD-C963-4B73-8C47-34EF59FFF69B}" presName="composite" presStyleCnt="0"/>
      <dgm:spPr/>
    </dgm:pt>
    <dgm:pt modelId="{8A77255A-7DB1-42F8-95C3-9E1A20CAF26C}" type="pres">
      <dgm:prSet presAssocID="{CA9535FD-C963-4B73-8C47-34EF59FFF69B}" presName="parTx" presStyleLbl="alignNode1" presStyleIdx="0" presStyleCnt="2" custScaleX="123111" custScaleY="100000" custLinFactY="-23323" custLinFactNeighborX="1095" custLinFactNeighborY="-100000">
        <dgm:presLayoutVars>
          <dgm:chMax val="0"/>
          <dgm:chPref val="0"/>
          <dgm:bulletEnabled val="1"/>
        </dgm:presLayoutVars>
      </dgm:prSet>
      <dgm:spPr/>
    </dgm:pt>
    <dgm:pt modelId="{FD2D1261-6AE1-4069-A1F4-A43CC4BC0A41}" type="pres">
      <dgm:prSet presAssocID="{CA9535FD-C963-4B73-8C47-34EF59FFF69B}" presName="desTx" presStyleLbl="alignAccFollowNode1" presStyleIdx="0" presStyleCnt="2" custScaleX="122050" custLinFactNeighborX="1834" custLinFactNeighborY="-6239">
        <dgm:presLayoutVars>
          <dgm:bulletEnabled val="1"/>
        </dgm:presLayoutVars>
      </dgm:prSet>
      <dgm:spPr/>
    </dgm:pt>
    <dgm:pt modelId="{1F76C62F-CA77-4A52-9940-6419CC03F02F}" type="pres">
      <dgm:prSet presAssocID="{C244E0AB-F28F-461F-A3DB-BAB272D5D3F2}" presName="space" presStyleCnt="0"/>
      <dgm:spPr/>
    </dgm:pt>
    <dgm:pt modelId="{7DEB1143-F443-4845-9E9B-B7A8AD5696A8}" type="pres">
      <dgm:prSet presAssocID="{0DC7DF8B-1D3B-4C90-BBC2-914AD80D8DA3}" presName="composite" presStyleCnt="0"/>
      <dgm:spPr/>
    </dgm:pt>
    <dgm:pt modelId="{F19FD901-5D8A-4AFB-8828-9AE852F9DEA7}" type="pres">
      <dgm:prSet presAssocID="{0DC7DF8B-1D3B-4C90-BBC2-914AD80D8DA3}" presName="parTx" presStyleLbl="alignNode1" presStyleIdx="1" presStyleCnt="2" custScaleX="123111" custScaleY="100000" custLinFactY="-23323" custLinFactNeighborX="1095" custLinFactNeighborY="-100000">
        <dgm:presLayoutVars>
          <dgm:chMax val="0"/>
          <dgm:chPref val="0"/>
          <dgm:bulletEnabled val="1"/>
        </dgm:presLayoutVars>
      </dgm:prSet>
      <dgm:spPr/>
    </dgm:pt>
    <dgm:pt modelId="{1668D673-2F1F-4DDE-91F7-6B317B84C208}" type="pres">
      <dgm:prSet presAssocID="{0DC7DF8B-1D3B-4C90-BBC2-914AD80D8DA3}" presName="desTx" presStyleLbl="alignAccFollowNode1" presStyleIdx="1" presStyleCnt="2" custScaleX="122050" custLinFactNeighborX="534" custLinFactNeighborY="-6602">
        <dgm:presLayoutVars>
          <dgm:bulletEnabled val="1"/>
        </dgm:presLayoutVars>
      </dgm:prSet>
      <dgm:spPr/>
    </dgm:pt>
  </dgm:ptLst>
  <dgm:cxnLst>
    <dgm:cxn modelId="{2DB9A804-A41C-4EED-AE08-A84FA84D9D5A}" srcId="{0DC7DF8B-1D3B-4C90-BBC2-914AD80D8DA3}" destId="{D98E4735-5400-4AD2-86FC-8787E40FA588}" srcOrd="4" destOrd="0" parTransId="{9D0FB90D-8368-4D43-9F13-EC15848AAD6F}" sibTransId="{80230A50-718A-44AB-8398-D53A4EEADAA7}"/>
    <dgm:cxn modelId="{3BF3AC06-3F46-4281-ABCE-16D907EEEB25}" type="presOf" srcId="{51857BD2-6EAC-42B9-AF31-DF61129345F0}" destId="{1668D673-2F1F-4DDE-91F7-6B317B84C208}" srcOrd="0" destOrd="2" presId="urn:microsoft.com/office/officeart/2005/8/layout/hList1"/>
    <dgm:cxn modelId="{29F30008-10F7-4816-85AA-A90771BCDAD9}" srcId="{CA9535FD-C963-4B73-8C47-34EF59FFF69B}" destId="{BD359473-195A-489B-BCAE-826E1D02EE56}" srcOrd="4" destOrd="0" parTransId="{0C7EE2FE-52AC-4F5E-928D-905DE610E808}" sibTransId="{B86716FB-EA4B-49C0-ABF7-7AA278A55184}"/>
    <dgm:cxn modelId="{D679C60B-C446-4281-A522-DD67F775B871}" srcId="{0DC7DF8B-1D3B-4C90-BBC2-914AD80D8DA3}" destId="{51857BD2-6EAC-42B9-AF31-DF61129345F0}" srcOrd="2" destOrd="0" parTransId="{3D2353F8-F70B-4D68-ADBA-37390E1EB833}" sibTransId="{C9C3D2A8-B13D-47BB-8340-29E402071DCA}"/>
    <dgm:cxn modelId="{C693030E-0D87-4F5F-98E7-88194FF7BBE6}" type="presOf" srcId="{E98B8BB4-2A85-4194-8EE3-5C3951B41E57}" destId="{FD2D1261-6AE1-4069-A1F4-A43CC4BC0A41}" srcOrd="0" destOrd="6" presId="urn:microsoft.com/office/officeart/2005/8/layout/hList1"/>
    <dgm:cxn modelId="{9E619010-FECE-446C-B568-2D33AE7905C9}" type="presOf" srcId="{D98E4735-5400-4AD2-86FC-8787E40FA588}" destId="{1668D673-2F1F-4DDE-91F7-6B317B84C208}" srcOrd="0" destOrd="4" presId="urn:microsoft.com/office/officeart/2005/8/layout/hList1"/>
    <dgm:cxn modelId="{B1CA9930-91A5-4185-AF37-0D3219BE3481}" type="presOf" srcId="{CC2510D4-A3A4-4032-ABFD-FC694FE2F999}" destId="{B290EA95-7F58-4EE4-9D66-BD6093788232}" srcOrd="0" destOrd="0" presId="urn:microsoft.com/office/officeart/2005/8/layout/hList1"/>
    <dgm:cxn modelId="{A1AEBC5C-FECC-4698-BE7A-7E88D344D049}" type="presOf" srcId="{B8DA1573-294E-4363-A4A5-6FAA3078BBE3}" destId="{FD2D1261-6AE1-4069-A1F4-A43CC4BC0A41}" srcOrd="0" destOrd="3" presId="urn:microsoft.com/office/officeart/2005/8/layout/hList1"/>
    <dgm:cxn modelId="{1495B65E-28C4-46DC-BB80-0D60EC415800}" srcId="{CA9535FD-C963-4B73-8C47-34EF59FFF69B}" destId="{FC2A7D0B-9A4F-4845-8B86-6A3E002E5079}" srcOrd="2" destOrd="0" parTransId="{8EEBD1AC-2DFA-4A23-A6E3-B4D0E18DA17C}" sibTransId="{67356873-C2AB-47ED-92F3-1644932FECF7}"/>
    <dgm:cxn modelId="{AB6E5642-BF3D-441C-94C4-96CACD2F691C}" type="presOf" srcId="{CA84A613-4CBD-430F-97D3-21F01D83EDB7}" destId="{1668D673-2F1F-4DDE-91F7-6B317B84C208}" srcOrd="0" destOrd="1" presId="urn:microsoft.com/office/officeart/2005/8/layout/hList1"/>
    <dgm:cxn modelId="{00288065-26C2-4BB8-ABE8-60B8FC49C330}" srcId="{CA9535FD-C963-4B73-8C47-34EF59FFF69B}" destId="{B8DA1573-294E-4363-A4A5-6FAA3078BBE3}" srcOrd="3" destOrd="0" parTransId="{73934D5C-606C-46EF-8200-708BB2A73819}" sibTransId="{4F41282A-F126-4056-960B-5E131B97950D}"/>
    <dgm:cxn modelId="{94CBCF48-0364-4BFB-A405-4543C1592247}" type="presOf" srcId="{BD359473-195A-489B-BCAE-826E1D02EE56}" destId="{FD2D1261-6AE1-4069-A1F4-A43CC4BC0A41}" srcOrd="0" destOrd="4" presId="urn:microsoft.com/office/officeart/2005/8/layout/hList1"/>
    <dgm:cxn modelId="{EF3BB769-C1BA-4BE5-BD9E-ED3B3E83E95F}" srcId="{CC2510D4-A3A4-4032-ABFD-FC694FE2F999}" destId="{CA9535FD-C963-4B73-8C47-34EF59FFF69B}" srcOrd="0" destOrd="0" parTransId="{C32C5E64-C1EE-4547-9F73-4A6CAE0EE7E3}" sibTransId="{C244E0AB-F28F-461F-A3DB-BAB272D5D3F2}"/>
    <dgm:cxn modelId="{0DFEAF73-6943-443F-9590-0C8D601629DB}" srcId="{0DC7DF8B-1D3B-4C90-BBC2-914AD80D8DA3}" destId="{CA84A613-4CBD-430F-97D3-21F01D83EDB7}" srcOrd="1" destOrd="0" parTransId="{5B8D9A71-1AB3-457D-9D18-F6FFEE5971B9}" sibTransId="{49A989EE-8BEC-4DEF-B135-3A399BB86471}"/>
    <dgm:cxn modelId="{C97D5A59-2C3C-4E83-BBF1-1807EF1F6E6A}" srcId="{CC2510D4-A3A4-4032-ABFD-FC694FE2F999}" destId="{0DC7DF8B-1D3B-4C90-BBC2-914AD80D8DA3}" srcOrd="1" destOrd="0" parTransId="{86C30DCE-CA84-4F2A-AD47-70ADA91D31E7}" sibTransId="{7A5B34FC-15AE-4D5F-B200-69722A6FF393}"/>
    <dgm:cxn modelId="{E5146D82-B72C-40BA-9BBF-01557D49CB19}" type="presOf" srcId="{A1D553A4-EB04-4640-8FF3-6D4F7636A116}" destId="{FD2D1261-6AE1-4069-A1F4-A43CC4BC0A41}" srcOrd="0" destOrd="0" presId="urn:microsoft.com/office/officeart/2005/8/layout/hList1"/>
    <dgm:cxn modelId="{827C3A8C-25D7-4A61-AF6C-1C7E564DBDE6}" type="presOf" srcId="{973A5CB4-E00F-448B-A228-29BBF0377B4D}" destId="{1668D673-2F1F-4DDE-91F7-6B317B84C208}" srcOrd="0" destOrd="0" presId="urn:microsoft.com/office/officeart/2005/8/layout/hList1"/>
    <dgm:cxn modelId="{6409E4A6-FC23-4F61-82AE-DCBD9B395DCA}" type="presOf" srcId="{37EC0EF3-1190-4564-A9C3-F604A20E48D9}" destId="{FD2D1261-6AE1-4069-A1F4-A43CC4BC0A41}" srcOrd="0" destOrd="5" presId="urn:microsoft.com/office/officeart/2005/8/layout/hList1"/>
    <dgm:cxn modelId="{96EF9AAF-39F5-4D13-8EEA-5BE83B248342}" type="presOf" srcId="{0DC7DF8B-1D3B-4C90-BBC2-914AD80D8DA3}" destId="{F19FD901-5D8A-4AFB-8828-9AE852F9DEA7}" srcOrd="0" destOrd="0" presId="urn:microsoft.com/office/officeart/2005/8/layout/hList1"/>
    <dgm:cxn modelId="{AA8FA6AF-EB59-430F-8B7A-09522888D1C0}" srcId="{0DC7DF8B-1D3B-4C90-BBC2-914AD80D8DA3}" destId="{973A5CB4-E00F-448B-A228-29BBF0377B4D}" srcOrd="0" destOrd="0" parTransId="{8BAA2208-744C-4DC6-B28F-F571976A65C9}" sibTransId="{138AB758-FA8D-4E05-8C37-33E856B00609}"/>
    <dgm:cxn modelId="{1ABF79BC-A071-4664-A5A0-41B5035D2DFC}" type="presOf" srcId="{CA9535FD-C963-4B73-8C47-34EF59FFF69B}" destId="{8A77255A-7DB1-42F8-95C3-9E1A20CAF26C}" srcOrd="0" destOrd="0" presId="urn:microsoft.com/office/officeart/2005/8/layout/hList1"/>
    <dgm:cxn modelId="{CE72DBBD-E50E-4D6E-8B16-B86D60BBF768}" type="presOf" srcId="{FC2A7D0B-9A4F-4845-8B86-6A3E002E5079}" destId="{FD2D1261-6AE1-4069-A1F4-A43CC4BC0A41}" srcOrd="0" destOrd="2" presId="urn:microsoft.com/office/officeart/2005/8/layout/hList1"/>
    <dgm:cxn modelId="{30BEEBBE-19CB-4852-A232-73CAF227D6E1}" srcId="{CA9535FD-C963-4B73-8C47-34EF59FFF69B}" destId="{A1D553A4-EB04-4640-8FF3-6D4F7636A116}" srcOrd="0" destOrd="0" parTransId="{0AC8BB2F-F2DE-4F4A-A8BC-95E675E35139}" sibTransId="{87A7DDA8-E1BF-49FB-BEAD-F5DF42254284}"/>
    <dgm:cxn modelId="{7F250BC0-B82B-408E-9EDA-2C52F0962217}" type="presOf" srcId="{20749DBC-4D65-421C-B801-0821A1DD5D15}" destId="{1668D673-2F1F-4DDE-91F7-6B317B84C208}" srcOrd="0" destOrd="3" presId="urn:microsoft.com/office/officeart/2005/8/layout/hList1"/>
    <dgm:cxn modelId="{7BF145C0-5915-4207-BF8B-4CF848D5156E}" srcId="{CA9535FD-C963-4B73-8C47-34EF59FFF69B}" destId="{37EC0EF3-1190-4564-A9C3-F604A20E48D9}" srcOrd="5" destOrd="0" parTransId="{B5D100C8-492E-4479-9BCE-DD41E9074EC1}" sibTransId="{8F2B1A62-2DD5-407E-A333-D1B343E2EB2A}"/>
    <dgm:cxn modelId="{07A5DCDD-F958-428C-A5EA-787888B270D1}" type="presOf" srcId="{FF4E1FFD-60A2-44D3-8CE2-90A5A7254ACE}" destId="{FD2D1261-6AE1-4069-A1F4-A43CC4BC0A41}" srcOrd="0" destOrd="1" presId="urn:microsoft.com/office/officeart/2005/8/layout/hList1"/>
    <dgm:cxn modelId="{670FEBE6-7A75-4764-A77A-79B7958E80A8}" srcId="{CA9535FD-C963-4B73-8C47-34EF59FFF69B}" destId="{E98B8BB4-2A85-4194-8EE3-5C3951B41E57}" srcOrd="6" destOrd="0" parTransId="{95123BA1-C645-409C-9EA3-0179C336FD2E}" sibTransId="{A284F2A6-E478-4FAB-9D88-18308885E3EA}"/>
    <dgm:cxn modelId="{6FDC99F7-0AAE-4E3D-8647-D9977DB74EEE}" srcId="{CA9535FD-C963-4B73-8C47-34EF59FFF69B}" destId="{FF4E1FFD-60A2-44D3-8CE2-90A5A7254ACE}" srcOrd="1" destOrd="0" parTransId="{149C146F-48CB-4B4A-ADE8-483F41C8CF55}" sibTransId="{57148677-D324-48C8-B46F-95D2724CDB28}"/>
    <dgm:cxn modelId="{46CBC0F8-1198-4181-8284-97D4D8C700CB}" srcId="{0DC7DF8B-1D3B-4C90-BBC2-914AD80D8DA3}" destId="{20749DBC-4D65-421C-B801-0821A1DD5D15}" srcOrd="3" destOrd="0" parTransId="{F52E6BC5-919D-4F3D-B033-3C0F818C7EFF}" sibTransId="{B6395EA9-CCFC-44C0-B015-6C9A7B933E47}"/>
    <dgm:cxn modelId="{0B3CE698-341A-4AA1-91FE-A34C7EAED67E}" type="presParOf" srcId="{B290EA95-7F58-4EE4-9D66-BD6093788232}" destId="{D6033921-27AE-45AE-803A-81AA7BB81537}" srcOrd="0" destOrd="0" presId="urn:microsoft.com/office/officeart/2005/8/layout/hList1"/>
    <dgm:cxn modelId="{E429E1B3-68C0-49B0-8A56-7B03C2CB724F}" type="presParOf" srcId="{D6033921-27AE-45AE-803A-81AA7BB81537}" destId="{8A77255A-7DB1-42F8-95C3-9E1A20CAF26C}" srcOrd="0" destOrd="0" presId="urn:microsoft.com/office/officeart/2005/8/layout/hList1"/>
    <dgm:cxn modelId="{A5563274-10EF-4CAF-9AE5-DCDF149B4700}" type="presParOf" srcId="{D6033921-27AE-45AE-803A-81AA7BB81537}" destId="{FD2D1261-6AE1-4069-A1F4-A43CC4BC0A41}" srcOrd="1" destOrd="0" presId="urn:microsoft.com/office/officeart/2005/8/layout/hList1"/>
    <dgm:cxn modelId="{490D4F51-9AF7-41E0-89B4-386FB3454AC2}" type="presParOf" srcId="{B290EA95-7F58-4EE4-9D66-BD6093788232}" destId="{1F76C62F-CA77-4A52-9940-6419CC03F02F}" srcOrd="1" destOrd="0" presId="urn:microsoft.com/office/officeart/2005/8/layout/hList1"/>
    <dgm:cxn modelId="{5842DDDF-CAD1-4100-9B6F-C1F226EF8FA4}" type="presParOf" srcId="{B290EA95-7F58-4EE4-9D66-BD6093788232}" destId="{7DEB1143-F443-4845-9E9B-B7A8AD5696A8}" srcOrd="2" destOrd="0" presId="urn:microsoft.com/office/officeart/2005/8/layout/hList1"/>
    <dgm:cxn modelId="{5F2EB2D2-4195-49EC-9137-247B9E354720}" type="presParOf" srcId="{7DEB1143-F443-4845-9E9B-B7A8AD5696A8}" destId="{F19FD901-5D8A-4AFB-8828-9AE852F9DEA7}" srcOrd="0" destOrd="0" presId="urn:microsoft.com/office/officeart/2005/8/layout/hList1"/>
    <dgm:cxn modelId="{40C44CE2-566A-4C74-8646-585A9B60EF5E}" type="presParOf" srcId="{7DEB1143-F443-4845-9E9B-B7A8AD5696A8}" destId="{1668D673-2F1F-4DDE-91F7-6B317B84C208}"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77255A-7DB1-42F8-95C3-9E1A20CAF26C}">
      <dsp:nvSpPr>
        <dsp:cNvPr id="0" name=""/>
        <dsp:cNvSpPr/>
      </dsp:nvSpPr>
      <dsp:spPr>
        <a:xfrm>
          <a:off x="94225" y="0"/>
          <a:ext cx="10561354" cy="1872000"/>
        </a:xfrm>
        <a:prstGeom prst="rect">
          <a:avLst/>
        </a:prstGeom>
        <a:solidFill>
          <a:srgbClr val="2F7788"/>
        </a:solidFill>
        <a:ln w="25400" cap="flat" cmpd="sng" algn="ctr">
          <a:solidFill>
            <a:srgbClr val="2F778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162560" rIns="284480" bIns="162560" numCol="1" spcCol="1270" anchor="ctr" anchorCtr="0">
          <a:noAutofit/>
        </a:bodyPr>
        <a:lstStyle/>
        <a:p>
          <a:pPr marL="0" lvl="0" indent="0" algn="ctr" defTabSz="1778000">
            <a:lnSpc>
              <a:spcPct val="90000"/>
            </a:lnSpc>
            <a:spcBef>
              <a:spcPct val="0"/>
            </a:spcBef>
            <a:spcAft>
              <a:spcPct val="35000"/>
            </a:spcAft>
            <a:buNone/>
          </a:pPr>
          <a:r>
            <a:rPr lang="el-GR" sz="4000" kern="1200" dirty="0">
              <a:latin typeface="Arial" panose="020B0604020202020204" pitchFamily="34" charset="0"/>
              <a:cs typeface="Arial" panose="020B0604020202020204" pitchFamily="34" charset="0"/>
            </a:rPr>
            <a:t>Δράσεις που υλοποιήθηκαν</a:t>
          </a:r>
          <a:endParaRPr lang="en-US" sz="4000" kern="1200" dirty="0">
            <a:latin typeface="Arial" panose="020B0604020202020204" pitchFamily="34" charset="0"/>
            <a:cs typeface="Arial" panose="020B0604020202020204" pitchFamily="34" charset="0"/>
          </a:endParaRPr>
        </a:p>
      </dsp:txBody>
      <dsp:txXfrm>
        <a:off x="94225" y="0"/>
        <a:ext cx="10561354" cy="1872000"/>
      </dsp:txXfrm>
    </dsp:sp>
    <dsp:sp modelId="{FD2D1261-6AE1-4069-A1F4-A43CC4BC0A41}">
      <dsp:nvSpPr>
        <dsp:cNvPr id="0" name=""/>
        <dsp:cNvSpPr/>
      </dsp:nvSpPr>
      <dsp:spPr>
        <a:xfrm>
          <a:off x="203132" y="2770146"/>
          <a:ext cx="10470334" cy="4995899"/>
        </a:xfrm>
        <a:prstGeom prst="rect">
          <a:avLst/>
        </a:prstGeom>
        <a:solidFill>
          <a:schemeClr val="bg1">
            <a:alpha val="90000"/>
          </a:schemeClr>
        </a:solidFill>
        <a:ln w="25400" cap="flat" cmpd="sng" algn="ctr">
          <a:solidFill>
            <a:srgbClr val="2F7788">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Ανακαίνιση Σταδίου Σπύρος Κυπριανού</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Δημιουργία Κέντρου Τύπου για την Προεδρία της ΕΕ</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Επιχορήγηση μαθητικού εισιτηρίου</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Νέο Κτίριο Διοίκησης Προεδρίας της Κυπριακής Δημοκρατία</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Κέντρο Ψυχικής Υγείας στην Λευκωσία</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Παγκύπριο Κέντρο Αίματος</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cs typeface="Arial" panose="020B0604020202020204" pitchFamily="34" charset="0"/>
            </a:rPr>
            <a:t>Περιμετρικός Αυτοκινητόδρομος Λευκωσίας Φάση Α1</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sp:txBody>
      <dsp:txXfrm>
        <a:off x="203132" y="2770146"/>
        <a:ext cx="10470334" cy="4995899"/>
      </dsp:txXfrm>
    </dsp:sp>
    <dsp:sp modelId="{F19FD901-5D8A-4AFB-8828-9AE852F9DEA7}">
      <dsp:nvSpPr>
        <dsp:cNvPr id="0" name=""/>
        <dsp:cNvSpPr/>
      </dsp:nvSpPr>
      <dsp:spPr>
        <a:xfrm>
          <a:off x="11762952" y="0"/>
          <a:ext cx="10561354" cy="1872000"/>
        </a:xfrm>
        <a:prstGeom prst="rect">
          <a:avLst/>
        </a:prstGeom>
        <a:solidFill>
          <a:srgbClr val="2F7788"/>
        </a:solidFill>
        <a:ln w="25400" cap="flat" cmpd="sng" algn="ctr">
          <a:solidFill>
            <a:srgbClr val="2F7788"/>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84480" tIns="0" rIns="284480" bIns="0" numCol="1" spcCol="1270" anchor="ctr" anchorCtr="0">
          <a:noAutofit/>
        </a:bodyPr>
        <a:lstStyle/>
        <a:p>
          <a:pPr marL="0" lvl="0" indent="0" algn="ctr" defTabSz="1778000">
            <a:lnSpc>
              <a:spcPct val="90000"/>
            </a:lnSpc>
            <a:spcBef>
              <a:spcPct val="0"/>
            </a:spcBef>
            <a:spcAft>
              <a:spcPct val="35000"/>
            </a:spcAft>
            <a:buNone/>
          </a:pPr>
          <a:r>
            <a:rPr lang="el-GR" sz="4000" kern="1200" dirty="0">
              <a:latin typeface="Arial" panose="020B0604020202020204" pitchFamily="34" charset="0"/>
              <a:cs typeface="Arial" panose="020B0604020202020204" pitchFamily="34" charset="0"/>
            </a:rPr>
            <a:t>Δράσεις υπό υλοποίηση</a:t>
          </a:r>
          <a:endParaRPr lang="en-US" sz="4000" kern="1200" dirty="0">
            <a:latin typeface="Arial" panose="020B0604020202020204" pitchFamily="34" charset="0"/>
            <a:cs typeface="Arial" panose="020B0604020202020204" pitchFamily="34" charset="0"/>
          </a:endParaRPr>
        </a:p>
      </dsp:txBody>
      <dsp:txXfrm>
        <a:off x="11762952" y="0"/>
        <a:ext cx="10561354" cy="1872000"/>
      </dsp:txXfrm>
    </dsp:sp>
    <dsp:sp modelId="{1668D673-2F1F-4DDE-91F7-6B317B84C208}">
      <dsp:nvSpPr>
        <dsp:cNvPr id="0" name=""/>
        <dsp:cNvSpPr/>
      </dsp:nvSpPr>
      <dsp:spPr>
        <a:xfrm>
          <a:off x="11853972" y="2752011"/>
          <a:ext cx="10470334" cy="4995899"/>
        </a:xfrm>
        <a:prstGeom prst="rect">
          <a:avLst/>
        </a:prstGeom>
        <a:solidFill>
          <a:schemeClr val="bg1">
            <a:alpha val="90000"/>
          </a:schemeClr>
        </a:solidFill>
        <a:ln w="25400" cap="flat" cmpd="sng" algn="ctr">
          <a:solidFill>
            <a:srgbClr val="2F7788">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Ανέγερση Νέου Κυπριακού Μουσείου</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cs typeface="Arial" panose="020B0604020202020204" pitchFamily="34" charset="0"/>
            </a:rPr>
            <a:t>Στάσεις Στέγαστρα</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Σχέδιο Προώθησης Ηλεκτροκίνησης</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Κατασκευή του αυτοκινητόδρομου Αστρομερίτη – Ευρύχου</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a:p>
          <a:pPr marL="285750" lvl="1" indent="-285750" algn="l" defTabSz="1244600">
            <a:lnSpc>
              <a:spcPct val="150000"/>
            </a:lnSpc>
            <a:spcBef>
              <a:spcPct val="0"/>
            </a:spcBef>
            <a:spcAft>
              <a:spcPct val="15000"/>
            </a:spcAft>
            <a:buClr>
              <a:srgbClr val="2F7788"/>
            </a:buClr>
            <a:buSzPct val="120000"/>
            <a:buFont typeface="Arial" panose="020B0604020202020204" pitchFamily="34" charset="0"/>
            <a:buChar char="•"/>
          </a:pPr>
          <a:r>
            <a:rPr lang="el-GR"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Κατασκευή Αυτοκινητόδρομου Λευκωσίας - </a:t>
          </a:r>
          <a:r>
            <a:rPr lang="el-GR" sz="2800" kern="1200" dirty="0" err="1">
              <a:solidFill>
                <a:srgbClr val="000000">
                  <a:hueOff val="0"/>
                  <a:satOff val="0"/>
                  <a:lumOff val="0"/>
                  <a:alphaOff val="0"/>
                </a:srgbClr>
              </a:solidFill>
              <a:latin typeface="Arial" panose="020B0604020202020204" pitchFamily="34" charset="0"/>
              <a:ea typeface="Helvetica Neue Medium"/>
              <a:cs typeface="Arial" panose="020B0604020202020204" pitchFamily="34" charset="0"/>
            </a:rPr>
            <a:t>Παλαιχωρίου</a:t>
          </a:r>
          <a:endParaRPr lang="en-US" sz="2800" kern="1200" dirty="0">
            <a:solidFill>
              <a:srgbClr val="000000">
                <a:hueOff val="0"/>
                <a:satOff val="0"/>
                <a:lumOff val="0"/>
                <a:alphaOff val="0"/>
              </a:srgbClr>
            </a:solidFill>
            <a:latin typeface="Arial" panose="020B0604020202020204" pitchFamily="34" charset="0"/>
            <a:ea typeface="Helvetica Neue Medium"/>
            <a:cs typeface="Arial" panose="020B0604020202020204" pitchFamily="34" charset="0"/>
          </a:endParaRPr>
        </a:p>
      </dsp:txBody>
      <dsp:txXfrm>
        <a:off x="11853972" y="2752011"/>
        <a:ext cx="10470334" cy="4995899"/>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90488" y="744538"/>
            <a:ext cx="6616700" cy="3722687"/>
          </a:xfrm>
          <a:prstGeom prst="rect">
            <a:avLst/>
          </a:prstGeom>
        </p:spPr>
        <p:txBody>
          <a:bodyPr/>
          <a:lstStyle/>
          <a:p>
            <a:endParaRPr/>
          </a:p>
        </p:txBody>
      </p:sp>
      <p:sp>
        <p:nvSpPr>
          <p:cNvPr id="117" name="Shape 117"/>
          <p:cNvSpPr>
            <a:spLocks noGrp="1"/>
          </p:cNvSpPr>
          <p:nvPr>
            <p:ph type="body" sz="quarter" idx="1"/>
          </p:nvPr>
        </p:nvSpPr>
        <p:spPr>
          <a:xfrm>
            <a:off x="906357" y="4715153"/>
            <a:ext cx="4984962" cy="4466987"/>
          </a:xfrm>
          <a:prstGeom prst="rect">
            <a:avLst/>
          </a:prstGeom>
        </p:spPr>
        <p:txBody>
          <a:bodyPr/>
          <a:lstStyle/>
          <a:p>
            <a:endParaRPr/>
          </a:p>
        </p:txBody>
      </p:sp>
    </p:spTree>
    <p:extLst>
      <p:ext uri="{BB962C8B-B14F-4D97-AF65-F5344CB8AC3E}">
        <p14:creationId xmlns:p14="http://schemas.microsoft.com/office/powerpoint/2010/main" val="14109842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388608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39334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200825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4148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l-GR" dirty="0"/>
              <a:t>Αριστερά: Συμπληρώνονται σε τίτλους οι δράσεις που υλοποιήθηκαν εντός του προηγούμενου έτους</a:t>
            </a:r>
          </a:p>
          <a:p>
            <a:r>
              <a:rPr lang="el-GR" dirty="0"/>
              <a:t>Δεξιά: Συμπληρώνονται σε τίτλους οι δράσεις που βρίσκονται υπό υλοποίηση</a:t>
            </a:r>
          </a:p>
          <a:p>
            <a:endParaRPr lang="en-GB" dirty="0"/>
          </a:p>
        </p:txBody>
      </p:sp>
    </p:spTree>
    <p:extLst>
      <p:ext uri="{BB962C8B-B14F-4D97-AF65-F5344CB8AC3E}">
        <p14:creationId xmlns:p14="http://schemas.microsoft.com/office/powerpoint/2010/main" val="476208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490703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843910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588830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686490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half" idx="13"/>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15681340" y="7035800"/>
            <a:ext cx="8396678" cy="5600700"/>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15290800" y="1130300"/>
            <a:ext cx="8331200" cy="5554134"/>
          </a:xfrm>
          <a:prstGeom prst="rect">
            <a:avLst/>
          </a:prstGeom>
        </p:spPr>
        <p:txBody>
          <a:bodyPr lIns="91439" tIns="45719" rIns="91439" bIns="45719" anchor="t">
            <a:noAutofit/>
          </a:bodyPr>
          <a:lstStyle/>
          <a:p>
            <a:endParaRPr/>
          </a:p>
        </p:txBody>
      </p:sp>
      <p:sp>
        <p:nvSpPr>
          <p:cNvPr id="85" name="Image"/>
          <p:cNvSpPr>
            <a:spLocks noGrp="1"/>
          </p:cNvSpPr>
          <p:nvPr>
            <p:ph type="pic" idx="15"/>
          </p:nvPr>
        </p:nvSpPr>
        <p:spPr>
          <a:xfrm>
            <a:off x="-3048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14"/>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5.pn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image" Target="../media/image19.sv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hyperlink" Target="https://www.pexels.com/photo/aerial-shot-of-roads-3997070/" TargetMode="External"/><Relationship Id="rId10" Type="http://schemas.openxmlformats.org/officeDocument/2006/relationships/hyperlink" Target="https://openclipart.org/detail/182837/protecting-hands-by-paintman-182837" TargetMode="External"/><Relationship Id="rId4" Type="http://schemas.openxmlformats.org/officeDocument/2006/relationships/image" Target="../media/image17.jpeg"/><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6.png"/><Relationship Id="rId7" Type="http://schemas.openxmlformats.org/officeDocument/2006/relationships/hyperlink" Target="https://www.rawpixel.com/image/457632/free-illustration-vector-question-ask-asking"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sv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Image" descr="Image"/>
          <p:cNvPicPr>
            <a:picLocks noChangeAspect="1"/>
          </p:cNvPicPr>
          <p:nvPr/>
        </p:nvPicPr>
        <p:blipFill>
          <a:blip r:embed="rId2"/>
          <a:stretch>
            <a:fillRect/>
          </a:stretch>
        </p:blipFill>
        <p:spPr>
          <a:xfrm>
            <a:off x="-88328" y="-2152259"/>
            <a:ext cx="24737827" cy="16610210"/>
          </a:xfrm>
          <a:prstGeom prst="rect">
            <a:avLst/>
          </a:prstGeom>
          <a:ln w="12700">
            <a:miter lim="400000"/>
          </a:ln>
        </p:spPr>
      </p:pic>
      <p:sp>
        <p:nvSpPr>
          <p:cNvPr id="120" name="Lorem ipsum dolor sit amet, consec etur adip iscin elit. Suspe disse place rat."/>
          <p:cNvSpPr txBox="1">
            <a:spLocks noGrp="1"/>
          </p:cNvSpPr>
          <p:nvPr>
            <p:ph type="ctrTitle"/>
          </p:nvPr>
        </p:nvSpPr>
        <p:spPr>
          <a:xfrm>
            <a:off x="1176544" y="1745014"/>
            <a:ext cx="17623520" cy="5126093"/>
          </a:xfrm>
          <a:prstGeom prst="rect">
            <a:avLst/>
          </a:prstGeom>
        </p:spPr>
        <p:txBody>
          <a:bodyPr anchor="t"/>
          <a:lstStyle>
            <a:lvl1pPr algn="l">
              <a:defRPr sz="8500" b="1">
                <a:solidFill>
                  <a:srgbClr val="FFFFFF"/>
                </a:solidFill>
                <a:latin typeface="Arial"/>
                <a:ea typeface="Arial"/>
                <a:cs typeface="Arial"/>
                <a:sym typeface="Arial"/>
              </a:defRPr>
            </a:lvl1pPr>
          </a:lstStyle>
          <a:p>
            <a:r>
              <a:rPr lang="el-GR" dirty="0"/>
              <a:t>Ετήσιο Σχέδιο Δράσης </a:t>
            </a:r>
            <a:r>
              <a:rPr lang="en-US" dirty="0"/>
              <a:t>202</a:t>
            </a:r>
            <a:r>
              <a:rPr lang="el-GR" dirty="0"/>
              <a:t>6 </a:t>
            </a:r>
            <a:endParaRPr dirty="0"/>
          </a:p>
        </p:txBody>
      </p:sp>
      <p:sp>
        <p:nvSpPr>
          <p:cNvPr id="122"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ormAutofit/>
          </a:bodyPr>
          <a:lstStyle/>
          <a:p>
            <a:pPr algn="l">
              <a:defRPr sz="1000" b="0">
                <a:solidFill>
                  <a:srgbClr val="FFFFFF"/>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123" name="ΥΠΟΥΡΓΕΙΟ ΟΙΚΟΝΟΜΙΚΩΝ"/>
          <p:cNvSpPr txBox="1"/>
          <p:nvPr/>
        </p:nvSpPr>
        <p:spPr>
          <a:xfrm>
            <a:off x="12451976" y="10768380"/>
            <a:ext cx="13162948" cy="9445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ormAutofit/>
          </a:bodyPr>
          <a:lstStyle>
            <a:lvl1pPr algn="l">
              <a:defRPr>
                <a:solidFill>
                  <a:srgbClr val="FFFFFF"/>
                </a:solidFill>
                <a:latin typeface="Arial"/>
                <a:ea typeface="Arial"/>
                <a:cs typeface="Arial"/>
                <a:sym typeface="Arial"/>
              </a:defRPr>
            </a:lvl1pPr>
          </a:lstStyle>
          <a:p>
            <a:r>
              <a:t>ΥΠΟΥΡΓΕΙΟ </a:t>
            </a:r>
            <a:r>
              <a:rPr lang="el-GR"/>
              <a:t>ΜΕΤΑΦΟΡΩΝ, ΕΠΙΚΟΙΝΩΝΙΩΝ ΚΑΙ ΕΡΓΩΝ</a:t>
            </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eadline goes here goes here">
            <a:extLst>
              <a:ext uri="{FF2B5EF4-FFF2-40B4-BE49-F238E27FC236}">
                <a16:creationId xmlns:a16="http://schemas.microsoft.com/office/drawing/2014/main" id="{59ACF4CE-55AE-49B8-B646-AD50041DB2B0}"/>
              </a:ext>
            </a:extLst>
          </p:cNvPr>
          <p:cNvSpPr txBox="1"/>
          <p:nvPr/>
        </p:nvSpPr>
        <p:spPr>
          <a:xfrm>
            <a:off x="860928" y="562098"/>
            <a:ext cx="881342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pPr marL="0" marR="0" lvl="0" indent="0" algn="l" defTabSz="825500" rtl="0" eaLnBrk="1" fontAlgn="auto" latinLnBrk="0" hangingPunct="0">
              <a:lnSpc>
                <a:spcPct val="120000"/>
              </a:lnSpc>
              <a:spcBef>
                <a:spcPts val="0"/>
              </a:spcBef>
              <a:spcAft>
                <a:spcPts val="0"/>
              </a:spcAft>
              <a:buClrTx/>
              <a:buSzTx/>
              <a:buFontTx/>
              <a:buNone/>
              <a:tabLst/>
              <a:defRPr/>
            </a:pP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Ετ</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h</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Σχ</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e</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Δρ</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a</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σης</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2026 </a:t>
            </a:r>
          </a:p>
        </p:txBody>
      </p:sp>
      <p:sp>
        <p:nvSpPr>
          <p:cNvPr id="4" name="Subtitle here">
            <a:extLst>
              <a:ext uri="{FF2B5EF4-FFF2-40B4-BE49-F238E27FC236}">
                <a16:creationId xmlns:a16="http://schemas.microsoft.com/office/drawing/2014/main" id="{C467A40B-7018-4F0B-A39B-C3D34546F9BC}"/>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l-GR" sz="5000" b="0" i="1" u="none" strike="noStrike" kern="0" cap="none" spc="150" normalizeH="0" baseline="0" noProof="0">
                <a:ln>
                  <a:noFill/>
                </a:ln>
                <a:solidFill>
                  <a:srgbClr val="307687"/>
                </a:solidFill>
                <a:effectLst/>
                <a:uLnTx/>
                <a:uFillTx/>
                <a:latin typeface="Arial" panose="020B0604020202020204" pitchFamily="34" charset="0"/>
                <a:cs typeface="Arial" panose="020B0604020202020204" pitchFamily="34" charset="0"/>
                <a:sym typeface="Arial" panose="020B0604020202020204"/>
              </a:rPr>
              <a:t>Στρατηγικοί Στόχοι</a:t>
            </a:r>
          </a:p>
        </p:txBody>
      </p:sp>
      <p:sp>
        <p:nvSpPr>
          <p:cNvPr id="5" name="Line">
            <a:extLst>
              <a:ext uri="{FF2B5EF4-FFF2-40B4-BE49-F238E27FC236}">
                <a16:creationId xmlns:a16="http://schemas.microsoft.com/office/drawing/2014/main" id="{84C3A874-A94B-4D31-A6D5-70124C586DBA}"/>
              </a:ext>
            </a:extLst>
          </p:cNvPr>
          <p:cNvSpPr/>
          <p:nvPr/>
        </p:nvSpPr>
        <p:spPr>
          <a:xfrm>
            <a:off x="852000" y="3030791"/>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6" name="Subtitle here">
            <a:extLst>
              <a:ext uri="{FF2B5EF4-FFF2-40B4-BE49-F238E27FC236}">
                <a16:creationId xmlns:a16="http://schemas.microsoft.com/office/drawing/2014/main" id="{5CACC127-E9D4-4D8A-A2D4-CEAF19208EA8}"/>
              </a:ext>
            </a:extLst>
          </p:cNvPr>
          <p:cNvSpPr txBox="1"/>
          <p:nvPr/>
        </p:nvSpPr>
        <p:spPr>
          <a:xfrm>
            <a:off x="852000" y="313595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Στόχος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7" name="Subtitle here">
            <a:extLst>
              <a:ext uri="{FF2B5EF4-FFF2-40B4-BE49-F238E27FC236}">
                <a16:creationId xmlns:a16="http://schemas.microsoft.com/office/drawing/2014/main" id="{51E42D08-7EE2-41BB-8B37-82E569DA9ACD}"/>
              </a:ext>
            </a:extLst>
          </p:cNvPr>
          <p:cNvSpPr txBox="1"/>
          <p:nvPr/>
        </p:nvSpPr>
        <p:spPr>
          <a:xfrm>
            <a:off x="7707086" y="3209595"/>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Περιγραφή</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8" name="Subtitle here">
            <a:extLst>
              <a:ext uri="{FF2B5EF4-FFF2-40B4-BE49-F238E27FC236}">
                <a16:creationId xmlns:a16="http://schemas.microsoft.com/office/drawing/2014/main" id="{27D6ADE5-4555-4FD9-B345-46C44F18E760}"/>
              </a:ext>
            </a:extLst>
          </p:cNvPr>
          <p:cNvSpPr txBox="1"/>
          <p:nvPr/>
        </p:nvSpPr>
        <p:spPr>
          <a:xfrm>
            <a:off x="15368564" y="3135952"/>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Κόστος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9" name="Subtitle here">
            <a:extLst>
              <a:ext uri="{FF2B5EF4-FFF2-40B4-BE49-F238E27FC236}">
                <a16:creationId xmlns:a16="http://schemas.microsoft.com/office/drawing/2014/main" id="{301BE413-7B92-4C14-BD41-C6C233EA24C6}"/>
              </a:ext>
            </a:extLst>
          </p:cNvPr>
          <p:cNvSpPr txBox="1"/>
          <p:nvPr/>
        </p:nvSpPr>
        <p:spPr>
          <a:xfrm>
            <a:off x="18174127" y="3135952"/>
            <a:ext cx="378380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Χρονοδιάγραμμα</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10" name="Subtitle here">
            <a:extLst>
              <a:ext uri="{FF2B5EF4-FFF2-40B4-BE49-F238E27FC236}">
                <a16:creationId xmlns:a16="http://schemas.microsoft.com/office/drawing/2014/main" id="{16D35D29-F87F-42AF-B130-111EA5C6AA8A}"/>
              </a:ext>
            </a:extLst>
          </p:cNvPr>
          <p:cNvSpPr txBox="1"/>
          <p:nvPr/>
        </p:nvSpPr>
        <p:spPr>
          <a:xfrm>
            <a:off x="20963098" y="3135952"/>
            <a:ext cx="167729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Αφορά</a:t>
            </a:r>
          </a:p>
        </p:txBody>
      </p:sp>
      <p:sp>
        <p:nvSpPr>
          <p:cNvPr id="11" name="Rectangle 10">
            <a:extLst>
              <a:ext uri="{FF2B5EF4-FFF2-40B4-BE49-F238E27FC236}">
                <a16:creationId xmlns:a16="http://schemas.microsoft.com/office/drawing/2014/main" id="{FF66F543-2D43-41A7-B302-6B2CEA8319B4}"/>
              </a:ext>
            </a:extLst>
          </p:cNvPr>
          <p:cNvSpPr/>
          <p:nvPr/>
        </p:nvSpPr>
        <p:spPr>
          <a:xfrm>
            <a:off x="851999" y="3759608"/>
            <a:ext cx="6815097" cy="1343301"/>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2" name="Rectangle 11">
            <a:extLst>
              <a:ext uri="{FF2B5EF4-FFF2-40B4-BE49-F238E27FC236}">
                <a16:creationId xmlns:a16="http://schemas.microsoft.com/office/drawing/2014/main" id="{BE6529E2-6651-4C38-8119-E6CD8534F8D2}"/>
              </a:ext>
            </a:extLst>
          </p:cNvPr>
          <p:cNvSpPr/>
          <p:nvPr/>
        </p:nvSpPr>
        <p:spPr>
          <a:xfrm>
            <a:off x="7805421" y="3759608"/>
            <a:ext cx="7424817"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3" name="Rectangle 12">
            <a:extLst>
              <a:ext uri="{FF2B5EF4-FFF2-40B4-BE49-F238E27FC236}">
                <a16:creationId xmlns:a16="http://schemas.microsoft.com/office/drawing/2014/main" id="{633A9536-DAE9-4770-A15B-091215AB34C2}"/>
              </a:ext>
            </a:extLst>
          </p:cNvPr>
          <p:cNvSpPr/>
          <p:nvPr/>
        </p:nvSpPr>
        <p:spPr>
          <a:xfrm>
            <a:off x="15368564"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4" name="Rectangle 13">
            <a:extLst>
              <a:ext uri="{FF2B5EF4-FFF2-40B4-BE49-F238E27FC236}">
                <a16:creationId xmlns:a16="http://schemas.microsoft.com/office/drawing/2014/main" id="{6ED87081-E3D0-4CC5-815F-FDE9946700D3}"/>
              </a:ext>
            </a:extLst>
          </p:cNvPr>
          <p:cNvSpPr/>
          <p:nvPr/>
        </p:nvSpPr>
        <p:spPr>
          <a:xfrm>
            <a:off x="18001074" y="3759608"/>
            <a:ext cx="2883951"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5" name="Rectangle 14">
            <a:extLst>
              <a:ext uri="{FF2B5EF4-FFF2-40B4-BE49-F238E27FC236}">
                <a16:creationId xmlns:a16="http://schemas.microsoft.com/office/drawing/2014/main" id="{A2A2E2F5-E62D-44BB-BA5E-C809214C6414}"/>
              </a:ext>
            </a:extLst>
          </p:cNvPr>
          <p:cNvSpPr/>
          <p:nvPr/>
        </p:nvSpPr>
        <p:spPr>
          <a:xfrm>
            <a:off x="20963098"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6" name="Subtitle here">
            <a:extLst>
              <a:ext uri="{FF2B5EF4-FFF2-40B4-BE49-F238E27FC236}">
                <a16:creationId xmlns:a16="http://schemas.microsoft.com/office/drawing/2014/main" id="{C7B7E868-693F-4934-8D15-A86CAB20EB75}"/>
              </a:ext>
            </a:extLst>
          </p:cNvPr>
          <p:cNvSpPr txBox="1"/>
          <p:nvPr/>
        </p:nvSpPr>
        <p:spPr>
          <a:xfrm>
            <a:off x="1046235" y="3811339"/>
            <a:ext cx="6497025" cy="948208"/>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dirty="0">
                <a:solidFill>
                  <a:schemeClr val="bg1"/>
                </a:solidFill>
              </a:rPr>
              <a:t>Μείωση των Ατμοσφαιρικών Ρύπων και του Περιβαλλοντικού αποτυπώματος</a:t>
            </a:r>
            <a:endParaRPr lang="el-GR" sz="2400" i="0" u="none" strike="noStrike" kern="0" cap="none" spc="0" normalizeH="0" baseline="0" noProof="0" dirty="0">
              <a:ln>
                <a:noFill/>
              </a:ln>
              <a:solidFill>
                <a:schemeClr val="bg1"/>
              </a:solidFill>
              <a:effectLst/>
              <a:uLnTx/>
              <a:uFillTx/>
              <a:latin typeface="Arial" panose="020B0604020202020204"/>
              <a:cs typeface="Arial" panose="020B0604020202020204"/>
            </a:endParaRPr>
          </a:p>
        </p:txBody>
      </p:sp>
      <p:sp>
        <p:nvSpPr>
          <p:cNvPr id="17" name="Subtitle here">
            <a:extLst>
              <a:ext uri="{FF2B5EF4-FFF2-40B4-BE49-F238E27FC236}">
                <a16:creationId xmlns:a16="http://schemas.microsoft.com/office/drawing/2014/main" id="{CCC01780-C7A3-4E3F-8995-ED409A90E62C}"/>
              </a:ext>
            </a:extLst>
          </p:cNvPr>
          <p:cNvSpPr txBox="1"/>
          <p:nvPr/>
        </p:nvSpPr>
        <p:spPr>
          <a:xfrm>
            <a:off x="7913757" y="3876115"/>
            <a:ext cx="7125295" cy="129086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2F7788"/>
                </a:solidFill>
              </a:rPr>
              <a:t>Μείωση των ρύπων από τις μεταφορέ</a:t>
            </a:r>
            <a:r>
              <a:rPr lang="el-GR" sz="2400" i="0" spc="0" dirty="0">
                <a:solidFill>
                  <a:srgbClr val="2F7788"/>
                </a:solidFill>
              </a:rPr>
              <a:t>ς, </a:t>
            </a:r>
            <a:r>
              <a:rPr lang="el-GR" sz="2400" i="0" kern="0" spc="0" dirty="0">
                <a:solidFill>
                  <a:srgbClr val="2F7788"/>
                </a:solidFill>
              </a:rPr>
              <a:t>και </a:t>
            </a:r>
            <a:r>
              <a:rPr lang="el-GR" sz="2400" i="0" spc="0" dirty="0">
                <a:solidFill>
                  <a:srgbClr val="2F7788"/>
                </a:solidFill>
              </a:rPr>
              <a:t>ε</a:t>
            </a:r>
            <a:r>
              <a:rPr lang="el-GR" sz="2400" i="0" kern="0" spc="0" dirty="0">
                <a:solidFill>
                  <a:srgbClr val="2F7788"/>
                </a:solidFill>
              </a:rPr>
              <a:t>φαρμογή Σχεδίων Βιώσιμης Κινητικότητας</a:t>
            </a:r>
          </a:p>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1800" b="0" i="0" u="none" strike="noStrike" kern="0" cap="none" spc="0" normalizeH="0" baseline="0" noProof="0" dirty="0">
                <a:ln>
                  <a:noFill/>
                </a:ln>
                <a:solidFill>
                  <a:srgbClr val="5E5E5E"/>
                </a:solidFill>
                <a:effectLst/>
                <a:uLnTx/>
                <a:uFillTx/>
                <a:latin typeface="Arial" panose="020B0604020202020204"/>
                <a:cs typeface="Arial" panose="020B0604020202020204"/>
                <a:sym typeface="Arial" panose="020B0604020202020204"/>
              </a:rPr>
              <a:t>.</a:t>
            </a:r>
          </a:p>
        </p:txBody>
      </p:sp>
      <p:sp>
        <p:nvSpPr>
          <p:cNvPr id="18" name="Subtitle here">
            <a:extLst>
              <a:ext uri="{FF2B5EF4-FFF2-40B4-BE49-F238E27FC236}">
                <a16:creationId xmlns:a16="http://schemas.microsoft.com/office/drawing/2014/main" id="{0EF481F6-6938-4502-8571-B87D43485EEB}"/>
              </a:ext>
            </a:extLst>
          </p:cNvPr>
          <p:cNvSpPr txBox="1"/>
          <p:nvPr/>
        </p:nvSpPr>
        <p:spPr>
          <a:xfrm>
            <a:off x="21209759" y="3981423"/>
            <a:ext cx="2322241"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
                <a:srgbClr val="2F7788"/>
              </a:buClr>
              <a:buSzPct val="120000"/>
              <a:buFontTx/>
              <a:buNone/>
              <a:tabLst/>
              <a:defRPr/>
            </a:pPr>
            <a:r>
              <a:rPr kumimoji="0" lang="el-GR" sz="30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rPr>
              <a:t>Όλους </a:t>
            </a:r>
          </a:p>
          <a:p>
            <a:pPr marL="0" marR="0" lvl="0" indent="0" algn="l" defTabSz="457200" rtl="0" eaLnBrk="1" fontAlgn="auto" latinLnBrk="0" hangingPunct="0">
              <a:lnSpc>
                <a:spcPct val="100000"/>
              </a:lnSpc>
              <a:spcBef>
                <a:spcPts val="0"/>
              </a:spcBef>
              <a:spcAft>
                <a:spcPts val="0"/>
              </a:spcAft>
              <a:buClr>
                <a:srgbClr val="2F7788"/>
              </a:buClr>
              <a:buSzPct val="120000"/>
              <a:buFontTx/>
              <a:buNone/>
              <a:tabLst/>
              <a:defRPr/>
            </a:pPr>
            <a:r>
              <a:rPr lang="el-GR" sz="2000" i="0" spc="0">
                <a:solidFill>
                  <a:srgbClr val="5E5E5E"/>
                </a:solidFill>
              </a:rPr>
              <a:t>τους πολίτες</a:t>
            </a:r>
          </a:p>
        </p:txBody>
      </p:sp>
      <p:sp>
        <p:nvSpPr>
          <p:cNvPr id="19" name="Subtitle here">
            <a:extLst>
              <a:ext uri="{FF2B5EF4-FFF2-40B4-BE49-F238E27FC236}">
                <a16:creationId xmlns:a16="http://schemas.microsoft.com/office/drawing/2014/main" id="{F3B0D648-F37D-42F1-9A08-BC581940FCDE}"/>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a:solidFill>
                  <a:srgbClr val="E38C19"/>
                </a:solidFill>
              </a:rPr>
              <a:t>Πράσινη Μετάβαση</a:t>
            </a:r>
          </a:p>
        </p:txBody>
      </p:sp>
      <p:sp>
        <p:nvSpPr>
          <p:cNvPr id="20" name="Rectangle 19">
            <a:extLst>
              <a:ext uri="{FF2B5EF4-FFF2-40B4-BE49-F238E27FC236}">
                <a16:creationId xmlns:a16="http://schemas.microsoft.com/office/drawing/2014/main" id="{CE475F24-76B5-4AFF-A7F6-AB35A96FDCA9}"/>
              </a:ext>
            </a:extLst>
          </p:cNvPr>
          <p:cNvSpPr/>
          <p:nvPr/>
        </p:nvSpPr>
        <p:spPr>
          <a:xfrm>
            <a:off x="852000" y="5478705"/>
            <a:ext cx="29464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1" name="Line">
            <a:extLst>
              <a:ext uri="{FF2B5EF4-FFF2-40B4-BE49-F238E27FC236}">
                <a16:creationId xmlns:a16="http://schemas.microsoft.com/office/drawing/2014/main" id="{F836446A-88B9-4055-8476-04FA61D098B1}"/>
              </a:ext>
            </a:extLst>
          </p:cNvPr>
          <p:cNvSpPr/>
          <p:nvPr/>
        </p:nvSpPr>
        <p:spPr>
          <a:xfrm>
            <a:off x="634286" y="5326657"/>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22" name="Subtitle here">
            <a:extLst>
              <a:ext uri="{FF2B5EF4-FFF2-40B4-BE49-F238E27FC236}">
                <a16:creationId xmlns:a16="http://schemas.microsoft.com/office/drawing/2014/main" id="{5BB255B5-BE5B-4A62-BFD4-4F0917FA86E3}"/>
              </a:ext>
            </a:extLst>
          </p:cNvPr>
          <p:cNvSpPr txBox="1"/>
          <p:nvPr/>
        </p:nvSpPr>
        <p:spPr>
          <a:xfrm>
            <a:off x="1054652" y="5499745"/>
            <a:ext cx="2568902"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Παρεμβάσεις</a:t>
            </a:r>
          </a:p>
        </p:txBody>
      </p:sp>
      <p:sp>
        <p:nvSpPr>
          <p:cNvPr id="23" name="Rectangle 22">
            <a:extLst>
              <a:ext uri="{FF2B5EF4-FFF2-40B4-BE49-F238E27FC236}">
                <a16:creationId xmlns:a16="http://schemas.microsoft.com/office/drawing/2014/main" id="{D655001B-76C4-442B-AF31-501D932ED3D9}"/>
              </a:ext>
            </a:extLst>
          </p:cNvPr>
          <p:cNvSpPr/>
          <p:nvPr/>
        </p:nvSpPr>
        <p:spPr>
          <a:xfrm>
            <a:off x="851999" y="6142856"/>
            <a:ext cx="12171831" cy="6182758"/>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4" name="Subtitle here">
            <a:extLst>
              <a:ext uri="{FF2B5EF4-FFF2-40B4-BE49-F238E27FC236}">
                <a16:creationId xmlns:a16="http://schemas.microsoft.com/office/drawing/2014/main" id="{E70957AB-A84B-4740-8673-0655378F4358}"/>
              </a:ext>
            </a:extLst>
          </p:cNvPr>
          <p:cNvSpPr txBox="1"/>
          <p:nvPr/>
        </p:nvSpPr>
        <p:spPr>
          <a:xfrm>
            <a:off x="867295" y="6105360"/>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1"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Έργο</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25" name="Subtitle here">
            <a:extLst>
              <a:ext uri="{FF2B5EF4-FFF2-40B4-BE49-F238E27FC236}">
                <a16:creationId xmlns:a16="http://schemas.microsoft.com/office/drawing/2014/main" id="{4B528A3D-2B0C-4DE2-B134-3D6AA021C2C0}"/>
              </a:ext>
            </a:extLst>
          </p:cNvPr>
          <p:cNvSpPr txBox="1"/>
          <p:nvPr/>
        </p:nvSpPr>
        <p:spPr>
          <a:xfrm>
            <a:off x="936330" y="6551734"/>
            <a:ext cx="11797935" cy="4200574"/>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buClr>
                <a:srgbClr val="2F7788"/>
              </a:buClr>
              <a:buSzPct val="120000"/>
              <a:buFont typeface="+mj-lt"/>
              <a:buAutoNum type="arabicPeriod"/>
            </a:pPr>
            <a:r>
              <a:rPr lang="el-GR" sz="2400" i="0" spc="0" dirty="0">
                <a:solidFill>
                  <a:srgbClr val="5E5E5E"/>
                </a:solidFill>
              </a:rPr>
              <a:t>Σχέδιο Χορηγιών για εγκατάσταση 1000 σημείων επαναφόρτισης</a:t>
            </a:r>
          </a:p>
          <a:p>
            <a:pPr marL="457200" indent="-457200">
              <a:buClr>
                <a:srgbClr val="2F7788"/>
              </a:buClr>
              <a:buSzPct val="120000"/>
              <a:buFont typeface="+mj-lt"/>
              <a:buAutoNum type="arabicPeriod"/>
            </a:pPr>
            <a:endParaRPr lang="el-GR" sz="2400" i="0" spc="0" dirty="0">
              <a:solidFill>
                <a:srgbClr val="5E5E5E"/>
              </a:solidFill>
            </a:endParaRPr>
          </a:p>
          <a:p>
            <a:pPr marL="457200" indent="-457200">
              <a:buClr>
                <a:srgbClr val="2F7788"/>
              </a:buClr>
              <a:buSzPct val="120000"/>
              <a:buFont typeface="+mj-lt"/>
              <a:buAutoNum type="arabicPeriod"/>
            </a:pPr>
            <a:r>
              <a:rPr lang="el-GR" sz="2400" i="0" dirty="0">
                <a:solidFill>
                  <a:srgbClr val="5E5E5E"/>
                </a:solidFill>
              </a:rPr>
              <a:t>Εγκατάσταση 10 διπλών σημείων ταχείας επαναφόρτισης</a:t>
            </a:r>
            <a:endParaRPr lang="el-GR" sz="2400" i="0" spc="0" dirty="0">
              <a:solidFill>
                <a:srgbClr val="5E5E5E"/>
              </a:solidFill>
            </a:endParaRPr>
          </a:p>
          <a:p>
            <a:pPr marL="457200" indent="-457200">
              <a:buClr>
                <a:srgbClr val="2F7788"/>
              </a:buClr>
              <a:buSzPct val="120000"/>
              <a:buFont typeface="+mj-lt"/>
              <a:buAutoNum type="arabicPeriod"/>
            </a:pPr>
            <a:endParaRPr lang="el-GR" sz="2400" i="0" spc="0" dirty="0">
              <a:solidFill>
                <a:srgbClr val="5E5E5E"/>
              </a:solidFill>
            </a:endParaRPr>
          </a:p>
          <a:p>
            <a:pPr marL="457200" indent="-457200">
              <a:buClr>
                <a:srgbClr val="2F7788"/>
              </a:buClr>
              <a:buSzPct val="120000"/>
              <a:buFont typeface="+mj-lt"/>
              <a:buAutoNum type="arabicPeriod"/>
            </a:pPr>
            <a:r>
              <a:rPr lang="el-GR" sz="2400" i="0" spc="0" dirty="0">
                <a:solidFill>
                  <a:srgbClr val="5E5E5E"/>
                </a:solidFill>
              </a:rPr>
              <a:t>Σχέδιο Χορηγιών για αγορά ηλεκτρικών ή χαμηλών εκπομπών οχημάτων</a:t>
            </a:r>
          </a:p>
          <a:p>
            <a:pPr marL="457200" indent="-457200">
              <a:buClr>
                <a:srgbClr val="2F7788"/>
              </a:buClr>
              <a:buSzPct val="120000"/>
              <a:buFont typeface="+mj-lt"/>
              <a:buAutoNum type="arabicPeriod"/>
            </a:pPr>
            <a:endParaRPr lang="el-GR" sz="2400" i="0" spc="0" dirty="0">
              <a:solidFill>
                <a:srgbClr val="5E5E5E"/>
              </a:solidFill>
            </a:endParaRPr>
          </a:p>
          <a:p>
            <a:pPr marL="457200" indent="-457200">
              <a:buClr>
                <a:srgbClr val="2F7788"/>
              </a:buClr>
              <a:buSzPct val="120000"/>
              <a:buFont typeface="+mj-lt"/>
              <a:buAutoNum type="arabicPeriod"/>
            </a:pPr>
            <a:r>
              <a:rPr lang="el-GR" sz="2400" i="0" spc="0" dirty="0">
                <a:solidFill>
                  <a:srgbClr val="5E5E5E"/>
                </a:solidFill>
              </a:rPr>
              <a:t>Εφαρμογή των Σχεδίων Βιώσιμης Αστικής Κινητικότητας</a:t>
            </a:r>
          </a:p>
          <a:p>
            <a:pPr marL="457200" indent="-457200">
              <a:buClr>
                <a:srgbClr val="2F7788"/>
              </a:buClr>
              <a:buSzPct val="120000"/>
              <a:buFont typeface="+mj-lt"/>
              <a:buAutoNum type="arabicPeriod"/>
            </a:pPr>
            <a:endParaRPr lang="el-GR" sz="2400" i="0" spc="0" dirty="0">
              <a:solidFill>
                <a:srgbClr val="5E5E5E"/>
              </a:solidFill>
            </a:endParaRPr>
          </a:p>
          <a:p>
            <a:pPr marL="457200" indent="-457200">
              <a:buClr>
                <a:srgbClr val="2F7788"/>
              </a:buClr>
              <a:buSzPct val="120000"/>
              <a:buFont typeface="+mj-lt"/>
              <a:buAutoNum type="arabicPeriod"/>
            </a:pPr>
            <a:r>
              <a:rPr lang="el-GR" sz="2400" i="0" spc="0" dirty="0">
                <a:solidFill>
                  <a:srgbClr val="5E5E5E"/>
                </a:solidFill>
              </a:rPr>
              <a:t>Σχέδιο Απόσυρσης Παλαιών Ρυπογόνων Οχημάτων</a:t>
            </a:r>
          </a:p>
          <a:p>
            <a:pPr marL="457200" indent="-457200">
              <a:buClr>
                <a:srgbClr val="2F7788"/>
              </a:buClr>
              <a:buSzPct val="120000"/>
              <a:buAutoNum type="arabicPeriod"/>
            </a:pPr>
            <a:endParaRPr lang="el-GR" sz="2400" i="0" spc="0" dirty="0">
              <a:solidFill>
                <a:srgbClr val="5E5E5E"/>
              </a:solidFill>
            </a:endParaRPr>
          </a:p>
          <a:p>
            <a:pPr marL="457200" indent="-457200">
              <a:lnSpc>
                <a:spcPct val="150000"/>
              </a:lnSpc>
              <a:buClr>
                <a:srgbClr val="2F7788"/>
              </a:buClr>
              <a:buSzPct val="120000"/>
              <a:buFontTx/>
              <a:buAutoNum type="arabicPeriod" startAt="3"/>
            </a:pPr>
            <a:endParaRPr lang="en-GB" sz="2000" i="0" spc="0" dirty="0">
              <a:solidFill>
                <a:srgbClr val="5E5E5E"/>
              </a:solidFill>
            </a:endParaRPr>
          </a:p>
        </p:txBody>
      </p:sp>
      <p:sp>
        <p:nvSpPr>
          <p:cNvPr id="26" name="Rectangle 25">
            <a:extLst>
              <a:ext uri="{FF2B5EF4-FFF2-40B4-BE49-F238E27FC236}">
                <a16:creationId xmlns:a16="http://schemas.microsoft.com/office/drawing/2014/main" id="{79E40E5A-4E27-4435-984E-6EAD7E11D4ED}"/>
              </a:ext>
            </a:extLst>
          </p:cNvPr>
          <p:cNvSpPr/>
          <p:nvPr/>
        </p:nvSpPr>
        <p:spPr>
          <a:xfrm>
            <a:off x="13469086" y="5456964"/>
            <a:ext cx="4169895"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7" name="Subtitle here">
            <a:extLst>
              <a:ext uri="{FF2B5EF4-FFF2-40B4-BE49-F238E27FC236}">
                <a16:creationId xmlns:a16="http://schemas.microsoft.com/office/drawing/2014/main" id="{7831BF8B-F06A-4403-9749-E215F45CC940}"/>
              </a:ext>
            </a:extLst>
          </p:cNvPr>
          <p:cNvSpPr txBox="1"/>
          <p:nvPr/>
        </p:nvSpPr>
        <p:spPr>
          <a:xfrm>
            <a:off x="13551086" y="5442451"/>
            <a:ext cx="4226643"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Ομάδα Υλοποίησης</a:t>
            </a:r>
          </a:p>
        </p:txBody>
      </p:sp>
      <p:sp>
        <p:nvSpPr>
          <p:cNvPr id="28" name="Rectangle 27">
            <a:extLst>
              <a:ext uri="{FF2B5EF4-FFF2-40B4-BE49-F238E27FC236}">
                <a16:creationId xmlns:a16="http://schemas.microsoft.com/office/drawing/2014/main" id="{84EF1BB4-BAC7-4F04-B662-E23078CEF651}"/>
              </a:ext>
            </a:extLst>
          </p:cNvPr>
          <p:cNvSpPr/>
          <p:nvPr/>
        </p:nvSpPr>
        <p:spPr>
          <a:xfrm>
            <a:off x="13199935" y="6142757"/>
            <a:ext cx="5227524" cy="130845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9" name="Subtitle here">
            <a:extLst>
              <a:ext uri="{FF2B5EF4-FFF2-40B4-BE49-F238E27FC236}">
                <a16:creationId xmlns:a16="http://schemas.microsoft.com/office/drawing/2014/main" id="{2BFEE4CB-912F-4940-A15C-8979D1C7F726}"/>
              </a:ext>
            </a:extLst>
          </p:cNvPr>
          <p:cNvSpPr txBox="1"/>
          <p:nvPr/>
        </p:nvSpPr>
        <p:spPr>
          <a:xfrm>
            <a:off x="13284827" y="6444569"/>
            <a:ext cx="1723140" cy="1243674"/>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342900" indent="-342900">
              <a:lnSpc>
                <a:spcPct val="120000"/>
              </a:lnSpc>
              <a:buClr>
                <a:srgbClr val="2F7788"/>
              </a:buClr>
              <a:buSzPct val="120000"/>
              <a:buFont typeface="Arial" panose="020B0604020202020204" pitchFamily="34" charset="0"/>
              <a:buChar char="•"/>
            </a:pPr>
            <a:r>
              <a:rPr lang="el-GR" sz="2000" i="0" spc="0">
                <a:solidFill>
                  <a:srgbClr val="5E5E5E"/>
                </a:solidFill>
              </a:rPr>
              <a:t>ΤΟΜ</a:t>
            </a:r>
          </a:p>
          <a:p>
            <a:pPr marL="342900" indent="-342900">
              <a:lnSpc>
                <a:spcPct val="120000"/>
              </a:lnSpc>
              <a:buClr>
                <a:srgbClr val="2F7788"/>
              </a:buClr>
              <a:buSzPct val="120000"/>
              <a:buFont typeface="Arial" panose="020B0604020202020204" pitchFamily="34" charset="0"/>
              <a:buChar char="•"/>
            </a:pPr>
            <a:r>
              <a:rPr lang="el-GR" sz="2000" i="0" spc="0">
                <a:solidFill>
                  <a:srgbClr val="5E5E5E"/>
                </a:solidFill>
              </a:rPr>
              <a:t>ΤΔΕ</a:t>
            </a:r>
          </a:p>
          <a:p>
            <a:pPr>
              <a:lnSpc>
                <a:spcPct val="120000"/>
              </a:lnSpc>
              <a:buClr>
                <a:srgbClr val="2F7788"/>
              </a:buClr>
              <a:buSzPct val="120000"/>
            </a:pPr>
            <a:endParaRPr lang="el-GR" sz="2400" i="0" spc="0">
              <a:solidFill>
                <a:srgbClr val="5E5E5E"/>
              </a:solidFill>
            </a:endParaRPr>
          </a:p>
        </p:txBody>
      </p:sp>
      <p:sp>
        <p:nvSpPr>
          <p:cNvPr id="30" name="Rectangle 29">
            <a:extLst>
              <a:ext uri="{FF2B5EF4-FFF2-40B4-BE49-F238E27FC236}">
                <a16:creationId xmlns:a16="http://schemas.microsoft.com/office/drawing/2014/main" id="{1284BE5C-470E-440C-B931-8A8BCAE61B47}"/>
              </a:ext>
            </a:extLst>
          </p:cNvPr>
          <p:cNvSpPr/>
          <p:nvPr/>
        </p:nvSpPr>
        <p:spPr>
          <a:xfrm>
            <a:off x="13199935" y="7525050"/>
            <a:ext cx="5326032"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1" name="Subtitle here">
            <a:extLst>
              <a:ext uri="{FF2B5EF4-FFF2-40B4-BE49-F238E27FC236}">
                <a16:creationId xmlns:a16="http://schemas.microsoft.com/office/drawing/2014/main" id="{A5DE61F8-759E-4D7A-BAA3-36EE53EF0DFE}"/>
              </a:ext>
            </a:extLst>
          </p:cNvPr>
          <p:cNvSpPr txBox="1"/>
          <p:nvPr/>
        </p:nvSpPr>
        <p:spPr>
          <a:xfrm>
            <a:off x="13271597" y="7535857"/>
            <a:ext cx="4612097"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Οφέλη προς την Κοινωνία</a:t>
            </a:r>
          </a:p>
        </p:txBody>
      </p:sp>
      <p:sp>
        <p:nvSpPr>
          <p:cNvPr id="32" name="Rectangle 31">
            <a:extLst>
              <a:ext uri="{FF2B5EF4-FFF2-40B4-BE49-F238E27FC236}">
                <a16:creationId xmlns:a16="http://schemas.microsoft.com/office/drawing/2014/main" id="{45606C4A-9221-42FF-B1D2-FDCCA200A61B}"/>
              </a:ext>
            </a:extLst>
          </p:cNvPr>
          <p:cNvSpPr/>
          <p:nvPr/>
        </p:nvSpPr>
        <p:spPr>
          <a:xfrm>
            <a:off x="13199935" y="8184858"/>
            <a:ext cx="11042843" cy="4158547"/>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3" name="Subtitle here">
            <a:extLst>
              <a:ext uri="{FF2B5EF4-FFF2-40B4-BE49-F238E27FC236}">
                <a16:creationId xmlns:a16="http://schemas.microsoft.com/office/drawing/2014/main" id="{0D005BE4-0E3E-47AB-B134-D52FF171D581}"/>
              </a:ext>
            </a:extLst>
          </p:cNvPr>
          <p:cNvSpPr txBox="1"/>
          <p:nvPr/>
        </p:nvSpPr>
        <p:spPr>
          <a:xfrm>
            <a:off x="13143344" y="8395008"/>
            <a:ext cx="10956717" cy="302332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20000"/>
              </a:lnSpc>
              <a:buClr>
                <a:srgbClr val="2F7788"/>
              </a:buClr>
              <a:buSzPct val="120000"/>
              <a:buFont typeface="Wingdings" panose="05000000000000000000" pitchFamily="2" charset="2"/>
              <a:buChar char="q"/>
            </a:pPr>
            <a:r>
              <a:rPr lang="el-GR" sz="2000" i="0" spc="0" dirty="0">
                <a:solidFill>
                  <a:srgbClr val="5E5E5E"/>
                </a:solidFill>
              </a:rPr>
              <a:t>Δημιουργία εκτεταμένου δικτύου δημοσίως προσβάσιμων σημείων επαναφόρτισης που θα βοηθήσει στην αύξηση της χρήσης ηλεκτρικών οχημάτων</a:t>
            </a:r>
          </a:p>
          <a:p>
            <a:pPr marL="457200" indent="-457200">
              <a:lnSpc>
                <a:spcPct val="120000"/>
              </a:lnSpc>
              <a:buClr>
                <a:srgbClr val="2F7788"/>
              </a:buClr>
              <a:buSzPct val="120000"/>
              <a:buFont typeface="Wingdings" panose="05000000000000000000" pitchFamily="2" charset="2"/>
              <a:buChar char="q"/>
            </a:pPr>
            <a:r>
              <a:rPr lang="el-GR" sz="2000" i="0" spc="0" dirty="0">
                <a:solidFill>
                  <a:srgbClr val="5E5E5E"/>
                </a:solidFill>
              </a:rPr>
              <a:t>Δημιουργία σημείων επαναφόρτισης σε χώρους του κρατικού τομέα, π.χ. χώρους στάθμευσης σε νοσοκομεία, μουσεία και ταχυδρομεία</a:t>
            </a:r>
          </a:p>
          <a:p>
            <a:pPr marL="457200" indent="-457200">
              <a:lnSpc>
                <a:spcPct val="120000"/>
              </a:lnSpc>
              <a:buClr>
                <a:srgbClr val="2F7788"/>
              </a:buClr>
              <a:buSzPct val="120000"/>
              <a:buFont typeface="Wingdings" panose="05000000000000000000" pitchFamily="2" charset="2"/>
              <a:buChar char="q"/>
            </a:pPr>
            <a:r>
              <a:rPr lang="el-GR" sz="2000" i="0" spc="0" dirty="0">
                <a:solidFill>
                  <a:srgbClr val="5E5E5E"/>
                </a:solidFill>
              </a:rPr>
              <a:t>Μείωση των ρυπογόνων οχημάτων που κυκλοφορούν και αντικατάστασή τους από ηλεκτρικά οχήματα ή οχήματα χαμηλών εκπομπών. Καλύπτει και μοτοσυκλέτες , ηλεκτρικά ποδήλατα υποβοηθούμενης ποδηλάτησης .</a:t>
            </a:r>
          </a:p>
          <a:p>
            <a:pPr marL="457200" indent="-457200">
              <a:lnSpc>
                <a:spcPct val="120000"/>
              </a:lnSpc>
              <a:buClr>
                <a:srgbClr val="2F7788"/>
              </a:buClr>
              <a:buSzPct val="120000"/>
              <a:buFont typeface="Wingdings" panose="05000000000000000000" pitchFamily="2" charset="2"/>
              <a:buChar char="q"/>
            </a:pPr>
            <a:r>
              <a:rPr lang="el-GR" sz="2000" i="0" spc="0" dirty="0">
                <a:solidFill>
                  <a:srgbClr val="5E5E5E"/>
                </a:solidFill>
              </a:rPr>
              <a:t>Καθορισμός μέτρων κυκλοφορίας για μείωση των ρύπων στο κέντρο πόλεων</a:t>
            </a:r>
          </a:p>
        </p:txBody>
      </p:sp>
      <p:sp>
        <p:nvSpPr>
          <p:cNvPr id="34" name="Rectangle 33">
            <a:extLst>
              <a:ext uri="{FF2B5EF4-FFF2-40B4-BE49-F238E27FC236}">
                <a16:creationId xmlns:a16="http://schemas.microsoft.com/office/drawing/2014/main" id="{2342842F-DE89-457F-AB13-98AB46516B0C}"/>
              </a:ext>
            </a:extLst>
          </p:cNvPr>
          <p:cNvSpPr/>
          <p:nvPr/>
        </p:nvSpPr>
        <p:spPr>
          <a:xfrm>
            <a:off x="19096437" y="5442244"/>
            <a:ext cx="3386082"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5" name="Subtitle here">
            <a:extLst>
              <a:ext uri="{FF2B5EF4-FFF2-40B4-BE49-F238E27FC236}">
                <a16:creationId xmlns:a16="http://schemas.microsoft.com/office/drawing/2014/main" id="{A45070ED-D776-4F33-955A-BD0E0B293A76}"/>
              </a:ext>
            </a:extLst>
          </p:cNvPr>
          <p:cNvSpPr txBox="1"/>
          <p:nvPr/>
        </p:nvSpPr>
        <p:spPr>
          <a:xfrm>
            <a:off x="19096437" y="5444062"/>
            <a:ext cx="4226643"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Αποδέκτες Οφελών</a:t>
            </a:r>
          </a:p>
        </p:txBody>
      </p:sp>
      <p:sp>
        <p:nvSpPr>
          <p:cNvPr id="36" name="Rectangle 35">
            <a:extLst>
              <a:ext uri="{FF2B5EF4-FFF2-40B4-BE49-F238E27FC236}">
                <a16:creationId xmlns:a16="http://schemas.microsoft.com/office/drawing/2014/main" id="{CF5E7711-83B5-45E5-99A8-8FA07087D4C9}"/>
              </a:ext>
            </a:extLst>
          </p:cNvPr>
          <p:cNvSpPr/>
          <p:nvPr/>
        </p:nvSpPr>
        <p:spPr>
          <a:xfrm>
            <a:off x="18810514" y="6128292"/>
            <a:ext cx="4926564" cy="131637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7" name="Subtitle here">
            <a:extLst>
              <a:ext uri="{FF2B5EF4-FFF2-40B4-BE49-F238E27FC236}">
                <a16:creationId xmlns:a16="http://schemas.microsoft.com/office/drawing/2014/main" id="{C6ADC7F5-D0C0-4400-A732-6242C8E34390}"/>
              </a:ext>
            </a:extLst>
          </p:cNvPr>
          <p:cNvSpPr txBox="1"/>
          <p:nvPr/>
        </p:nvSpPr>
        <p:spPr>
          <a:xfrm>
            <a:off x="15580723" y="4019848"/>
            <a:ext cx="2342280" cy="706284"/>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600" b="1" i="0" u="none" strike="noStrike" kern="0" cap="none" spc="0" normalizeH="0" baseline="0" noProof="0" dirty="0">
                <a:ln>
                  <a:noFill/>
                </a:ln>
                <a:solidFill>
                  <a:srgbClr val="2F7788"/>
                </a:solidFill>
                <a:effectLst/>
                <a:uLnTx/>
                <a:uFillTx/>
                <a:latin typeface="Arial" panose="020B0604020202020204"/>
                <a:cs typeface="Arial" panose="020B0604020202020204"/>
                <a:sym typeface="Arial" panose="020B0604020202020204"/>
              </a:rPr>
              <a:t>€</a:t>
            </a:r>
            <a:r>
              <a:rPr kumimoji="0" lang="en-GB" sz="3600" b="1" i="0" u="none" strike="noStrike" kern="0" cap="none" spc="0" normalizeH="0" baseline="0" noProof="0" dirty="0">
                <a:ln>
                  <a:noFill/>
                </a:ln>
                <a:solidFill>
                  <a:srgbClr val="2F7788"/>
                </a:solidFill>
                <a:effectLst/>
                <a:uLnTx/>
                <a:uFillTx/>
                <a:latin typeface="Arial" panose="020B0604020202020204"/>
                <a:cs typeface="Arial" panose="020B0604020202020204"/>
                <a:sym typeface="Arial" panose="020B0604020202020204"/>
              </a:rPr>
              <a:t>82 </a:t>
            </a:r>
            <a:r>
              <a:rPr lang="el-GR" sz="3600" b="1" i="0" spc="0" dirty="0">
                <a:solidFill>
                  <a:srgbClr val="2F7788"/>
                </a:solidFill>
              </a:rPr>
              <a:t>εκ.</a:t>
            </a:r>
          </a:p>
        </p:txBody>
      </p:sp>
      <p:sp>
        <p:nvSpPr>
          <p:cNvPr id="38" name="Subtitle here">
            <a:extLst>
              <a:ext uri="{FF2B5EF4-FFF2-40B4-BE49-F238E27FC236}">
                <a16:creationId xmlns:a16="http://schemas.microsoft.com/office/drawing/2014/main" id="{4ED35AB2-879A-45DF-B72C-2392938197A8}"/>
              </a:ext>
            </a:extLst>
          </p:cNvPr>
          <p:cNvSpPr txBox="1"/>
          <p:nvPr/>
        </p:nvSpPr>
        <p:spPr>
          <a:xfrm>
            <a:off x="18075792" y="3811339"/>
            <a:ext cx="2767409" cy="87774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ctr" defTabSz="457200" rtl="0" eaLnBrk="1" fontAlgn="auto" latinLnBrk="0" hangingPunct="0">
              <a:lnSpc>
                <a:spcPct val="120000"/>
              </a:lnSpc>
              <a:spcBef>
                <a:spcPts val="0"/>
              </a:spcBef>
              <a:spcAft>
                <a:spcPts val="0"/>
              </a:spcAft>
              <a:buClr>
                <a:srgbClr val="2F7788"/>
              </a:buClr>
              <a:buSzPct val="120000"/>
              <a:buFontTx/>
              <a:buNone/>
              <a:tabLst/>
              <a:defRPr/>
            </a:pPr>
            <a:r>
              <a:rPr lang="el-GR" sz="2200" i="0" spc="0" dirty="0">
                <a:solidFill>
                  <a:srgbClr val="5E5E5E"/>
                </a:solidFill>
              </a:rPr>
              <a:t>Δεκέμβριος 2021 – Δεκέμβριος 2026</a:t>
            </a:r>
          </a:p>
        </p:txBody>
      </p:sp>
      <p:pic>
        <p:nvPicPr>
          <p:cNvPr id="39" name="Image" descr="Image">
            <a:extLst>
              <a:ext uri="{FF2B5EF4-FFF2-40B4-BE49-F238E27FC236}">
                <a16:creationId xmlns:a16="http://schemas.microsoft.com/office/drawing/2014/main" id="{797D3919-A18D-4424-B77E-D06A2501A33C}"/>
              </a:ext>
            </a:extLst>
          </p:cNvPr>
          <p:cNvPicPr>
            <a:picLocks noChangeAspect="1"/>
          </p:cNvPicPr>
          <p:nvPr/>
        </p:nvPicPr>
        <p:blipFill>
          <a:blip r:embed="rId2"/>
          <a:stretch>
            <a:fillRect/>
          </a:stretch>
        </p:blipFill>
        <p:spPr>
          <a:xfrm>
            <a:off x="16047401" y="11429548"/>
            <a:ext cx="8483137" cy="2286452"/>
          </a:xfrm>
          <a:prstGeom prst="rect">
            <a:avLst/>
          </a:prstGeom>
          <a:ln w="12700">
            <a:miter lim="400000"/>
          </a:ln>
        </p:spPr>
      </p:pic>
      <p:sp>
        <p:nvSpPr>
          <p:cNvPr id="40" name="Rectangle 39">
            <a:extLst>
              <a:ext uri="{FF2B5EF4-FFF2-40B4-BE49-F238E27FC236}">
                <a16:creationId xmlns:a16="http://schemas.microsoft.com/office/drawing/2014/main" id="{793BB7F3-6DB1-46BB-AB96-00E7E6CB18B5}"/>
              </a:ext>
            </a:extLst>
          </p:cNvPr>
          <p:cNvSpPr/>
          <p:nvPr/>
        </p:nvSpPr>
        <p:spPr>
          <a:xfrm>
            <a:off x="17117059" y="12791913"/>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41" name="Rectangle 40">
            <a:extLst>
              <a:ext uri="{FF2B5EF4-FFF2-40B4-BE49-F238E27FC236}">
                <a16:creationId xmlns:a16="http://schemas.microsoft.com/office/drawing/2014/main" id="{0EADA2D5-0379-46AE-9055-FF37C6C47C4C}"/>
              </a:ext>
            </a:extLst>
          </p:cNvPr>
          <p:cNvSpPr/>
          <p:nvPr/>
        </p:nvSpPr>
        <p:spPr>
          <a:xfrm>
            <a:off x="18986619" y="6449286"/>
            <a:ext cx="2704587" cy="494751"/>
          </a:xfrm>
          <a:prstGeom prst="rect">
            <a:avLst/>
          </a:prstGeom>
        </p:spPr>
        <p:txBody>
          <a:bodyPr wrap="none">
            <a:spAutoFit/>
          </a:bodyPr>
          <a:lstStyle/>
          <a:p>
            <a:pPr marL="457200" lvl="0" indent="-457200" algn="l" defTabSz="457200">
              <a:lnSpc>
                <a:spcPct val="120000"/>
              </a:lnSpc>
              <a:buClr>
                <a:srgbClr val="2F7788"/>
              </a:buClr>
              <a:buSzPct val="120000"/>
              <a:buFont typeface="+mj-lt"/>
              <a:buAutoNum type="arabicPeriod"/>
              <a:defRPr/>
            </a:pPr>
            <a:r>
              <a:rPr lang="el-GR" sz="2400" b="0" dirty="0">
                <a:solidFill>
                  <a:srgbClr val="5E5E5E"/>
                </a:solidFill>
                <a:latin typeface="Arial" panose="020B0604020202020204"/>
                <a:cs typeface="Arial" panose="020B0604020202020204"/>
                <a:sym typeface="Arial" panose="020B0604020202020204"/>
              </a:rPr>
              <a:t>Όλοι οι πολίτες</a:t>
            </a:r>
            <a:endParaRPr lang="en-GB" sz="2400" b="0" dirty="0">
              <a:solidFill>
                <a:srgbClr val="5E5E5E"/>
              </a:solidFill>
              <a:latin typeface="Arial" panose="020B0604020202020204"/>
              <a:cs typeface="Arial" panose="020B0604020202020204"/>
              <a:sym typeface="Arial" panose="020B0604020202020204"/>
            </a:endParaRPr>
          </a:p>
        </p:txBody>
      </p:sp>
      <p:sp>
        <p:nvSpPr>
          <p:cNvPr id="2" name="TextBox 1">
            <a:extLst>
              <a:ext uri="{FF2B5EF4-FFF2-40B4-BE49-F238E27FC236}">
                <a16:creationId xmlns:a16="http://schemas.microsoft.com/office/drawing/2014/main" id="{568196CA-D7E4-5D7A-CF08-0C2F057FD973}"/>
              </a:ext>
            </a:extLst>
          </p:cNvPr>
          <p:cNvSpPr txBox="1"/>
          <p:nvPr/>
        </p:nvSpPr>
        <p:spPr>
          <a:xfrm>
            <a:off x="15463376" y="6578407"/>
            <a:ext cx="2824759"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pPr marL="342900" indent="-342900" algn="l">
              <a:lnSpc>
                <a:spcPct val="120000"/>
              </a:lnSpc>
              <a:buFont typeface="Arial,Sans-Serif"/>
              <a:buChar char="•"/>
            </a:pPr>
            <a:r>
              <a:rPr lang="el-GR" sz="2000" b="0" dirty="0">
                <a:solidFill>
                  <a:srgbClr val="5E5E5E"/>
                </a:solidFill>
                <a:latin typeface="Arial"/>
                <a:cs typeface="Arial"/>
              </a:rPr>
              <a:t>ΗΜΥ</a:t>
            </a:r>
            <a:endParaRPr lang="en-US" sz="2000" b="0" dirty="0">
              <a:solidFill>
                <a:srgbClr val="5E5E5E"/>
              </a:solidFill>
              <a:latin typeface="Arial"/>
              <a:cs typeface="Arial"/>
            </a:endParaRPr>
          </a:p>
        </p:txBody>
      </p:sp>
    </p:spTree>
    <p:extLst>
      <p:ext uri="{BB962C8B-B14F-4D97-AF65-F5344CB8AC3E}">
        <p14:creationId xmlns:p14="http://schemas.microsoft.com/office/powerpoint/2010/main" val="26038188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ΚΥΠΡΙΑΚΗ ΔΗΜΟΚΡΑΤΙΑ / ΠΝΕΥΜΑΤΙΚΑ ΔΙΚΑΙΩΜΑΤΑ 2020">
            <a:extLst>
              <a:ext uri="{FF2B5EF4-FFF2-40B4-BE49-F238E27FC236}">
                <a16:creationId xmlns:a16="http://schemas.microsoft.com/office/drawing/2014/main" id="{9611945D-B24E-4797-BF3F-5447F288F43E}"/>
              </a:ext>
            </a:extLst>
          </p:cNvPr>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4" name="Subtitle here">
            <a:extLst>
              <a:ext uri="{FF2B5EF4-FFF2-40B4-BE49-F238E27FC236}">
                <a16:creationId xmlns:a16="http://schemas.microsoft.com/office/drawing/2014/main" id="{BAD525AB-D590-4AB0-A13D-6FE1C8ED36DA}"/>
              </a:ext>
            </a:extLst>
          </p:cNvPr>
          <p:cNvSpPr txBox="1"/>
          <p:nvPr/>
        </p:nvSpPr>
        <p:spPr>
          <a:xfrm>
            <a:off x="860927" y="956240"/>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Ετήσιος Σχεδιασμός</a:t>
            </a:r>
          </a:p>
        </p:txBody>
      </p:sp>
      <p:sp>
        <p:nvSpPr>
          <p:cNvPr id="5" name="Subtitle here">
            <a:extLst>
              <a:ext uri="{FF2B5EF4-FFF2-40B4-BE49-F238E27FC236}">
                <a16:creationId xmlns:a16="http://schemas.microsoft.com/office/drawing/2014/main" id="{3DBBA42E-1876-4EA8-8A8E-0CEE4E165D3C}"/>
              </a:ext>
            </a:extLst>
          </p:cNvPr>
          <p:cNvSpPr txBox="1"/>
          <p:nvPr/>
        </p:nvSpPr>
        <p:spPr>
          <a:xfrm>
            <a:off x="826113" y="2330900"/>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Στόχος</a:t>
            </a:r>
            <a:endParaRPr lang="el-GR" sz="2400" b="1" i="0" kern="0" spc="0">
              <a:solidFill>
                <a:srgbClr val="2F7788"/>
              </a:solidFill>
            </a:endParaRPr>
          </a:p>
        </p:txBody>
      </p:sp>
      <p:sp>
        <p:nvSpPr>
          <p:cNvPr id="6" name="Subtitle here">
            <a:extLst>
              <a:ext uri="{FF2B5EF4-FFF2-40B4-BE49-F238E27FC236}">
                <a16:creationId xmlns:a16="http://schemas.microsoft.com/office/drawing/2014/main" id="{50CFC4D9-D145-4D0B-B1F7-77ABB097350F}"/>
              </a:ext>
            </a:extLst>
          </p:cNvPr>
          <p:cNvSpPr txBox="1"/>
          <p:nvPr/>
        </p:nvSpPr>
        <p:spPr>
          <a:xfrm>
            <a:off x="963551" y="705366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1.1</a:t>
            </a:r>
            <a:endParaRPr lang="el-GR" sz="2400" b="1" i="0" kern="0" spc="0">
              <a:solidFill>
                <a:schemeClr val="bg1"/>
              </a:solidFill>
            </a:endParaRPr>
          </a:p>
        </p:txBody>
      </p:sp>
      <p:sp>
        <p:nvSpPr>
          <p:cNvPr id="7" name="Subtitle here">
            <a:extLst>
              <a:ext uri="{FF2B5EF4-FFF2-40B4-BE49-F238E27FC236}">
                <a16:creationId xmlns:a16="http://schemas.microsoft.com/office/drawing/2014/main" id="{2A0E96CE-44DA-4464-892A-EE3F8A510FE8}"/>
              </a:ext>
            </a:extLst>
          </p:cNvPr>
          <p:cNvSpPr txBox="1"/>
          <p:nvPr/>
        </p:nvSpPr>
        <p:spPr>
          <a:xfrm>
            <a:off x="963551" y="925322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1.2</a:t>
            </a:r>
            <a:endParaRPr lang="el-GR" sz="2400" b="1" i="0" kern="0" spc="0">
              <a:solidFill>
                <a:schemeClr val="bg1"/>
              </a:solidFill>
            </a:endParaRPr>
          </a:p>
        </p:txBody>
      </p:sp>
      <p:sp>
        <p:nvSpPr>
          <p:cNvPr id="8" name="Line">
            <a:extLst>
              <a:ext uri="{FF2B5EF4-FFF2-40B4-BE49-F238E27FC236}">
                <a16:creationId xmlns:a16="http://schemas.microsoft.com/office/drawing/2014/main" id="{EBDF0F19-C480-40DE-9D96-BD24899FBCAB}"/>
              </a:ext>
            </a:extLst>
          </p:cNvPr>
          <p:cNvSpPr/>
          <p:nvPr/>
        </p:nvSpPr>
        <p:spPr>
          <a:xfrm>
            <a:off x="826113" y="3967605"/>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pic>
        <p:nvPicPr>
          <p:cNvPr id="11" name="Image" descr="Image">
            <a:extLst>
              <a:ext uri="{FF2B5EF4-FFF2-40B4-BE49-F238E27FC236}">
                <a16:creationId xmlns:a16="http://schemas.microsoft.com/office/drawing/2014/main" id="{5D34AD16-3E05-48FF-A544-1DD3AB37B1C1}"/>
              </a:ext>
            </a:extLst>
          </p:cNvPr>
          <p:cNvPicPr>
            <a:picLocks noChangeAspect="1"/>
          </p:cNvPicPr>
          <p:nvPr/>
        </p:nvPicPr>
        <p:blipFill>
          <a:blip r:embed="rId2"/>
          <a:stretch>
            <a:fillRect/>
          </a:stretch>
        </p:blipFill>
        <p:spPr>
          <a:xfrm>
            <a:off x="16073306" y="11429121"/>
            <a:ext cx="8483137" cy="2286452"/>
          </a:xfrm>
          <a:prstGeom prst="rect">
            <a:avLst/>
          </a:prstGeom>
          <a:ln w="12700">
            <a:miter lim="400000"/>
          </a:ln>
        </p:spPr>
      </p:pic>
      <p:sp>
        <p:nvSpPr>
          <p:cNvPr id="12" name="Rectangle 11">
            <a:extLst>
              <a:ext uri="{FF2B5EF4-FFF2-40B4-BE49-F238E27FC236}">
                <a16:creationId xmlns:a16="http://schemas.microsoft.com/office/drawing/2014/main" id="{77F3859C-15ED-461C-9FA0-EAACA5F0BC44}"/>
              </a:ext>
            </a:extLst>
          </p:cNvPr>
          <p:cNvSpPr/>
          <p:nvPr/>
        </p:nvSpPr>
        <p:spPr>
          <a:xfrm>
            <a:off x="17117059" y="12791913"/>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13" name="Rectangle 12">
            <a:extLst>
              <a:ext uri="{FF2B5EF4-FFF2-40B4-BE49-F238E27FC236}">
                <a16:creationId xmlns:a16="http://schemas.microsoft.com/office/drawing/2014/main" id="{D28AB24A-A65D-4A07-93DE-A96C89787F57}"/>
              </a:ext>
            </a:extLst>
          </p:cNvPr>
          <p:cNvSpPr/>
          <p:nvPr/>
        </p:nvSpPr>
        <p:spPr>
          <a:xfrm>
            <a:off x="826113" y="2896674"/>
            <a:ext cx="18131779" cy="987471"/>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 name="Subtitle here">
            <a:extLst>
              <a:ext uri="{FF2B5EF4-FFF2-40B4-BE49-F238E27FC236}">
                <a16:creationId xmlns:a16="http://schemas.microsoft.com/office/drawing/2014/main" id="{1CCB9004-D83F-4CA0-9193-1FBB1C83965C}"/>
              </a:ext>
            </a:extLst>
          </p:cNvPr>
          <p:cNvSpPr txBox="1"/>
          <p:nvPr/>
        </p:nvSpPr>
        <p:spPr>
          <a:xfrm>
            <a:off x="860927" y="1662123"/>
            <a:ext cx="14124036"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a:t>
            </a:r>
            <a:r>
              <a:rPr lang="en-US" sz="4000" b="1" i="0" dirty="0">
                <a:solidFill>
                  <a:srgbClr val="E38C19"/>
                </a:solidFill>
              </a:rPr>
              <a:t>202</a:t>
            </a:r>
            <a:r>
              <a:rPr lang="el-GR" sz="4000" b="1" i="0" dirty="0">
                <a:solidFill>
                  <a:srgbClr val="E38C19"/>
                </a:solidFill>
              </a:rPr>
              <a:t>6</a:t>
            </a:r>
          </a:p>
        </p:txBody>
      </p:sp>
      <p:graphicFrame>
        <p:nvGraphicFramePr>
          <p:cNvPr id="15" name="Table 14">
            <a:extLst>
              <a:ext uri="{FF2B5EF4-FFF2-40B4-BE49-F238E27FC236}">
                <a16:creationId xmlns:a16="http://schemas.microsoft.com/office/drawing/2014/main" id="{2D5DEFF6-FCEB-4C03-9421-D453DDC707B9}"/>
              </a:ext>
            </a:extLst>
          </p:cNvPr>
          <p:cNvGraphicFramePr>
            <a:graphicFrameLocks noGrp="1"/>
          </p:cNvGraphicFramePr>
          <p:nvPr>
            <p:extLst>
              <p:ext uri="{D42A27DB-BD31-4B8C-83A1-F6EECF244321}">
                <p14:modId xmlns:p14="http://schemas.microsoft.com/office/powerpoint/2010/main" val="2514984012"/>
              </p:ext>
            </p:extLst>
          </p:nvPr>
        </p:nvGraphicFramePr>
        <p:xfrm>
          <a:off x="860927" y="4084169"/>
          <a:ext cx="22663038" cy="7111484"/>
        </p:xfrm>
        <a:graphic>
          <a:graphicData uri="http://schemas.openxmlformats.org/drawingml/2006/table">
            <a:tbl>
              <a:tblPr/>
              <a:tblGrid>
                <a:gridCol w="1489084">
                  <a:extLst>
                    <a:ext uri="{9D8B030D-6E8A-4147-A177-3AD203B41FA5}">
                      <a16:colId xmlns:a16="http://schemas.microsoft.com/office/drawing/2014/main" val="548706971"/>
                    </a:ext>
                  </a:extLst>
                </a:gridCol>
                <a:gridCol w="4059586">
                  <a:extLst>
                    <a:ext uri="{9D8B030D-6E8A-4147-A177-3AD203B41FA5}">
                      <a16:colId xmlns:a16="http://schemas.microsoft.com/office/drawing/2014/main" val="758759193"/>
                    </a:ext>
                  </a:extLst>
                </a:gridCol>
                <a:gridCol w="2329957">
                  <a:extLst>
                    <a:ext uri="{9D8B030D-6E8A-4147-A177-3AD203B41FA5}">
                      <a16:colId xmlns:a16="http://schemas.microsoft.com/office/drawing/2014/main" val="3375078525"/>
                    </a:ext>
                  </a:extLst>
                </a:gridCol>
                <a:gridCol w="1999782">
                  <a:extLst>
                    <a:ext uri="{9D8B030D-6E8A-4147-A177-3AD203B41FA5}">
                      <a16:colId xmlns:a16="http://schemas.microsoft.com/office/drawing/2014/main" val="1732535182"/>
                    </a:ext>
                  </a:extLst>
                </a:gridCol>
                <a:gridCol w="2414291">
                  <a:extLst>
                    <a:ext uri="{9D8B030D-6E8A-4147-A177-3AD203B41FA5}">
                      <a16:colId xmlns:a16="http://schemas.microsoft.com/office/drawing/2014/main" val="4172328627"/>
                    </a:ext>
                  </a:extLst>
                </a:gridCol>
                <a:gridCol w="2449539">
                  <a:extLst>
                    <a:ext uri="{9D8B030D-6E8A-4147-A177-3AD203B41FA5}">
                      <a16:colId xmlns:a16="http://schemas.microsoft.com/office/drawing/2014/main" val="3759351354"/>
                    </a:ext>
                  </a:extLst>
                </a:gridCol>
                <a:gridCol w="2956145">
                  <a:extLst>
                    <a:ext uri="{9D8B030D-6E8A-4147-A177-3AD203B41FA5}">
                      <a16:colId xmlns:a16="http://schemas.microsoft.com/office/drawing/2014/main" val="2773100466"/>
                    </a:ext>
                  </a:extLst>
                </a:gridCol>
                <a:gridCol w="2293596">
                  <a:extLst>
                    <a:ext uri="{9D8B030D-6E8A-4147-A177-3AD203B41FA5}">
                      <a16:colId xmlns:a16="http://schemas.microsoft.com/office/drawing/2014/main" val="4264504694"/>
                    </a:ext>
                  </a:extLst>
                </a:gridCol>
                <a:gridCol w="2618917">
                  <a:extLst>
                    <a:ext uri="{9D8B030D-6E8A-4147-A177-3AD203B41FA5}">
                      <a16:colId xmlns:a16="http://schemas.microsoft.com/office/drawing/2014/main" val="1942438250"/>
                    </a:ext>
                  </a:extLst>
                </a:gridCol>
                <a:gridCol w="52141">
                  <a:extLst>
                    <a:ext uri="{9D8B030D-6E8A-4147-A177-3AD203B41FA5}">
                      <a16:colId xmlns:a16="http://schemas.microsoft.com/office/drawing/2014/main" val="2291529095"/>
                    </a:ext>
                  </a:extLst>
                </a:gridCol>
              </a:tblGrid>
              <a:tr h="204297">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010296092"/>
                  </a:ext>
                </a:extLst>
              </a:tr>
              <a:tr h="995952">
                <a:tc>
                  <a:txBody>
                    <a:bodyPr/>
                    <a:lstStyle/>
                    <a:p>
                      <a:pPr algn="l" fontAlgn="b"/>
                      <a:endParaRPr lang="en-US" sz="2000" b="0" i="0" u="none" strike="noStrike" dirty="0">
                        <a:solidFill>
                          <a:srgbClr val="FFFFFF"/>
                        </a:solidFill>
                        <a:effectLst/>
                        <a:latin typeface="Calibri"/>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solidFill>
                      <a:srgbClr val="2F7788"/>
                    </a:solidFill>
                  </a:tcPr>
                </a:tc>
                <a:tc>
                  <a:txBody>
                    <a:bodyPr/>
                    <a:lstStyle/>
                    <a:p>
                      <a:pPr algn="ctr" fontAlgn="b"/>
                      <a:r>
                        <a:rPr lang="el-GR" sz="2000" b="0" i="0" u="none" strike="noStrike" dirty="0">
                          <a:solidFill>
                            <a:srgbClr val="000000"/>
                          </a:solidFill>
                          <a:effectLst/>
                          <a:latin typeface="Arial"/>
                        </a:rPr>
                        <a:t>Παρεμβάσεις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Έναρξη/ Ολοκλήρωση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Συναρμόδια Υπουργεία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Αρμόδια Υπηρεσία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Εξασφαλισμένη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Πηγές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1" i="0" u="none" strike="noStrike" dirty="0">
                          <a:solidFill>
                            <a:srgbClr val="000000"/>
                          </a:solidFill>
                          <a:effectLst/>
                          <a:latin typeface="Arial"/>
                        </a:rPr>
                        <a:t>Ένδειξη</a:t>
                      </a:r>
                      <a:br>
                        <a:rPr lang="el-GR" sz="2000" b="1" i="0" u="none" strike="noStrike" dirty="0">
                          <a:solidFill>
                            <a:srgbClr val="000000"/>
                          </a:solidFill>
                          <a:effectLst/>
                          <a:latin typeface="Arial"/>
                        </a:rPr>
                      </a:br>
                      <a:r>
                        <a:rPr lang="el-GR" sz="2000" b="1" i="0" u="none" strike="noStrike" dirty="0">
                          <a:solidFill>
                            <a:srgbClr val="000000"/>
                          </a:solidFill>
                          <a:effectLst/>
                          <a:latin typeface="Arial"/>
                        </a:rPr>
                        <a:t>Κόστους</a:t>
                      </a:r>
                      <a:br>
                        <a:rPr lang="el-GR" sz="2000" b="1" i="0" u="none" strike="noStrike" dirty="0">
                          <a:solidFill>
                            <a:srgbClr val="000000"/>
                          </a:solidFill>
                          <a:effectLst/>
                          <a:latin typeface="Arial"/>
                        </a:rPr>
                      </a:br>
                      <a:r>
                        <a:rPr lang="el-GR" sz="2000" b="0" i="0" u="none" strike="noStrike" dirty="0">
                          <a:solidFill>
                            <a:srgbClr val="000000"/>
                          </a:solidFill>
                          <a:effectLst/>
                          <a:latin typeface="Arial"/>
                        </a:rPr>
                        <a:t>(σε χιλ. €)</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Είδος</a:t>
                      </a:r>
                      <a:br>
                        <a:rPr lang="el-GR" sz="2000" b="0" i="0" u="none" strike="noStrike" dirty="0">
                          <a:solidFill>
                            <a:srgbClr val="000000"/>
                          </a:solidFill>
                          <a:effectLst/>
                          <a:latin typeface="Arial"/>
                        </a:rPr>
                      </a:br>
                      <a:r>
                        <a:rPr lang="el-GR" sz="2000" b="0" i="0" u="none" strike="noStrike" dirty="0">
                          <a:solidFill>
                            <a:srgbClr val="000000"/>
                          </a:solidFill>
                          <a:effectLst/>
                          <a:latin typeface="Arial"/>
                        </a:rPr>
                        <a:t>Παρέμβασης </a:t>
                      </a:r>
                      <a:endParaRPr lang="el-GR" sz="2000" b="0" i="0" u="none" strike="noStrike">
                        <a:solidFill>
                          <a:srgbClr val="000000"/>
                        </a:solidFill>
                        <a:effectLst/>
                        <a:latin typeface="Arial"/>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85483885"/>
                  </a:ext>
                </a:extLst>
              </a:tr>
              <a:tr h="999650">
                <a:tc>
                  <a:txBody>
                    <a:bodyPr/>
                    <a:lstStyle/>
                    <a:p>
                      <a:pPr marL="0" indent="0" algn="ctr" fontAlgn="ctr">
                        <a:buFont typeface="+mj-lt"/>
                        <a:buNone/>
                      </a:pPr>
                      <a:r>
                        <a:rPr lang="el-GR" sz="2000" b="0" i="0" u="none" strike="noStrike" dirty="0">
                          <a:solidFill>
                            <a:srgbClr val="FFFFFF"/>
                          </a:solidFill>
                          <a:effectLst/>
                          <a:latin typeface="Arial"/>
                        </a:rPr>
                        <a:t>1.</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a:noFill/>
                    </a:lnB>
                    <a:solidFill>
                      <a:srgbClr val="2F7788"/>
                    </a:solidFill>
                  </a:tcPr>
                </a:tc>
                <a:tc>
                  <a:txBody>
                    <a:bodyPr/>
                    <a:lstStyle/>
                    <a:p>
                      <a:pPr marL="0" indent="0" algn="ctr" rtl="0" fontAlgn="ctr">
                        <a:buFont typeface="+mj-lt"/>
                        <a:buNone/>
                      </a:pPr>
                      <a:r>
                        <a:rPr lang="el-GR" sz="2000" b="0" i="0" u="none" strike="noStrike" dirty="0">
                          <a:solidFill>
                            <a:srgbClr val="5E5E5E"/>
                          </a:solidFill>
                          <a:effectLst/>
                          <a:latin typeface="Arial"/>
                        </a:rPr>
                        <a:t>Σχέδιο χορηγιών για εγκατάσταση 1000 σημείων επαναφόρτισης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r>
                        <a:rPr lang="el-GR" sz="2000" b="0" i="0" u="none" strike="noStrike" cap="none" spc="0" baseline="0" dirty="0">
                          <a:solidFill>
                            <a:srgbClr val="757171"/>
                          </a:solidFill>
                          <a:effectLst/>
                          <a:uFillTx/>
                          <a:latin typeface="Arial"/>
                          <a:ea typeface="+mn-ea"/>
                          <a:cs typeface="+mn-cs"/>
                          <a:sym typeface="Helvetica Neue Light"/>
                        </a:rPr>
                        <a:t>Δεκέμβριος 2023 - Δεκέμβριος 2026</a:t>
                      </a:r>
                      <a:endParaRPr lang="en-US" sz="2000" b="0" i="0" u="none" strike="noStrike" cap="none" spc="0" baseline="0" dirty="0">
                        <a:solidFill>
                          <a:srgbClr val="757171"/>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fontAlgn="b">
                        <a:buFont typeface="+mj-lt"/>
                        <a:buNone/>
                      </a:pPr>
                      <a:endParaRPr lang="en-US" sz="2000" b="0" i="0" u="none" strike="noStrike" dirty="0">
                        <a:solidFill>
                          <a:srgbClr val="000000"/>
                        </a:solidFill>
                        <a:effectLst/>
                        <a:latin typeface="Arial"/>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r>
                        <a:rPr lang="el-GR" sz="2000" b="0" i="0" u="none" strike="noStrike" dirty="0">
                          <a:solidFill>
                            <a:srgbClr val="5E5E5E"/>
                          </a:solidFill>
                          <a:effectLst/>
                          <a:latin typeface="Arial"/>
                        </a:rPr>
                        <a:t>ΗΜΥ</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r>
                        <a:rPr lang="el-GR" sz="2000" b="0" i="0" u="none" strike="noStrike" dirty="0">
                          <a:solidFill>
                            <a:srgbClr val="5E5E5E"/>
                          </a:solidFill>
                          <a:effectLst/>
                          <a:latin typeface="Arial"/>
                        </a:rPr>
                        <a:t>Σχέδιο Ανάκαμψης και Ανθεκτικότητας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fontAlgn="ctr">
                        <a:buFont typeface="+mj-lt"/>
                        <a:buNone/>
                      </a:pPr>
                      <a:r>
                        <a:rPr lang="el-GR" sz="2000" b="0" i="0" u="none" strike="noStrike" cap="none" spc="0" baseline="0" dirty="0">
                          <a:solidFill>
                            <a:srgbClr val="5E5E5E"/>
                          </a:solidFill>
                          <a:effectLst/>
                          <a:uFillTx/>
                          <a:latin typeface="Arial"/>
                          <a:ea typeface="+mn-ea"/>
                          <a:cs typeface="+mn-cs"/>
                          <a:sym typeface="Helvetica Neue Light"/>
                        </a:rPr>
                        <a:t>4.8 εκατ.</a:t>
                      </a:r>
                      <a:endParaRPr lang="en-US" sz="2000" b="0" i="0" u="none" strike="noStrike" cap="none" spc="0" baseline="0" dirty="0">
                        <a:solidFill>
                          <a:srgbClr val="5E5E5E"/>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001736985"/>
                  </a:ext>
                </a:extLst>
              </a:tr>
              <a:tr h="999650">
                <a:tc>
                  <a:txBody>
                    <a:bodyPr/>
                    <a:lstStyle/>
                    <a:p>
                      <a:pPr marL="0" indent="0" algn="ctr" fontAlgn="ctr">
                        <a:buFont typeface="+mj-lt"/>
                        <a:buNone/>
                      </a:pPr>
                      <a:r>
                        <a:rPr lang="el-GR" sz="2000" b="0" i="0" u="none" strike="noStrike" dirty="0">
                          <a:solidFill>
                            <a:srgbClr val="FFFFFF"/>
                          </a:solidFill>
                          <a:effectLst/>
                          <a:latin typeface="Arial"/>
                        </a:rPr>
                        <a:t>2.</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w="6350" cap="flat" cmpd="sng" algn="ctr">
                      <a:noFill/>
                      <a:prstDash val="solid"/>
                      <a:round/>
                      <a:headEnd type="none" w="med" len="med"/>
                      <a:tailEnd type="none" w="med" len="med"/>
                    </a:lnT>
                    <a:lnB>
                      <a:noFill/>
                    </a:lnB>
                    <a:solidFill>
                      <a:srgbClr val="2F7788"/>
                    </a:solidFill>
                  </a:tcPr>
                </a:tc>
                <a:tc>
                  <a:txBody>
                    <a:bodyPr/>
                    <a:lstStyle/>
                    <a:p>
                      <a:pPr marL="0" indent="0" algn="ctr" rtl="0" fontAlgn="ctr">
                        <a:buFont typeface="+mj-lt"/>
                        <a:buNone/>
                      </a:pPr>
                      <a:r>
                        <a:rPr lang="el-GR" sz="2000" b="0" i="0" u="none" strike="noStrike" dirty="0">
                          <a:solidFill>
                            <a:srgbClr val="5E5E5E"/>
                          </a:solidFill>
                          <a:effectLst/>
                          <a:latin typeface="Arial"/>
                        </a:rPr>
                        <a:t>Εγκατάσταση 10 διπλών σημείων ταχείας επαναφόρτισης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r>
                        <a:rPr lang="el-GR" sz="2000" b="0" i="0" u="none" strike="noStrike" cap="none" spc="0" baseline="0" dirty="0">
                          <a:solidFill>
                            <a:srgbClr val="757171"/>
                          </a:solidFill>
                          <a:effectLst/>
                          <a:uFillTx/>
                          <a:latin typeface="Arial"/>
                          <a:ea typeface="+mn-ea"/>
                          <a:cs typeface="+mn-cs"/>
                          <a:sym typeface="Helvetica Neue Light"/>
                        </a:rPr>
                        <a:t>Ιανουάριος 2024 –</a:t>
                      </a:r>
                      <a:r>
                        <a:rPr lang="en-US" sz="2000" b="0" i="0" u="none" strike="noStrike" cap="none" spc="0" baseline="0" dirty="0">
                          <a:solidFill>
                            <a:srgbClr val="757171"/>
                          </a:solidFill>
                          <a:effectLst/>
                          <a:uFillTx/>
                          <a:latin typeface="Arial"/>
                          <a:ea typeface="+mn-ea"/>
                          <a:cs typeface="+mn-cs"/>
                          <a:sym typeface="Helvetica Neue Light"/>
                        </a:rPr>
                        <a:t> </a:t>
                      </a:r>
                      <a:r>
                        <a:rPr lang="el-GR" sz="2000" b="0" i="0" u="none" strike="noStrike" cap="none" spc="0" baseline="0" dirty="0">
                          <a:solidFill>
                            <a:srgbClr val="757171"/>
                          </a:solidFill>
                          <a:effectLst/>
                          <a:uFillTx/>
                          <a:latin typeface="Arial"/>
                          <a:ea typeface="+mn-ea"/>
                          <a:cs typeface="+mn-cs"/>
                          <a:sym typeface="Helvetica Neue Light"/>
                        </a:rPr>
                        <a:t>Δεκέμβριο 2025 </a:t>
                      </a:r>
                      <a:endParaRPr lang="en-US" sz="2000" b="0" i="0" u="none" strike="noStrike" cap="none" spc="0" baseline="0" dirty="0">
                        <a:solidFill>
                          <a:srgbClr val="757171"/>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fontAlgn="b">
                        <a:buFont typeface="+mj-lt"/>
                        <a:buNone/>
                      </a:pPr>
                      <a:endParaRPr lang="en-US" sz="2000" b="0" i="0" u="none" strike="noStrike" dirty="0">
                        <a:solidFill>
                          <a:srgbClr val="000000"/>
                        </a:solidFill>
                        <a:effectLst/>
                        <a:latin typeface="Arial"/>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r>
                        <a:rPr lang="el-GR" sz="2000" b="0" i="0" u="none" strike="noStrike" dirty="0">
                          <a:solidFill>
                            <a:srgbClr val="5E5E5E"/>
                          </a:solidFill>
                          <a:effectLst/>
                          <a:latin typeface="Arial"/>
                        </a:rPr>
                        <a:t>ΗΜΥ</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 typeface="+mj-lt"/>
                        <a:buNone/>
                        <a:tabLst/>
                        <a:defRPr/>
                      </a:pPr>
                      <a:r>
                        <a:rPr lang="en-US" sz="2000" b="0" i="0" u="none" strike="noStrike" dirty="0">
                          <a:solidFill>
                            <a:srgbClr val="5E5E5E"/>
                          </a:solidFill>
                          <a:effectLst/>
                          <a:latin typeface="Arial"/>
                        </a:rPr>
                        <a:t>✓</a:t>
                      </a:r>
                    </a:p>
                    <a:p>
                      <a:pPr marL="0" indent="0" algn="ctr" rtl="0" fontAlgn="ctr">
                        <a:buFont typeface="+mj-lt"/>
                        <a:buNone/>
                      </a:pPr>
                      <a:endParaRPr lang="en-US" sz="2000" b="0" i="0" u="none" strike="noStrike" dirty="0">
                        <a:solidFill>
                          <a:srgbClr val="5E5E5E"/>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 typeface="+mj-lt"/>
                        <a:buNone/>
                        <a:tabLst/>
                        <a:defRPr/>
                      </a:pPr>
                      <a:r>
                        <a:rPr lang="el-GR" sz="2000" b="0" i="0" u="none" strike="noStrike" dirty="0">
                          <a:solidFill>
                            <a:srgbClr val="5E5E5E"/>
                          </a:solidFill>
                          <a:effectLst/>
                          <a:latin typeface="Arial"/>
                        </a:rPr>
                        <a:t>Σχέδιο Ανάκαμψης και Ανθεκτικότητας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fontAlgn="ctr">
                        <a:buFont typeface="+mj-lt"/>
                        <a:buNone/>
                      </a:pPr>
                      <a:r>
                        <a:rPr lang="el-GR" sz="2000" b="0" i="0" u="none" strike="noStrike" cap="none" spc="0" baseline="0" dirty="0">
                          <a:solidFill>
                            <a:srgbClr val="5E5E5E"/>
                          </a:solidFill>
                          <a:effectLst/>
                          <a:uFillTx/>
                          <a:latin typeface="Arial"/>
                          <a:ea typeface="+mn-ea"/>
                          <a:cs typeface="+mn-cs"/>
                          <a:sym typeface="Helvetica Neue Light"/>
                        </a:rPr>
                        <a:t>1.04 εκατ.</a:t>
                      </a:r>
                      <a:endParaRPr lang="en-US" sz="2000" b="0" i="0" u="none" strike="noStrike" cap="none" spc="0" baseline="0" dirty="0">
                        <a:solidFill>
                          <a:srgbClr val="5E5E5E"/>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 typeface="+mj-lt"/>
                        <a:buNone/>
                        <a:tabLst/>
                        <a:defRPr/>
                      </a:pP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491531925"/>
                  </a:ext>
                </a:extLst>
              </a:tr>
              <a:tr h="1290203">
                <a:tc>
                  <a:txBody>
                    <a:bodyPr/>
                    <a:lstStyle/>
                    <a:p>
                      <a:pPr marL="0" indent="0" algn="ctr" fontAlgn="ctr">
                        <a:buFont typeface="+mj-lt"/>
                        <a:buNone/>
                      </a:pPr>
                      <a:r>
                        <a:rPr lang="en-US" sz="2000" b="0" i="0" u="none" strike="noStrike" dirty="0">
                          <a:solidFill>
                            <a:srgbClr val="FFFFFF"/>
                          </a:solidFill>
                          <a:effectLst/>
                          <a:latin typeface="Arial"/>
                        </a:rPr>
                        <a:t>2</a:t>
                      </a:r>
                      <a:r>
                        <a:rPr lang="el-GR" sz="2000" b="0" i="0" u="none" strike="noStrike" dirty="0">
                          <a:solidFill>
                            <a:srgbClr val="FFFFFF"/>
                          </a:solidFill>
                          <a:effectLst/>
                          <a:latin typeface="Arial"/>
                        </a:rPr>
                        <a:t>.</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marL="0" marR="0" lvl="0" indent="0" algn="ctr" defTabSz="825500" rtl="0" eaLnBrk="1" fontAlgn="ctr" latinLnBrk="0" hangingPunct="1">
                        <a:lnSpc>
                          <a:spcPct val="100000"/>
                        </a:lnSpc>
                        <a:spcBef>
                          <a:spcPts val="0"/>
                        </a:spcBef>
                        <a:spcAft>
                          <a:spcPts val="0"/>
                        </a:spcAft>
                        <a:buClrTx/>
                        <a:buSzTx/>
                        <a:buFont typeface="+mj-lt"/>
                        <a:buNone/>
                        <a:tabLst/>
                        <a:defRPr/>
                      </a:pPr>
                      <a:r>
                        <a:rPr lang="el-GR" sz="2000" b="0" i="0" u="none" strike="noStrike" dirty="0">
                          <a:solidFill>
                            <a:srgbClr val="5E5E5E"/>
                          </a:solidFill>
                          <a:effectLst/>
                          <a:latin typeface="Arial"/>
                        </a:rPr>
                        <a:t>Σχέδιο χορηγιών για αγορά ηλεκτρικών ή χαμηλών εκπομπών οχημάτων</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rtl="0" eaLnBrk="1" fontAlgn="ctr" latinLnBrk="0" hangingPunct="1">
                        <a:lnSpc>
                          <a:spcPct val="100000"/>
                        </a:lnSpc>
                        <a:spcBef>
                          <a:spcPts val="0"/>
                        </a:spcBef>
                        <a:spcAft>
                          <a:spcPts val="0"/>
                        </a:spcAft>
                        <a:buClrTx/>
                        <a:buSzTx/>
                        <a:buFont typeface="+mj-lt"/>
                        <a:buNone/>
                      </a:pPr>
                      <a:r>
                        <a:rPr lang="el-GR" sz="2000" b="0" i="0" u="none" strike="noStrike" dirty="0">
                          <a:solidFill>
                            <a:srgbClr val="757171"/>
                          </a:solidFill>
                          <a:effectLst/>
                          <a:latin typeface="Arial"/>
                        </a:rPr>
                        <a:t>Δεκέμβριος 2025 -  Ιούλιος 2026</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endParaRPr lang="en-US" sz="2000" b="0" i="0" u="none" strike="noStrike" dirty="0">
                        <a:solidFill>
                          <a:srgbClr val="5E5E5E"/>
                        </a:solidFill>
                        <a:effectLst/>
                        <a:latin typeface="Arial" panose="020B0604020202020204" pitchFamily="34" charset="0"/>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r>
                        <a:rPr lang="el-GR" sz="2000" b="0" i="0" u="none" strike="noStrike" dirty="0">
                          <a:solidFill>
                            <a:srgbClr val="5E5E5E"/>
                          </a:solidFill>
                          <a:effectLst/>
                          <a:latin typeface="Arial"/>
                        </a:rPr>
                        <a:t>ΤΟΜ</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r>
                        <a:rPr lang="el-GR" sz="2000" b="0" i="0" u="none" strike="noStrike" dirty="0">
                          <a:solidFill>
                            <a:srgbClr val="5E5E5E"/>
                          </a:solidFill>
                          <a:effectLst/>
                          <a:latin typeface="Arial"/>
                        </a:rPr>
                        <a:t>Σχέδιο Ανάκαμψης και Ανθεκτικότητας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 typeface="+mj-lt"/>
                        <a:buNone/>
                      </a:pPr>
                      <a:r>
                        <a:rPr lang="el-GR" sz="2000" b="0" i="0" u="none" strike="noStrike" dirty="0">
                          <a:solidFill>
                            <a:srgbClr val="5E5E5E"/>
                          </a:solidFill>
                          <a:effectLst/>
                          <a:latin typeface="Arial"/>
                        </a:rPr>
                        <a:t>22 εκατ.</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nSpc>
                          <a:spcPct val="120000"/>
                        </a:lnSpc>
                        <a:buClr>
                          <a:srgbClr val="2F7788"/>
                        </a:buClr>
                        <a:buSzPct val="120000"/>
                        <a:buFont typeface="+mj-lt"/>
                        <a:buNone/>
                      </a:pPr>
                      <a:r>
                        <a:rPr lang="el-GR" sz="2000" kern="0" spc="0" dirty="0">
                          <a:solidFill>
                            <a:srgbClr val="5E5E5E"/>
                          </a:solidFill>
                        </a:rPr>
                        <a:t>Στρατηγική</a:t>
                      </a:r>
                      <a:r>
                        <a:rPr lang="en-GB" sz="2000" kern="0" spc="0" dirty="0">
                          <a:solidFill>
                            <a:srgbClr val="5E5E5E"/>
                          </a:solidFill>
                        </a:rPr>
                        <a:t> </a:t>
                      </a:r>
                      <a:r>
                        <a:rPr lang="el-GR" sz="2000" kern="0" spc="0" dirty="0">
                          <a:solidFill>
                            <a:srgbClr val="5E5E5E"/>
                          </a:solidFill>
                        </a:rPr>
                        <a:t>/</a:t>
                      </a:r>
                      <a:r>
                        <a:rPr lang="en-GB" sz="2000" kern="0" spc="0" dirty="0">
                          <a:solidFill>
                            <a:srgbClr val="5E5E5E"/>
                          </a:solidFill>
                        </a:rPr>
                        <a:t> </a:t>
                      </a:r>
                      <a:r>
                        <a:rPr lang="el-GR" sz="2000" kern="0" spc="0" dirty="0">
                          <a:solidFill>
                            <a:srgbClr val="5E5E5E"/>
                          </a:solidFill>
                        </a:rPr>
                        <a:t>Σχέδιο Δράσης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28168680"/>
                  </a:ext>
                </a:extLst>
              </a:tr>
              <a:tr h="1089498">
                <a:tc>
                  <a:txBody>
                    <a:bodyPr/>
                    <a:lstStyle/>
                    <a:p>
                      <a:pPr marL="0" lvl="0" indent="0" algn="ctr">
                        <a:buFont typeface="+mj-lt"/>
                        <a:buNone/>
                      </a:pPr>
                      <a:r>
                        <a:rPr lang="en-US" sz="2000" b="0" i="0" u="none" strike="noStrike" dirty="0">
                          <a:solidFill>
                            <a:srgbClr val="FFFFFF"/>
                          </a:solidFill>
                          <a:effectLst/>
                          <a:latin typeface="Arial"/>
                        </a:rPr>
                        <a:t>3</a:t>
                      </a:r>
                      <a:r>
                        <a:rPr lang="el-GR" sz="2000" b="0" i="0" u="none" strike="noStrike" dirty="0">
                          <a:solidFill>
                            <a:srgbClr val="FFFFFF"/>
                          </a:solidFill>
                          <a:effectLst/>
                          <a:latin typeface="Arial"/>
                        </a:rPr>
                        <a:t>.</a:t>
                      </a:r>
                    </a:p>
                  </a:txBody>
                  <a:tcPr marL="9524" marR="9524" marT="9524" marB="0" anchor="ctr">
                    <a:lnL w="0">
                      <a:noFill/>
                    </a:lnL>
                    <a:lnR w="6350" cap="flat" cmpd="sng" algn="ctr">
                      <a:solidFill>
                        <a:srgbClr val="2F7788"/>
                      </a:solidFill>
                      <a:prstDash val="solid"/>
                      <a:round/>
                      <a:headEnd type="none" w="med" len="med"/>
                      <a:tailEnd type="none" w="med" len="med"/>
                    </a:lnR>
                    <a:lnT w="0">
                      <a:noFill/>
                    </a:lnT>
                    <a:lnB w="0">
                      <a:noFill/>
                    </a:lnB>
                    <a:solidFill>
                      <a:srgbClr val="2F7788"/>
                    </a:solidFill>
                  </a:tcPr>
                </a:tc>
                <a:tc>
                  <a:txBody>
                    <a:bodyPr/>
                    <a:lstStyle/>
                    <a:p>
                      <a:pPr marL="0" lvl="0" indent="0" algn="ctr">
                        <a:buFont typeface="+mj-lt"/>
                        <a:buNone/>
                      </a:pPr>
                      <a:r>
                        <a:rPr lang="el-GR" sz="2000" b="0" i="0" u="none" strike="noStrike" dirty="0">
                          <a:solidFill>
                            <a:srgbClr val="5E5E5E"/>
                          </a:solidFill>
                          <a:effectLst/>
                          <a:latin typeface="Arial"/>
                        </a:rPr>
                        <a:t>Εφαρμογή του ΣΒΑΚ</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lnSpc>
                          <a:spcPct val="100000"/>
                        </a:lnSpc>
                        <a:spcBef>
                          <a:spcPts val="0"/>
                        </a:spcBef>
                        <a:spcAft>
                          <a:spcPts val="0"/>
                        </a:spcAft>
                        <a:buFont typeface="+mj-lt"/>
                        <a:buNone/>
                      </a:pPr>
                      <a:r>
                        <a:rPr lang="el-GR" sz="2000" b="0" i="0" u="none" strike="noStrike" dirty="0">
                          <a:solidFill>
                            <a:srgbClr val="757171"/>
                          </a:solidFill>
                          <a:effectLst/>
                          <a:latin typeface="Arial"/>
                        </a:rPr>
                        <a:t>2021 - 2026</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buFont typeface="+mj-lt"/>
                        <a:buNone/>
                      </a:pPr>
                      <a:endParaRPr lang="el-GR" sz="2000" b="0" i="0" u="none" strike="noStrike">
                        <a:solidFill>
                          <a:srgbClr val="5E5E5E"/>
                        </a:solidFill>
                        <a:effectLst/>
                        <a:latin typeface="Aria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buFont typeface="+mj-lt"/>
                        <a:buNone/>
                      </a:pPr>
                      <a:r>
                        <a:rPr lang="el-GR" sz="2000" b="0" i="0" u="none" strike="noStrike" dirty="0">
                          <a:solidFill>
                            <a:srgbClr val="5E5E5E"/>
                          </a:solidFill>
                          <a:effectLst/>
                          <a:latin typeface="Arial"/>
                        </a:rPr>
                        <a:t>ΤΔΕ</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buFont typeface="+mj-lt"/>
                        <a:buNone/>
                      </a:pPr>
                      <a:r>
                        <a:rPr lang="en-US" sz="2000" b="0" i="0" u="none" strike="noStrike" noProof="0" dirty="0">
                          <a:solidFill>
                            <a:srgbClr val="5E5E5E"/>
                          </a:solidFill>
                          <a:effectLst/>
                          <a:latin typeface="Arial"/>
                        </a:rPr>
                        <a:t>✓</a:t>
                      </a:r>
                      <a:endParaRPr lang="en-US" dirty="0"/>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buFont typeface="+mj-lt"/>
                        <a:buNone/>
                      </a:pPr>
                      <a:r>
                        <a:rPr lang="el-GR" sz="2000" b="0" i="0" u="none" strike="noStrike" dirty="0">
                          <a:solidFill>
                            <a:srgbClr val="5E5E5E"/>
                          </a:solidFill>
                          <a:effectLst/>
                          <a:latin typeface="Arial"/>
                        </a:rPr>
                        <a:t>Σχέδιο Ανάκαμψης και Ανθεκτικότητας – Εθνικοί Πόροι</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buFont typeface="+mj-lt"/>
                        <a:buNone/>
                      </a:pPr>
                      <a:r>
                        <a:rPr lang="el-GR" sz="2000" b="0" i="0" u="none" strike="noStrike" dirty="0">
                          <a:solidFill>
                            <a:srgbClr val="5E5E5E"/>
                          </a:solidFill>
                          <a:effectLst/>
                          <a:latin typeface="Arial"/>
                        </a:rPr>
                        <a:t>45.9 εκατ.</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buFont typeface="+mj-lt"/>
                        <a:buNone/>
                      </a:pPr>
                      <a:r>
                        <a:rPr lang="el-GR" sz="2000" b="0" i="0" u="none" strike="noStrike" noProof="0" dirty="0">
                          <a:solidFill>
                            <a:srgbClr val="5E5E5E"/>
                          </a:solidFill>
                          <a:effectLst/>
                          <a:latin typeface="Arial"/>
                        </a:rPr>
                        <a:t>Έργο Υποδομής</a:t>
                      </a:r>
                      <a:endParaRPr lang="en-US" sz="2000" b="0" i="0" u="none" strike="noStrike" noProof="0" dirty="0">
                        <a:solidFill>
                          <a:srgbClr val="5E5E5E"/>
                        </a:solidFill>
                        <a:effectLst/>
                        <a:latin typeface="Aria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l">
                        <a:buNone/>
                      </a:pPr>
                      <a:endParaRPr lang="en-US" sz="1100" b="0" i="0" u="none" strike="noStrike" dirty="0">
                        <a:solidFill>
                          <a:srgbClr val="000000"/>
                        </a:solidFill>
                        <a:effectLst/>
                        <a:latin typeface="Calibri"/>
                      </a:endParaRPr>
                    </a:p>
                  </a:txBody>
                  <a:tcPr marL="9524" marR="9524" marT="9524" marB="0" anchor="b">
                    <a:lnL w="6350" cap="flat" cmpd="sng" algn="ctr">
                      <a:solidFill>
                        <a:srgbClr val="2F7788"/>
                      </a:solidFill>
                      <a:prstDash val="solid"/>
                      <a:round/>
                      <a:headEnd type="none" w="med" len="med"/>
                      <a:tailEnd type="none" w="med" len="med"/>
                    </a:lnL>
                    <a:lnR w="0">
                      <a:noFill/>
                    </a:lnR>
                    <a:lnT w="0">
                      <a:noFill/>
                    </a:lnT>
                    <a:lnB w="0">
                      <a:noFill/>
                    </a:lnB>
                  </a:tcPr>
                </a:tc>
                <a:extLst>
                  <a:ext uri="{0D108BD9-81ED-4DB2-BD59-A6C34878D82A}">
                    <a16:rowId xmlns:a16="http://schemas.microsoft.com/office/drawing/2014/main" val="166629309"/>
                  </a:ext>
                </a:extLst>
              </a:tr>
              <a:tr h="1327937">
                <a:tc>
                  <a:txBody>
                    <a:bodyPr/>
                    <a:lstStyle/>
                    <a:p>
                      <a:pPr marL="0" lvl="0" indent="0" algn="ctr">
                        <a:buFont typeface="+mj-lt"/>
                        <a:buNone/>
                      </a:pPr>
                      <a:r>
                        <a:rPr lang="en-US" sz="2000" b="0" i="0" u="none" strike="noStrike" dirty="0">
                          <a:solidFill>
                            <a:srgbClr val="FFFFFF"/>
                          </a:solidFill>
                          <a:effectLst/>
                          <a:latin typeface="Arial"/>
                        </a:rPr>
                        <a:t>4.</a:t>
                      </a:r>
                      <a:endParaRPr lang="el-GR" sz="2000" b="0" i="0" u="none" strike="noStrike" dirty="0">
                        <a:solidFill>
                          <a:srgbClr val="FFFFFF"/>
                        </a:solidFill>
                        <a:effectLst/>
                        <a:latin typeface="Arial"/>
                      </a:endParaRPr>
                    </a:p>
                  </a:txBody>
                  <a:tcPr marL="9524" marR="9524" marT="9524" marB="0" anchor="ctr">
                    <a:lnL w="0">
                      <a:noFill/>
                    </a:lnL>
                    <a:lnR w="6350" cap="flat" cmpd="sng" algn="ctr">
                      <a:solidFill>
                        <a:srgbClr val="2F7788"/>
                      </a:solidFill>
                      <a:prstDash val="solid"/>
                      <a:round/>
                      <a:headEnd type="none" w="med" len="med"/>
                      <a:tailEnd type="none" w="med" len="med"/>
                    </a:lnR>
                    <a:lnT w="0">
                      <a:noFill/>
                    </a:lnT>
                    <a:lnB w="0">
                      <a:noFill/>
                    </a:lnB>
                    <a:solidFill>
                      <a:srgbClr val="2F7788"/>
                    </a:solidFill>
                  </a:tcPr>
                </a:tc>
                <a:tc>
                  <a:txBody>
                    <a:bodyPr/>
                    <a:lstStyle/>
                    <a:p>
                      <a:pPr marL="0" marR="0" lvl="0" indent="0" algn="ctr" defTabSz="825500" eaLnBrk="1" fontAlgn="auto" latinLnBrk="0" hangingPunct="1">
                        <a:lnSpc>
                          <a:spcPct val="100000"/>
                        </a:lnSpc>
                        <a:spcBef>
                          <a:spcPts val="0"/>
                        </a:spcBef>
                        <a:spcAft>
                          <a:spcPts val="0"/>
                        </a:spcAft>
                        <a:buClrTx/>
                        <a:buSzTx/>
                        <a:buFont typeface="+mj-lt"/>
                        <a:buNone/>
                        <a:tabLst/>
                        <a:defRPr/>
                      </a:pPr>
                      <a:r>
                        <a:rPr lang="el-GR" sz="2000" i="0" spc="0" dirty="0">
                          <a:solidFill>
                            <a:srgbClr val="5E5E5E"/>
                          </a:solidFill>
                        </a:rPr>
                        <a:t>Σχέδιο Απόσυρσης Παλαιών Ρυπογόνων Οχημάτων</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lnSpc>
                          <a:spcPct val="100000"/>
                        </a:lnSpc>
                        <a:spcBef>
                          <a:spcPts val="0"/>
                        </a:spcBef>
                        <a:spcAft>
                          <a:spcPts val="0"/>
                        </a:spcAft>
                        <a:buFont typeface="+mj-lt"/>
                        <a:buNone/>
                      </a:pPr>
                      <a:r>
                        <a:rPr lang="en-US" sz="2000" b="0" i="0" u="none" strike="noStrike" dirty="0">
                          <a:solidFill>
                            <a:srgbClr val="757171"/>
                          </a:solidFill>
                          <a:effectLst/>
                          <a:latin typeface="Arial"/>
                        </a:rPr>
                        <a:t>202</a:t>
                      </a:r>
                      <a:r>
                        <a:rPr lang="el-GR" sz="2000" b="0" i="0" u="none" strike="noStrike" dirty="0">
                          <a:solidFill>
                            <a:srgbClr val="757171"/>
                          </a:solidFill>
                          <a:effectLst/>
                          <a:latin typeface="Arial"/>
                        </a:rPr>
                        <a:t>5</a:t>
                      </a:r>
                      <a:r>
                        <a:rPr lang="en-US" sz="2000" b="0" i="0" u="none" strike="noStrike" dirty="0">
                          <a:solidFill>
                            <a:srgbClr val="757171"/>
                          </a:solidFill>
                          <a:effectLst/>
                          <a:latin typeface="Arial"/>
                        </a:rPr>
                        <a:t> – 202</a:t>
                      </a:r>
                      <a:r>
                        <a:rPr lang="el-GR" sz="2000" b="0" i="0" u="none" strike="noStrike" dirty="0">
                          <a:solidFill>
                            <a:srgbClr val="757171"/>
                          </a:solidFill>
                          <a:effectLst/>
                          <a:latin typeface="Arial"/>
                        </a:rPr>
                        <a:t>6</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buFont typeface="+mj-lt"/>
                        <a:buNone/>
                      </a:pPr>
                      <a:endParaRPr lang="el-GR" sz="2000" b="0" i="0" u="none" strike="noStrike" dirty="0">
                        <a:solidFill>
                          <a:srgbClr val="5E5E5E"/>
                        </a:solidFill>
                        <a:effectLst/>
                        <a:latin typeface="Aria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buFont typeface="+mj-lt"/>
                        <a:buNone/>
                      </a:pPr>
                      <a:r>
                        <a:rPr lang="el-GR" sz="2000" b="0" i="0" u="none" strike="noStrike" dirty="0">
                          <a:solidFill>
                            <a:srgbClr val="5E5E5E"/>
                          </a:solidFill>
                          <a:effectLst/>
                          <a:latin typeface="Arial"/>
                        </a:rPr>
                        <a:t>ΤΟΜ</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eaLnBrk="1" fontAlgn="auto" latinLnBrk="0" hangingPunct="1">
                        <a:lnSpc>
                          <a:spcPct val="100000"/>
                        </a:lnSpc>
                        <a:spcBef>
                          <a:spcPts val="0"/>
                        </a:spcBef>
                        <a:spcAft>
                          <a:spcPts val="0"/>
                        </a:spcAft>
                        <a:buClrTx/>
                        <a:buSzTx/>
                        <a:buFont typeface="+mj-lt"/>
                        <a:buNone/>
                        <a:tabLst/>
                        <a:defRPr/>
                      </a:pPr>
                      <a:r>
                        <a:rPr lang="en-US" sz="2400" b="0" i="0" u="none" strike="noStrike" noProof="0" dirty="0">
                          <a:solidFill>
                            <a:srgbClr val="5E5E5E"/>
                          </a:solidFill>
                          <a:effectLst/>
                          <a:latin typeface="Arial"/>
                        </a:rPr>
                        <a:t>✓</a:t>
                      </a:r>
                      <a:endParaRPr lang="en-US" dirty="0"/>
                    </a:p>
                    <a:p>
                      <a:pPr marL="0" lvl="0" indent="0" algn="ctr">
                        <a:buFont typeface="+mj-lt"/>
                        <a:buNone/>
                      </a:pPr>
                      <a:endParaRPr lang="en-US" dirty="0"/>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buFont typeface="+mj-lt"/>
                        <a:buNone/>
                      </a:pPr>
                      <a:r>
                        <a:rPr lang="el-GR" sz="2000" b="0" i="0" u="none" strike="noStrike" dirty="0">
                          <a:solidFill>
                            <a:srgbClr val="5E5E5E"/>
                          </a:solidFill>
                          <a:effectLst/>
                          <a:latin typeface="Arial"/>
                        </a:rPr>
                        <a:t>Σχέδιο Ανάκαμψης και Ανθεκτικότητας </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gn="ctr">
                        <a:buFont typeface="+mj-lt"/>
                        <a:buNone/>
                      </a:pPr>
                      <a:r>
                        <a:rPr lang="el-GR" sz="2000" b="0" i="0" u="none" strike="noStrike" dirty="0">
                          <a:solidFill>
                            <a:srgbClr val="5E5E5E"/>
                          </a:solidFill>
                          <a:effectLst/>
                          <a:latin typeface="Arial"/>
                        </a:rPr>
                        <a:t>8.2 εκατ.</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eaLnBrk="1" fontAlgn="auto" latinLnBrk="0" hangingPunct="1">
                        <a:lnSpc>
                          <a:spcPct val="100000"/>
                        </a:lnSpc>
                        <a:spcBef>
                          <a:spcPts val="0"/>
                        </a:spcBef>
                        <a:spcAft>
                          <a:spcPts val="0"/>
                        </a:spcAft>
                        <a:buClrTx/>
                        <a:buSzTx/>
                        <a:buFont typeface="+mj-lt"/>
                        <a:buNone/>
                        <a:tabLst/>
                        <a:defRPr/>
                      </a:pPr>
                      <a:r>
                        <a:rPr lang="el-GR" sz="2000" kern="0" spc="0" dirty="0">
                          <a:solidFill>
                            <a:srgbClr val="5E5E5E"/>
                          </a:solidFill>
                        </a:rPr>
                        <a:t>Στρατηγική</a:t>
                      </a:r>
                      <a:r>
                        <a:rPr lang="en-GB" sz="2000" kern="0" spc="0" dirty="0">
                          <a:solidFill>
                            <a:srgbClr val="5E5E5E"/>
                          </a:solidFill>
                        </a:rPr>
                        <a:t> </a:t>
                      </a:r>
                      <a:r>
                        <a:rPr lang="el-GR" sz="2000" kern="0" spc="0" dirty="0">
                          <a:solidFill>
                            <a:srgbClr val="5E5E5E"/>
                          </a:solidFill>
                        </a:rPr>
                        <a:t>/</a:t>
                      </a:r>
                      <a:r>
                        <a:rPr lang="en-GB" sz="2000" kern="0" spc="0" dirty="0">
                          <a:solidFill>
                            <a:srgbClr val="5E5E5E"/>
                          </a:solidFill>
                        </a:rPr>
                        <a:t> </a:t>
                      </a:r>
                      <a:r>
                        <a:rPr lang="el-GR" sz="2000" kern="0" spc="0" dirty="0">
                          <a:solidFill>
                            <a:srgbClr val="5E5E5E"/>
                          </a:solidFill>
                        </a:rPr>
                        <a:t>Σχέδιο Δράσης</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l">
                        <a:buNone/>
                      </a:pPr>
                      <a:endParaRPr lang="en-US" sz="1100" b="0" i="0" u="none" strike="noStrike" dirty="0">
                        <a:solidFill>
                          <a:srgbClr val="000000"/>
                        </a:solidFill>
                        <a:effectLst/>
                        <a:latin typeface="Calibri"/>
                      </a:endParaRPr>
                    </a:p>
                  </a:txBody>
                  <a:tcPr marL="9524" marR="9524" marT="9524" marB="0" anchor="b">
                    <a:lnL w="6350" cap="flat" cmpd="sng" algn="ctr">
                      <a:solidFill>
                        <a:srgbClr val="2F7788"/>
                      </a:solidFill>
                      <a:prstDash val="solid"/>
                      <a:round/>
                      <a:headEnd type="none" w="med" len="med"/>
                      <a:tailEnd type="none" w="med" len="med"/>
                    </a:lnL>
                    <a:lnR w="0">
                      <a:noFill/>
                    </a:lnR>
                    <a:lnT w="0">
                      <a:noFill/>
                    </a:lnT>
                    <a:lnB w="0">
                      <a:noFill/>
                    </a:lnB>
                  </a:tcPr>
                </a:tc>
                <a:extLst>
                  <a:ext uri="{0D108BD9-81ED-4DB2-BD59-A6C34878D82A}">
                    <a16:rowId xmlns:a16="http://schemas.microsoft.com/office/drawing/2014/main" val="4216218450"/>
                  </a:ext>
                </a:extLst>
              </a:tr>
              <a:tr h="204297">
                <a:tc>
                  <a:txBody>
                    <a:bodyPr/>
                    <a:lstStyle/>
                    <a:p>
                      <a:pPr algn="ctr" fontAlgn="ctr"/>
                      <a:endParaRPr lang="en-US" sz="1100" b="0" i="0" u="none" strike="noStrike">
                        <a:solidFill>
                          <a:srgbClr val="FFFFFF"/>
                        </a:solidFill>
                        <a:effectLst/>
                        <a:latin typeface="Arial" panose="020B0604020202020204" pitchFamily="34" charset="0"/>
                      </a:endParaRPr>
                    </a:p>
                  </a:txBody>
                  <a:tcPr marL="9525" marR="9525" marT="9525" marB="0" anchor="ctr">
                    <a:lnL>
                      <a:noFill/>
                    </a:lnL>
                    <a:lnR>
                      <a:noFill/>
                    </a:lnR>
                    <a:lnT w="6350" cap="flat" cmpd="sng" algn="ctr">
                      <a:noFill/>
                      <a:prstDash val="solid"/>
                      <a:round/>
                      <a:headEnd type="none" w="med" len="med"/>
                      <a:tailEnd type="none" w="med" len="med"/>
                    </a:lnT>
                    <a:lnB>
                      <a:noFill/>
                    </a:lnB>
                  </a:tcPr>
                </a:tc>
                <a:tc>
                  <a:txBody>
                    <a:bodyPr/>
                    <a:lstStyle/>
                    <a:p>
                      <a:pPr algn="l" rtl="0" fontAlgn="ctr"/>
                      <a:endParaRPr lang="en-US" sz="1100" b="0" i="0" u="none" strike="noStrike" dirty="0">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endParaRPr lang="en-US" sz="1100" b="0" i="0" u="none" strike="noStrike" dirty="0">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endParaRPr lang="en-US" sz="1100" b="0" i="0" u="none" strike="noStrike" dirty="0">
                        <a:solidFill>
                          <a:srgbClr val="000000"/>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endParaRPr lang="en-US" sz="1100" b="0" i="0" u="none" strike="noStrike" dirty="0">
                        <a:solidFill>
                          <a:srgbClr val="757171"/>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endParaRPr lang="en-US" sz="1100" b="0" i="0" u="none" strike="noStrike" dirty="0">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endParaRPr lang="en-US" sz="1100" b="0" i="0" u="none" strike="noStrike" dirty="0">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endParaRPr lang="en-US" sz="1100" b="0" i="0" u="none" strike="noStrike" dirty="0">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endParaRPr lang="en-US" sz="1100" b="0" i="0" u="none" strike="noStrike" dirty="0">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934768457"/>
                  </a:ext>
                </a:extLst>
              </a:tr>
            </a:tbl>
          </a:graphicData>
        </a:graphic>
      </p:graphicFrame>
      <p:sp>
        <p:nvSpPr>
          <p:cNvPr id="16" name="Rectangle 15">
            <a:extLst>
              <a:ext uri="{FF2B5EF4-FFF2-40B4-BE49-F238E27FC236}">
                <a16:creationId xmlns:a16="http://schemas.microsoft.com/office/drawing/2014/main" id="{ED07AEE1-19F5-4257-8806-3C009D2E58D8}"/>
              </a:ext>
            </a:extLst>
          </p:cNvPr>
          <p:cNvSpPr/>
          <p:nvPr/>
        </p:nvSpPr>
        <p:spPr>
          <a:xfrm>
            <a:off x="963551" y="3033839"/>
            <a:ext cx="17680910" cy="628955"/>
          </a:xfrm>
          <a:prstGeom prst="rect">
            <a:avLst/>
          </a:prstGeom>
        </p:spPr>
        <p:txBody>
          <a:bodyPr wrap="square" lIns="91440" tIns="45720" rIns="91440" bIns="45720" anchor="t">
            <a:spAutoFit/>
          </a:bodyPr>
          <a:lstStyle/>
          <a:p>
            <a:pPr algn="l">
              <a:lnSpc>
                <a:spcPct val="120000"/>
              </a:lnSpc>
              <a:buClr>
                <a:srgbClr val="2F7788"/>
              </a:buClr>
              <a:buSzPct val="120000"/>
            </a:pPr>
            <a:r>
              <a:rPr lang="el-GR" sz="3200" i="0" spc="0" dirty="0">
                <a:solidFill>
                  <a:schemeClr val="bg1"/>
                </a:solidFill>
              </a:rPr>
              <a:t>Μείωση των Ατμοσφαιρικών Ρύπων και του περιβαλλοντικού αποτυπώματος</a:t>
            </a:r>
            <a:endParaRPr lang="el-GR" sz="3200" i="0" u="none" strike="noStrike" kern="0" cap="none" spc="0" normalizeH="0" baseline="0" noProof="0" dirty="0">
              <a:ln>
                <a:noFill/>
              </a:ln>
              <a:solidFill>
                <a:schemeClr val="bg1"/>
              </a:solidFill>
              <a:effectLst/>
              <a:uLnTx/>
              <a:uFillTx/>
              <a:latin typeface="Arial" panose="020B0604020202020204"/>
              <a:cs typeface="Arial" panose="020B0604020202020204"/>
            </a:endParaRPr>
          </a:p>
        </p:txBody>
      </p:sp>
    </p:spTree>
    <p:extLst>
      <p:ext uri="{BB962C8B-B14F-4D97-AF65-F5344CB8AC3E}">
        <p14:creationId xmlns:p14="http://schemas.microsoft.com/office/powerpoint/2010/main" val="96587348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ΚΥΠΡΙΑΚΗ ΔΗΜΟΚΡΑΤΙΑ / ΠΝΕΥΜΑΤΙΚΑ ΔΙΚΑΙΩΜΑΤΑ 2020">
            <a:extLst>
              <a:ext uri="{FF2B5EF4-FFF2-40B4-BE49-F238E27FC236}">
                <a16:creationId xmlns:a16="http://schemas.microsoft.com/office/drawing/2014/main" id="{7121E617-2638-4EDB-BC02-140185A83D51}"/>
              </a:ext>
            </a:extLst>
          </p:cNvPr>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marL="0" marR="0" lvl="0" indent="0" algn="l" defTabSz="825500" rtl="0" eaLnBrk="1" fontAlgn="auto" latinLnBrk="0" hangingPunct="0">
              <a:lnSpc>
                <a:spcPct val="100000"/>
              </a:lnSpc>
              <a:spcBef>
                <a:spcPts val="0"/>
              </a:spcBef>
              <a:spcAft>
                <a:spcPts val="0"/>
              </a:spcAft>
              <a:buClrTx/>
              <a:buSzTx/>
              <a:buFontTx/>
              <a:buNone/>
              <a:tabLst/>
              <a:defRPr sz="1000" b="0">
                <a:solidFill>
                  <a:srgbClr val="5E5E5E"/>
                </a:solidFill>
                <a:latin typeface="Arial"/>
                <a:ea typeface="Arial"/>
                <a:cs typeface="Arial"/>
                <a:sym typeface="Arial"/>
              </a:defRPr>
            </a:pPr>
            <a:r>
              <a:rPr kumimoji="0" sz="1000" b="1" i="0" u="none" strike="noStrike" kern="0" cap="none" spc="0" normalizeH="0" baseline="0" noProof="0">
                <a:ln>
                  <a:noFill/>
                </a:ln>
                <a:solidFill>
                  <a:srgbClr val="5E5E5E"/>
                </a:solidFill>
                <a:effectLst/>
                <a:uLnTx/>
                <a:uFillTx/>
                <a:latin typeface="Arial"/>
                <a:cs typeface="Arial"/>
                <a:sym typeface="Arial"/>
              </a:rPr>
              <a:t>ΚΥΠΡΙΑΚΗ ΔΗΜΟΚΡΑΤΙΑ</a:t>
            </a:r>
            <a:r>
              <a:rPr kumimoji="0" sz="1000" b="0" i="0" u="none" strike="noStrike" kern="0" cap="none" spc="0" normalizeH="0" baseline="0" noProof="0">
                <a:ln>
                  <a:noFill/>
                </a:ln>
                <a:solidFill>
                  <a:srgbClr val="5E5E5E"/>
                </a:solidFill>
                <a:effectLst/>
                <a:uLnTx/>
                <a:uFillTx/>
                <a:latin typeface="Arial"/>
                <a:cs typeface="Arial"/>
                <a:sym typeface="Arial"/>
              </a:rPr>
              <a:t> / ΠΝΕΥΜΑΤΙΚΑ ΔΙΚΑΙΩΜΑΤΑ 202</a:t>
            </a:r>
            <a:r>
              <a:rPr kumimoji="0" lang="el-GR" sz="1000" b="0" i="0" u="none" strike="noStrike" kern="0" cap="none" spc="0" normalizeH="0" baseline="0" noProof="0">
                <a:ln>
                  <a:noFill/>
                </a:ln>
                <a:solidFill>
                  <a:srgbClr val="5E5E5E"/>
                </a:solidFill>
                <a:effectLst/>
                <a:uLnTx/>
                <a:uFillTx/>
                <a:latin typeface="Arial"/>
                <a:cs typeface="Arial"/>
                <a:sym typeface="Arial"/>
              </a:rPr>
              <a:t>3</a:t>
            </a:r>
            <a:endParaRPr kumimoji="0" sz="1000" b="0" i="0" u="none" strike="noStrike" kern="0" cap="none" spc="0" normalizeH="0" baseline="0" noProof="0">
              <a:ln>
                <a:noFill/>
              </a:ln>
              <a:solidFill>
                <a:srgbClr val="5E5E5E"/>
              </a:solidFill>
              <a:effectLst/>
              <a:uLnTx/>
              <a:uFillTx/>
              <a:latin typeface="Arial"/>
              <a:cs typeface="Arial"/>
              <a:sym typeface="Arial"/>
            </a:endParaRPr>
          </a:p>
        </p:txBody>
      </p:sp>
      <p:sp>
        <p:nvSpPr>
          <p:cNvPr id="4" name="headline goes here goes here">
            <a:extLst>
              <a:ext uri="{FF2B5EF4-FFF2-40B4-BE49-F238E27FC236}">
                <a16:creationId xmlns:a16="http://schemas.microsoft.com/office/drawing/2014/main" id="{88F4F178-DDF5-4C98-80C6-7F5214437EDD}"/>
              </a:ext>
            </a:extLst>
          </p:cNvPr>
          <p:cNvSpPr txBox="1"/>
          <p:nvPr/>
        </p:nvSpPr>
        <p:spPr>
          <a:xfrm>
            <a:off x="860928" y="562098"/>
            <a:ext cx="9809884" cy="1512017"/>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pPr marL="0" marR="0" lvl="0" indent="0" algn="l" defTabSz="825500" rtl="0" eaLnBrk="1" fontAlgn="auto" latinLnBrk="0" hangingPunct="0">
              <a:lnSpc>
                <a:spcPct val="120000"/>
              </a:lnSpc>
              <a:spcBef>
                <a:spcPts val="0"/>
              </a:spcBef>
              <a:spcAft>
                <a:spcPts val="0"/>
              </a:spcAft>
              <a:buClrTx/>
              <a:buSzTx/>
              <a:buFontTx/>
              <a:buNone/>
              <a:tabLst/>
              <a:defRPr/>
            </a:pP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Ετ</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h</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Σχ</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e</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Δρ</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a</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σης</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2026</a:t>
            </a:r>
          </a:p>
          <a:p>
            <a:pPr marL="0" marR="0" lvl="0" indent="0" algn="l" defTabSz="825500" rtl="0" eaLnBrk="1" fontAlgn="auto" latinLnBrk="0" hangingPunct="0">
              <a:lnSpc>
                <a:spcPct val="120000"/>
              </a:lnSpc>
              <a:spcBef>
                <a:spcPts val="0"/>
              </a:spcBef>
              <a:spcAft>
                <a:spcPts val="0"/>
              </a:spcAft>
              <a:buClrTx/>
              <a:buSzTx/>
              <a:buFontTx/>
              <a:buNone/>
              <a:tabLst/>
              <a:defRPr/>
            </a:pP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p>
        </p:txBody>
      </p:sp>
      <p:sp>
        <p:nvSpPr>
          <p:cNvPr id="5" name="Subtitle here">
            <a:extLst>
              <a:ext uri="{FF2B5EF4-FFF2-40B4-BE49-F238E27FC236}">
                <a16:creationId xmlns:a16="http://schemas.microsoft.com/office/drawing/2014/main" id="{C0D9CF4E-BD4B-4A11-9ABB-E8C41043ABDB}"/>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l-GR" sz="5000" b="0" i="1" u="none" strike="noStrike" kern="0" cap="none" spc="150" normalizeH="0" baseline="0" noProof="0">
                <a:ln>
                  <a:noFill/>
                </a:ln>
                <a:solidFill>
                  <a:srgbClr val="307687"/>
                </a:solidFill>
                <a:effectLst/>
                <a:uLnTx/>
                <a:uFillTx/>
                <a:latin typeface="Arial" panose="020B0604020202020204" pitchFamily="34" charset="0"/>
                <a:cs typeface="Arial" panose="020B0604020202020204" pitchFamily="34" charset="0"/>
                <a:sym typeface="Arial" panose="020B0604020202020204"/>
              </a:rPr>
              <a:t>Στρατηγικοί Στόχοι</a:t>
            </a:r>
          </a:p>
        </p:txBody>
      </p:sp>
      <p:sp>
        <p:nvSpPr>
          <p:cNvPr id="6" name="Line">
            <a:extLst>
              <a:ext uri="{FF2B5EF4-FFF2-40B4-BE49-F238E27FC236}">
                <a16:creationId xmlns:a16="http://schemas.microsoft.com/office/drawing/2014/main" id="{63176A20-2448-46BF-994C-0509EC15CA46}"/>
              </a:ext>
            </a:extLst>
          </p:cNvPr>
          <p:cNvSpPr/>
          <p:nvPr/>
        </p:nvSpPr>
        <p:spPr>
          <a:xfrm>
            <a:off x="852000" y="3030791"/>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7" name="Subtitle here">
            <a:extLst>
              <a:ext uri="{FF2B5EF4-FFF2-40B4-BE49-F238E27FC236}">
                <a16:creationId xmlns:a16="http://schemas.microsoft.com/office/drawing/2014/main" id="{13F036C8-0D77-4576-A6FC-C5137D893C52}"/>
              </a:ext>
            </a:extLst>
          </p:cNvPr>
          <p:cNvSpPr txBox="1"/>
          <p:nvPr/>
        </p:nvSpPr>
        <p:spPr>
          <a:xfrm>
            <a:off x="852000" y="313595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Στόχος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8" name="Subtitle here">
            <a:extLst>
              <a:ext uri="{FF2B5EF4-FFF2-40B4-BE49-F238E27FC236}">
                <a16:creationId xmlns:a16="http://schemas.microsoft.com/office/drawing/2014/main" id="{947EB6FA-8BFF-41AC-88E2-024B67E14B70}"/>
              </a:ext>
            </a:extLst>
          </p:cNvPr>
          <p:cNvSpPr txBox="1"/>
          <p:nvPr/>
        </p:nvSpPr>
        <p:spPr>
          <a:xfrm>
            <a:off x="7707086" y="3209595"/>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Περιγραφή</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9" name="Subtitle here">
            <a:extLst>
              <a:ext uri="{FF2B5EF4-FFF2-40B4-BE49-F238E27FC236}">
                <a16:creationId xmlns:a16="http://schemas.microsoft.com/office/drawing/2014/main" id="{5EC4B271-01DA-4BB7-A6F1-6AD4385AE73A}"/>
              </a:ext>
            </a:extLst>
          </p:cNvPr>
          <p:cNvSpPr txBox="1"/>
          <p:nvPr/>
        </p:nvSpPr>
        <p:spPr>
          <a:xfrm>
            <a:off x="15368564" y="3135952"/>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Κόστος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10" name="Subtitle here">
            <a:extLst>
              <a:ext uri="{FF2B5EF4-FFF2-40B4-BE49-F238E27FC236}">
                <a16:creationId xmlns:a16="http://schemas.microsoft.com/office/drawing/2014/main" id="{6E111B6B-E9CC-489D-B86D-859CEE52C746}"/>
              </a:ext>
            </a:extLst>
          </p:cNvPr>
          <p:cNvSpPr txBox="1"/>
          <p:nvPr/>
        </p:nvSpPr>
        <p:spPr>
          <a:xfrm>
            <a:off x="18174127" y="3135952"/>
            <a:ext cx="378380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Χρονοδιάγραμμα</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11" name="Subtitle here">
            <a:extLst>
              <a:ext uri="{FF2B5EF4-FFF2-40B4-BE49-F238E27FC236}">
                <a16:creationId xmlns:a16="http://schemas.microsoft.com/office/drawing/2014/main" id="{529F6E6D-9DB1-4BC3-9366-7EFDC8CD162B}"/>
              </a:ext>
            </a:extLst>
          </p:cNvPr>
          <p:cNvSpPr txBox="1"/>
          <p:nvPr/>
        </p:nvSpPr>
        <p:spPr>
          <a:xfrm>
            <a:off x="20963098" y="3135952"/>
            <a:ext cx="167729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Αφορά</a:t>
            </a:r>
          </a:p>
        </p:txBody>
      </p:sp>
      <p:sp>
        <p:nvSpPr>
          <p:cNvPr id="12" name="Rectangle 11">
            <a:extLst>
              <a:ext uri="{FF2B5EF4-FFF2-40B4-BE49-F238E27FC236}">
                <a16:creationId xmlns:a16="http://schemas.microsoft.com/office/drawing/2014/main" id="{A79C9521-87BC-43D7-9A5C-282FEB815B46}"/>
              </a:ext>
            </a:extLst>
          </p:cNvPr>
          <p:cNvSpPr/>
          <p:nvPr/>
        </p:nvSpPr>
        <p:spPr>
          <a:xfrm>
            <a:off x="851999" y="3759608"/>
            <a:ext cx="6815097" cy="1343301"/>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3" name="Rectangle 12">
            <a:extLst>
              <a:ext uri="{FF2B5EF4-FFF2-40B4-BE49-F238E27FC236}">
                <a16:creationId xmlns:a16="http://schemas.microsoft.com/office/drawing/2014/main" id="{6359697C-A347-4370-9861-E374B156DF07}"/>
              </a:ext>
            </a:extLst>
          </p:cNvPr>
          <p:cNvSpPr/>
          <p:nvPr/>
        </p:nvSpPr>
        <p:spPr>
          <a:xfrm>
            <a:off x="7805421" y="3759608"/>
            <a:ext cx="7424817"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4" name="Rectangle 13">
            <a:extLst>
              <a:ext uri="{FF2B5EF4-FFF2-40B4-BE49-F238E27FC236}">
                <a16:creationId xmlns:a16="http://schemas.microsoft.com/office/drawing/2014/main" id="{66472D8B-285E-489C-A349-0A405E8E3363}"/>
              </a:ext>
            </a:extLst>
          </p:cNvPr>
          <p:cNvSpPr/>
          <p:nvPr/>
        </p:nvSpPr>
        <p:spPr>
          <a:xfrm>
            <a:off x="15368564"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5" name="Rectangle 14">
            <a:extLst>
              <a:ext uri="{FF2B5EF4-FFF2-40B4-BE49-F238E27FC236}">
                <a16:creationId xmlns:a16="http://schemas.microsoft.com/office/drawing/2014/main" id="{132FE57B-5CDA-4834-9977-61D5FF9CAF53}"/>
              </a:ext>
            </a:extLst>
          </p:cNvPr>
          <p:cNvSpPr/>
          <p:nvPr/>
        </p:nvSpPr>
        <p:spPr>
          <a:xfrm>
            <a:off x="18174127"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6" name="Rectangle 15">
            <a:extLst>
              <a:ext uri="{FF2B5EF4-FFF2-40B4-BE49-F238E27FC236}">
                <a16:creationId xmlns:a16="http://schemas.microsoft.com/office/drawing/2014/main" id="{45588022-61A6-407A-9F60-3C8598353C63}"/>
              </a:ext>
            </a:extLst>
          </p:cNvPr>
          <p:cNvSpPr/>
          <p:nvPr/>
        </p:nvSpPr>
        <p:spPr>
          <a:xfrm>
            <a:off x="20963098"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7" name="Subtitle here">
            <a:extLst>
              <a:ext uri="{FF2B5EF4-FFF2-40B4-BE49-F238E27FC236}">
                <a16:creationId xmlns:a16="http://schemas.microsoft.com/office/drawing/2014/main" id="{37D5B4B7-7AEE-471A-8F72-29AFB82270EC}"/>
              </a:ext>
            </a:extLst>
          </p:cNvPr>
          <p:cNvSpPr txBox="1"/>
          <p:nvPr/>
        </p:nvSpPr>
        <p:spPr>
          <a:xfrm>
            <a:off x="1046235" y="3811339"/>
            <a:ext cx="6497025" cy="160627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800" i="0" spc="0">
                <a:solidFill>
                  <a:schemeClr val="bg1"/>
                </a:solidFill>
              </a:rPr>
              <a:t>Ανάπτυξη οδικού δικτύου – </a:t>
            </a:r>
          </a:p>
          <a:p>
            <a:pPr>
              <a:lnSpc>
                <a:spcPct val="120000"/>
              </a:lnSpc>
              <a:buClr>
                <a:srgbClr val="2F7788"/>
              </a:buClr>
              <a:buSzPct val="120000"/>
            </a:pPr>
            <a:r>
              <a:rPr lang="el-GR" sz="2800" i="0" spc="0">
                <a:solidFill>
                  <a:schemeClr val="bg1"/>
                </a:solidFill>
              </a:rPr>
              <a:t>Ενώνουμε πόλεις και ανθρώπους</a:t>
            </a:r>
          </a:p>
          <a:p>
            <a:pPr marL="0" marR="0" lvl="0" indent="0" defTabSz="457200" rtl="0" eaLnBrk="1" fontAlgn="auto" latinLnBrk="0" hangingPunct="0">
              <a:lnSpc>
                <a:spcPct val="120000"/>
              </a:lnSpc>
              <a:spcBef>
                <a:spcPts val="0"/>
              </a:spcBef>
              <a:spcAft>
                <a:spcPts val="0"/>
              </a:spcAft>
              <a:buClr>
                <a:srgbClr val="2F7788"/>
              </a:buClr>
              <a:buSzPct val="120000"/>
              <a:buFontTx/>
              <a:buNone/>
              <a:tabLst/>
              <a:defRPr/>
            </a:pPr>
            <a:endParaRPr kumimoji="0" lang="el-GR" sz="28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endParaRPr>
          </a:p>
        </p:txBody>
      </p:sp>
      <p:sp>
        <p:nvSpPr>
          <p:cNvPr id="18" name="Subtitle here">
            <a:extLst>
              <a:ext uri="{FF2B5EF4-FFF2-40B4-BE49-F238E27FC236}">
                <a16:creationId xmlns:a16="http://schemas.microsoft.com/office/drawing/2014/main" id="{B5A563E5-9F8F-4D95-9727-21D5406FF8D9}"/>
              </a:ext>
            </a:extLst>
          </p:cNvPr>
          <p:cNvSpPr txBox="1"/>
          <p:nvPr/>
        </p:nvSpPr>
        <p:spPr>
          <a:xfrm>
            <a:off x="7913757" y="3853298"/>
            <a:ext cx="7125295" cy="123014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200" i="0" spc="0" dirty="0">
                <a:solidFill>
                  <a:srgbClr val="5E5E5E"/>
                </a:solidFill>
              </a:rPr>
              <a:t>Κατασκευή σύγχρονου και ασφαλούς οδικού δικτύου</a:t>
            </a:r>
          </a:p>
        </p:txBody>
      </p:sp>
      <p:sp>
        <p:nvSpPr>
          <p:cNvPr id="19" name="Subtitle here">
            <a:extLst>
              <a:ext uri="{FF2B5EF4-FFF2-40B4-BE49-F238E27FC236}">
                <a16:creationId xmlns:a16="http://schemas.microsoft.com/office/drawing/2014/main" id="{36942A24-D188-44C9-8B09-65E2B62F7F6D}"/>
              </a:ext>
            </a:extLst>
          </p:cNvPr>
          <p:cNvSpPr txBox="1"/>
          <p:nvPr/>
        </p:nvSpPr>
        <p:spPr>
          <a:xfrm>
            <a:off x="21209759" y="3981423"/>
            <a:ext cx="2322241"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
                <a:srgbClr val="2F7788"/>
              </a:buClr>
              <a:buSzPct val="120000"/>
              <a:buFontTx/>
              <a:buNone/>
              <a:tabLst/>
              <a:defRPr/>
            </a:pPr>
            <a:r>
              <a:rPr kumimoji="0" lang="el-GR" sz="30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rPr>
              <a:t>Όλους </a:t>
            </a:r>
          </a:p>
          <a:p>
            <a:pPr marL="0" marR="0" lvl="0" indent="0" algn="l" defTabSz="457200" rtl="0" eaLnBrk="1" fontAlgn="auto" latinLnBrk="0" hangingPunct="0">
              <a:lnSpc>
                <a:spcPct val="100000"/>
              </a:lnSpc>
              <a:spcBef>
                <a:spcPts val="0"/>
              </a:spcBef>
              <a:spcAft>
                <a:spcPts val="0"/>
              </a:spcAft>
              <a:buClr>
                <a:srgbClr val="2F7788"/>
              </a:buClr>
              <a:buSzPct val="120000"/>
              <a:buFontTx/>
              <a:buNone/>
              <a:tabLst/>
              <a:defRPr/>
            </a:pPr>
            <a:r>
              <a:rPr lang="el-GR" sz="2000" i="0" spc="0">
                <a:solidFill>
                  <a:srgbClr val="5E5E5E"/>
                </a:solidFill>
              </a:rPr>
              <a:t>τους πολίτες</a:t>
            </a:r>
          </a:p>
        </p:txBody>
      </p:sp>
      <p:sp>
        <p:nvSpPr>
          <p:cNvPr id="20" name="Subtitle here">
            <a:extLst>
              <a:ext uri="{FF2B5EF4-FFF2-40B4-BE49-F238E27FC236}">
                <a16:creationId xmlns:a16="http://schemas.microsoft.com/office/drawing/2014/main" id="{B62200C9-2F10-4C6A-8ECA-FB99E1689E87}"/>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a:solidFill>
                  <a:srgbClr val="E38C19"/>
                </a:solidFill>
              </a:rPr>
              <a:t>Σύγχρονο και ασφαλές Οδικό Δίκτυο</a:t>
            </a:r>
          </a:p>
        </p:txBody>
      </p:sp>
      <p:sp>
        <p:nvSpPr>
          <p:cNvPr id="21" name="Rectangle 20">
            <a:extLst>
              <a:ext uri="{FF2B5EF4-FFF2-40B4-BE49-F238E27FC236}">
                <a16:creationId xmlns:a16="http://schemas.microsoft.com/office/drawing/2014/main" id="{2C6A3B71-5A7C-4927-9825-53C8604678F6}"/>
              </a:ext>
            </a:extLst>
          </p:cNvPr>
          <p:cNvSpPr/>
          <p:nvPr/>
        </p:nvSpPr>
        <p:spPr>
          <a:xfrm>
            <a:off x="852000" y="5478705"/>
            <a:ext cx="29464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2" name="Line">
            <a:extLst>
              <a:ext uri="{FF2B5EF4-FFF2-40B4-BE49-F238E27FC236}">
                <a16:creationId xmlns:a16="http://schemas.microsoft.com/office/drawing/2014/main" id="{9F1AA83B-F54D-4E95-B13C-2DF01C8943B5}"/>
              </a:ext>
            </a:extLst>
          </p:cNvPr>
          <p:cNvSpPr/>
          <p:nvPr/>
        </p:nvSpPr>
        <p:spPr>
          <a:xfrm>
            <a:off x="852000" y="5326657"/>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23" name="Subtitle here">
            <a:extLst>
              <a:ext uri="{FF2B5EF4-FFF2-40B4-BE49-F238E27FC236}">
                <a16:creationId xmlns:a16="http://schemas.microsoft.com/office/drawing/2014/main" id="{F91A6966-29FD-44A1-94D7-519381320A18}"/>
              </a:ext>
            </a:extLst>
          </p:cNvPr>
          <p:cNvSpPr txBox="1"/>
          <p:nvPr/>
        </p:nvSpPr>
        <p:spPr>
          <a:xfrm>
            <a:off x="1054652" y="5499745"/>
            <a:ext cx="2568902"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Παρεμβάσεις</a:t>
            </a:r>
          </a:p>
        </p:txBody>
      </p:sp>
      <p:sp>
        <p:nvSpPr>
          <p:cNvPr id="24" name="Rectangle 23">
            <a:extLst>
              <a:ext uri="{FF2B5EF4-FFF2-40B4-BE49-F238E27FC236}">
                <a16:creationId xmlns:a16="http://schemas.microsoft.com/office/drawing/2014/main" id="{6165DD26-3A15-4B46-8D53-57348DE013E6}"/>
              </a:ext>
            </a:extLst>
          </p:cNvPr>
          <p:cNvSpPr/>
          <p:nvPr/>
        </p:nvSpPr>
        <p:spPr>
          <a:xfrm>
            <a:off x="851999" y="6142855"/>
            <a:ext cx="15195401" cy="6068319"/>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5" name="Subtitle here">
            <a:extLst>
              <a:ext uri="{FF2B5EF4-FFF2-40B4-BE49-F238E27FC236}">
                <a16:creationId xmlns:a16="http://schemas.microsoft.com/office/drawing/2014/main" id="{1ADF071D-1005-4D27-8D73-80CB1C40F1AE}"/>
              </a:ext>
            </a:extLst>
          </p:cNvPr>
          <p:cNvSpPr txBox="1"/>
          <p:nvPr/>
        </p:nvSpPr>
        <p:spPr>
          <a:xfrm>
            <a:off x="867765" y="6198387"/>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1"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Έργο</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26" name="Subtitle here">
            <a:extLst>
              <a:ext uri="{FF2B5EF4-FFF2-40B4-BE49-F238E27FC236}">
                <a16:creationId xmlns:a16="http://schemas.microsoft.com/office/drawing/2014/main" id="{E59313D5-48F5-4D73-B5AE-36A937844072}"/>
              </a:ext>
            </a:extLst>
          </p:cNvPr>
          <p:cNvSpPr txBox="1"/>
          <p:nvPr/>
        </p:nvSpPr>
        <p:spPr>
          <a:xfrm>
            <a:off x="954815" y="6606890"/>
            <a:ext cx="14872448" cy="615803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50000"/>
              </a:lnSpc>
              <a:buClr>
                <a:srgbClr val="2F7788"/>
              </a:buClr>
              <a:buSzPct val="120000"/>
              <a:buFont typeface="+mj-lt"/>
              <a:buAutoNum type="arabicPeriod"/>
            </a:pPr>
            <a:r>
              <a:rPr lang="el-GR" sz="2200" i="0" spc="0" dirty="0">
                <a:solidFill>
                  <a:srgbClr val="5E5E5E"/>
                </a:solidFill>
              </a:rPr>
              <a:t>Κατασκευή Αυτοκινητόδρομου Αστρομερίτη- Ευρύχου</a:t>
            </a:r>
          </a:p>
          <a:p>
            <a:pPr marL="457200" indent="-457200">
              <a:lnSpc>
                <a:spcPct val="150000"/>
              </a:lnSpc>
              <a:buClr>
                <a:srgbClr val="2F7788"/>
              </a:buClr>
              <a:buSzPct val="120000"/>
              <a:buFont typeface="+mj-lt"/>
              <a:buAutoNum type="arabicPeriod"/>
            </a:pPr>
            <a:r>
              <a:rPr lang="el-GR" sz="2200" i="0" spc="0" dirty="0">
                <a:solidFill>
                  <a:srgbClr val="5E5E5E"/>
                </a:solidFill>
              </a:rPr>
              <a:t>Βελτίωση/κατασκευή των </a:t>
            </a:r>
            <a:r>
              <a:rPr lang="el-GR" sz="2200" i="0" spc="0" dirty="0" err="1">
                <a:solidFill>
                  <a:srgbClr val="5E5E5E"/>
                </a:solidFill>
              </a:rPr>
              <a:t>Λεωφ</a:t>
            </a:r>
            <a:r>
              <a:rPr lang="el-GR" sz="2200" i="0" spc="0" dirty="0">
                <a:solidFill>
                  <a:srgbClr val="5E5E5E"/>
                </a:solidFill>
              </a:rPr>
              <a:t>. Αργυρουπόλεως-Ιπποκράτους και Τμήματος της </a:t>
            </a:r>
            <a:r>
              <a:rPr lang="el-GR" sz="2200" i="0" spc="0" dirty="0" err="1">
                <a:solidFill>
                  <a:srgbClr val="5E5E5E"/>
                </a:solidFill>
              </a:rPr>
              <a:t>Λεωφ</a:t>
            </a:r>
            <a:r>
              <a:rPr lang="el-GR" sz="2200" i="0" spc="0" dirty="0">
                <a:solidFill>
                  <a:srgbClr val="5E5E5E"/>
                </a:solidFill>
              </a:rPr>
              <a:t>. </a:t>
            </a:r>
            <a:r>
              <a:rPr lang="el-GR" sz="2200" i="0" spc="0" dirty="0" err="1">
                <a:solidFill>
                  <a:srgbClr val="5E5E5E"/>
                </a:solidFill>
              </a:rPr>
              <a:t>Τσερίου</a:t>
            </a:r>
            <a:r>
              <a:rPr lang="el-GR" sz="2200" i="0" spc="0" dirty="0">
                <a:solidFill>
                  <a:srgbClr val="5E5E5E"/>
                </a:solidFill>
              </a:rPr>
              <a:t> και </a:t>
            </a:r>
            <a:r>
              <a:rPr lang="el-GR" sz="2200" i="0" spc="0" dirty="0" err="1">
                <a:solidFill>
                  <a:srgbClr val="5E5E5E"/>
                </a:solidFill>
              </a:rPr>
              <a:t>Λεωφ</a:t>
            </a:r>
            <a:r>
              <a:rPr lang="el-GR" sz="2200" i="0" spc="0" dirty="0">
                <a:solidFill>
                  <a:srgbClr val="5E5E5E"/>
                </a:solidFill>
              </a:rPr>
              <a:t>. Στροβόλου στη Λακατάμια</a:t>
            </a:r>
          </a:p>
          <a:p>
            <a:pPr marL="457200" indent="-457200">
              <a:lnSpc>
                <a:spcPct val="150000"/>
              </a:lnSpc>
              <a:buClr>
                <a:srgbClr val="2F7788"/>
              </a:buClr>
              <a:buSzPct val="120000"/>
              <a:buFont typeface="+mj-lt"/>
              <a:buAutoNum type="arabicPeriod"/>
            </a:pPr>
            <a:r>
              <a:rPr lang="el-GR" sz="2200" i="0" spc="0" dirty="0">
                <a:solidFill>
                  <a:srgbClr val="5E5E5E"/>
                </a:solidFill>
              </a:rPr>
              <a:t>Κατασκευή Αυτοκινητόδρομου Λευκωσίας-Παλαιχωρίου, Τμήμα από Ανάγυα μέχρι Αγροκηπιά</a:t>
            </a:r>
          </a:p>
          <a:p>
            <a:pPr marL="457200" indent="-457200">
              <a:lnSpc>
                <a:spcPct val="120000"/>
              </a:lnSpc>
              <a:buClr>
                <a:srgbClr val="2F7788"/>
              </a:buClr>
              <a:buSzPct val="120000"/>
              <a:buFont typeface="+mj-lt"/>
              <a:buAutoNum type="arabicPeriod"/>
            </a:pPr>
            <a:r>
              <a:rPr lang="el-GR" sz="2200" i="0" spc="0" dirty="0">
                <a:solidFill>
                  <a:srgbClr val="5E5E5E"/>
                </a:solidFill>
              </a:rPr>
              <a:t>Βελτίωση του Παρακαμπτήριου Δρόμου Πελενδρίου προς </a:t>
            </a:r>
            <a:r>
              <a:rPr lang="el-GR" sz="2200" i="0" spc="0" dirty="0" err="1">
                <a:solidFill>
                  <a:srgbClr val="5E5E5E"/>
                </a:solidFill>
              </a:rPr>
              <a:t>Ποταμίτισσα</a:t>
            </a:r>
            <a:r>
              <a:rPr lang="el-GR" sz="2200" i="0" spc="0" dirty="0">
                <a:solidFill>
                  <a:srgbClr val="5E5E5E"/>
                </a:solidFill>
              </a:rPr>
              <a:t> (Φάση Β) </a:t>
            </a:r>
          </a:p>
          <a:p>
            <a:pPr marL="457200" indent="-457200">
              <a:lnSpc>
                <a:spcPct val="120000"/>
              </a:lnSpc>
              <a:buClr>
                <a:srgbClr val="2F7788"/>
              </a:buClr>
              <a:buSzPct val="120000"/>
              <a:buFont typeface="+mj-lt"/>
              <a:buAutoNum type="arabicPeriod"/>
            </a:pPr>
            <a:r>
              <a:rPr lang="el-GR" sz="2200" i="0" spc="0" dirty="0">
                <a:solidFill>
                  <a:srgbClr val="5E5E5E"/>
                </a:solidFill>
              </a:rPr>
              <a:t>Μελέτη και Κατασκευή αυτοκινητόδρομου Πάφου-Πόλης Χρυσοχούς, Φάση Α 1</a:t>
            </a:r>
          </a:p>
          <a:p>
            <a:pPr marL="457200" indent="-457200">
              <a:lnSpc>
                <a:spcPct val="120000"/>
              </a:lnSpc>
              <a:buClr>
                <a:srgbClr val="2F7788"/>
              </a:buClr>
              <a:buSzPct val="120000"/>
              <a:buFont typeface="+mj-lt"/>
              <a:buAutoNum type="arabicPeriod"/>
            </a:pPr>
            <a:r>
              <a:rPr lang="el-GR" sz="2200" i="0" spc="0" dirty="0">
                <a:solidFill>
                  <a:srgbClr val="5E5E5E"/>
                </a:solidFill>
              </a:rPr>
              <a:t>Βελτίωση δρόμου Σωτήρας-Δερύνειας</a:t>
            </a:r>
          </a:p>
          <a:p>
            <a:pPr marL="457200" indent="-457200">
              <a:lnSpc>
                <a:spcPct val="120000"/>
              </a:lnSpc>
              <a:buClr>
                <a:srgbClr val="2F7788"/>
              </a:buClr>
              <a:buSzPct val="120000"/>
              <a:buFont typeface="+mj-lt"/>
              <a:buAutoNum type="arabicPeriod"/>
            </a:pPr>
            <a:r>
              <a:rPr lang="el-GR" sz="2200" i="0" spc="0" dirty="0">
                <a:solidFill>
                  <a:srgbClr val="5E5E5E"/>
                </a:solidFill>
              </a:rPr>
              <a:t>Βελτίωση Παραλιακού δρόμου Λάρνακας Δεκέλειας Φάση Γ (Τμήμα από Ναυτικό όμιλο-Κόμβο Πύλας)</a:t>
            </a:r>
          </a:p>
          <a:p>
            <a:pPr marL="457200" indent="-457200">
              <a:lnSpc>
                <a:spcPct val="120000"/>
              </a:lnSpc>
              <a:buClr>
                <a:srgbClr val="2F7788"/>
              </a:buClr>
              <a:buSzPct val="120000"/>
              <a:buFont typeface="+mj-lt"/>
              <a:buAutoNum type="arabicPeriod"/>
            </a:pPr>
            <a:r>
              <a:rPr lang="el-GR" sz="2200" i="0" spc="0" dirty="0">
                <a:solidFill>
                  <a:srgbClr val="5E5E5E"/>
                </a:solidFill>
              </a:rPr>
              <a:t>Ενίσχυση προσβασιμότητας ποδηλατών, πεζών, ΑμεΑ στα αστικά κέντρα</a:t>
            </a:r>
            <a:r>
              <a:rPr lang="en-US" sz="2200" i="0" spc="0" dirty="0">
                <a:solidFill>
                  <a:srgbClr val="5E5E5E"/>
                </a:solidFill>
              </a:rPr>
              <a:t> </a:t>
            </a:r>
            <a:r>
              <a:rPr lang="el-GR" sz="2200" i="0" spc="0" dirty="0">
                <a:solidFill>
                  <a:srgbClr val="5E5E5E"/>
                </a:solidFill>
              </a:rPr>
              <a:t>Επαρχία Λεμεσού</a:t>
            </a:r>
          </a:p>
          <a:p>
            <a:pPr marL="457200" indent="-457200">
              <a:lnSpc>
                <a:spcPct val="120000"/>
              </a:lnSpc>
              <a:buClr>
                <a:srgbClr val="2F7788"/>
              </a:buClr>
              <a:buSzPct val="120000"/>
              <a:buFont typeface="+mj-lt"/>
              <a:buAutoNum type="arabicPeriod"/>
            </a:pPr>
            <a:r>
              <a:rPr lang="el-GR" sz="2200" i="0" spc="0" dirty="0">
                <a:solidFill>
                  <a:srgbClr val="5E5E5E"/>
                </a:solidFill>
              </a:rPr>
              <a:t>Περιμετρικός Αυτοκινητόδρομος Λευκωσίας Κατασκευή της Β3 Φάσης του Έργου από Δρόμο Λευκωσίας-</a:t>
            </a:r>
            <a:r>
              <a:rPr lang="el-GR" sz="2200" i="0" spc="0" dirty="0" err="1">
                <a:solidFill>
                  <a:srgbClr val="5E5E5E"/>
                </a:solidFill>
              </a:rPr>
              <a:t>Παλαιχωρίου</a:t>
            </a:r>
            <a:r>
              <a:rPr lang="el-GR" sz="2200" i="0" spc="0" dirty="0">
                <a:solidFill>
                  <a:srgbClr val="5E5E5E"/>
                </a:solidFill>
              </a:rPr>
              <a:t> μέχρι </a:t>
            </a:r>
            <a:r>
              <a:rPr lang="el-GR" sz="2200" i="0" spc="0" dirty="0" err="1">
                <a:solidFill>
                  <a:srgbClr val="5E5E5E"/>
                </a:solidFill>
              </a:rPr>
              <a:t>Λεωφ</a:t>
            </a:r>
            <a:r>
              <a:rPr lang="el-GR" sz="2200" i="0" spc="0" dirty="0">
                <a:solidFill>
                  <a:srgbClr val="5E5E5E"/>
                </a:solidFill>
              </a:rPr>
              <a:t>. </a:t>
            </a:r>
            <a:r>
              <a:rPr lang="el-GR" sz="2200" i="0" spc="0" dirty="0" err="1">
                <a:solidFill>
                  <a:srgbClr val="5E5E5E"/>
                </a:solidFill>
              </a:rPr>
              <a:t>Αρχ</a:t>
            </a:r>
            <a:r>
              <a:rPr lang="el-GR" sz="2200" i="0" spc="0" dirty="0">
                <a:solidFill>
                  <a:srgbClr val="5E5E5E"/>
                </a:solidFill>
              </a:rPr>
              <a:t>, Μακαρίου στην Λακατάμια  </a:t>
            </a:r>
          </a:p>
          <a:p>
            <a:pPr>
              <a:lnSpc>
                <a:spcPct val="120000"/>
              </a:lnSpc>
              <a:buClr>
                <a:srgbClr val="2F7788"/>
              </a:buClr>
              <a:buSzPct val="120000"/>
            </a:pPr>
            <a:endParaRPr lang="el-GR" sz="2200" i="0" spc="0" dirty="0">
              <a:solidFill>
                <a:srgbClr val="5E5E5E"/>
              </a:solidFill>
            </a:endParaRPr>
          </a:p>
          <a:p>
            <a:pPr marL="457200" indent="-457200">
              <a:lnSpc>
                <a:spcPct val="120000"/>
              </a:lnSpc>
              <a:buClr>
                <a:srgbClr val="2F7788"/>
              </a:buClr>
              <a:buSzPct val="120000"/>
              <a:buFont typeface="+mj-lt"/>
              <a:buAutoNum type="arabicPeriod" startAt="5"/>
            </a:pPr>
            <a:endParaRPr lang="el-GR" sz="2000" i="0" spc="0" dirty="0">
              <a:solidFill>
                <a:srgbClr val="2F7788"/>
              </a:solidFill>
            </a:endParaRPr>
          </a:p>
          <a:p>
            <a:pPr marL="457200" indent="-457200">
              <a:lnSpc>
                <a:spcPct val="150000"/>
              </a:lnSpc>
              <a:buClr>
                <a:srgbClr val="2F7788"/>
              </a:buClr>
              <a:buSzPct val="120000"/>
              <a:buFontTx/>
              <a:buAutoNum type="arabicPeriod" startAt="3"/>
            </a:pPr>
            <a:endParaRPr lang="en-GB" sz="2000" i="0" spc="0" dirty="0">
              <a:solidFill>
                <a:srgbClr val="5E5E5E"/>
              </a:solidFill>
            </a:endParaRPr>
          </a:p>
        </p:txBody>
      </p:sp>
      <p:sp>
        <p:nvSpPr>
          <p:cNvPr id="27" name="Rectangle 26">
            <a:extLst>
              <a:ext uri="{FF2B5EF4-FFF2-40B4-BE49-F238E27FC236}">
                <a16:creationId xmlns:a16="http://schemas.microsoft.com/office/drawing/2014/main" id="{B980F077-D3B4-49AE-B477-056AC32FC813}"/>
              </a:ext>
            </a:extLst>
          </p:cNvPr>
          <p:cNvSpPr/>
          <p:nvPr/>
        </p:nvSpPr>
        <p:spPr>
          <a:xfrm>
            <a:off x="16267539" y="5457766"/>
            <a:ext cx="3502343"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8" name="Subtitle here">
            <a:extLst>
              <a:ext uri="{FF2B5EF4-FFF2-40B4-BE49-F238E27FC236}">
                <a16:creationId xmlns:a16="http://schemas.microsoft.com/office/drawing/2014/main" id="{DBE90BDA-A6FB-45D1-8631-4DB7E1DF13D2}"/>
              </a:ext>
            </a:extLst>
          </p:cNvPr>
          <p:cNvSpPr txBox="1"/>
          <p:nvPr/>
        </p:nvSpPr>
        <p:spPr>
          <a:xfrm>
            <a:off x="16267539" y="5443253"/>
            <a:ext cx="4226643"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Ομάδα Υλοποίησης</a:t>
            </a:r>
          </a:p>
        </p:txBody>
      </p:sp>
      <p:sp>
        <p:nvSpPr>
          <p:cNvPr id="29" name="Rectangle 28">
            <a:extLst>
              <a:ext uri="{FF2B5EF4-FFF2-40B4-BE49-F238E27FC236}">
                <a16:creationId xmlns:a16="http://schemas.microsoft.com/office/drawing/2014/main" id="{2FC6D68B-702E-4F85-824E-0AE8F4633E02}"/>
              </a:ext>
            </a:extLst>
          </p:cNvPr>
          <p:cNvSpPr/>
          <p:nvPr/>
        </p:nvSpPr>
        <p:spPr>
          <a:xfrm>
            <a:off x="16267539" y="6156264"/>
            <a:ext cx="3502343" cy="253029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0" name="Subtitle here">
            <a:extLst>
              <a:ext uri="{FF2B5EF4-FFF2-40B4-BE49-F238E27FC236}">
                <a16:creationId xmlns:a16="http://schemas.microsoft.com/office/drawing/2014/main" id="{2B0B22A7-6DF4-479F-BF6D-1D4493FE05A7}"/>
              </a:ext>
            </a:extLst>
          </p:cNvPr>
          <p:cNvSpPr txBox="1"/>
          <p:nvPr/>
        </p:nvSpPr>
        <p:spPr>
          <a:xfrm>
            <a:off x="16283744" y="6990893"/>
            <a:ext cx="5223767" cy="91127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342900" indent="-342900">
              <a:lnSpc>
                <a:spcPct val="120000"/>
              </a:lnSpc>
              <a:buClr>
                <a:srgbClr val="2F7788"/>
              </a:buClr>
              <a:buSzPct val="120000"/>
              <a:buFont typeface="Arial" panose="020B0604020202020204" pitchFamily="34" charset="0"/>
              <a:buChar char="•"/>
            </a:pPr>
            <a:r>
              <a:rPr lang="el-GR" sz="2100" i="0" spc="0" dirty="0">
                <a:solidFill>
                  <a:srgbClr val="5E5E5E"/>
                </a:solidFill>
              </a:rPr>
              <a:t>Τμήμα Δημοσίων Έργων</a:t>
            </a:r>
          </a:p>
          <a:p>
            <a:pPr marL="342900" indent="-342900">
              <a:lnSpc>
                <a:spcPct val="120000"/>
              </a:lnSpc>
              <a:buClr>
                <a:srgbClr val="2F7788"/>
              </a:buClr>
              <a:buSzPct val="120000"/>
              <a:buFont typeface="Arial" panose="020B0604020202020204" pitchFamily="34" charset="0"/>
              <a:buChar char="•"/>
            </a:pPr>
            <a:endParaRPr lang="el-GR" sz="2400" i="0" spc="0" dirty="0">
              <a:solidFill>
                <a:srgbClr val="5E5E5E"/>
              </a:solidFill>
            </a:endParaRPr>
          </a:p>
        </p:txBody>
      </p:sp>
      <p:sp>
        <p:nvSpPr>
          <p:cNvPr id="31" name="Rectangle 30">
            <a:extLst>
              <a:ext uri="{FF2B5EF4-FFF2-40B4-BE49-F238E27FC236}">
                <a16:creationId xmlns:a16="http://schemas.microsoft.com/office/drawing/2014/main" id="{68ABBC56-6E0E-436C-A33A-0501A14E3805}"/>
              </a:ext>
            </a:extLst>
          </p:cNvPr>
          <p:cNvSpPr/>
          <p:nvPr/>
        </p:nvSpPr>
        <p:spPr>
          <a:xfrm>
            <a:off x="17175124" y="9073611"/>
            <a:ext cx="5227524"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2" name="Subtitle here">
            <a:extLst>
              <a:ext uri="{FF2B5EF4-FFF2-40B4-BE49-F238E27FC236}">
                <a16:creationId xmlns:a16="http://schemas.microsoft.com/office/drawing/2014/main" id="{36AA3CFD-AFAC-4022-B32A-F38BB9BA02D4}"/>
              </a:ext>
            </a:extLst>
          </p:cNvPr>
          <p:cNvSpPr txBox="1"/>
          <p:nvPr/>
        </p:nvSpPr>
        <p:spPr>
          <a:xfrm>
            <a:off x="17246787" y="9084418"/>
            <a:ext cx="4526794" cy="6565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Οφέλη προς την Κοινωνία</a:t>
            </a:r>
          </a:p>
        </p:txBody>
      </p:sp>
      <p:sp>
        <p:nvSpPr>
          <p:cNvPr id="33" name="Rectangle 32">
            <a:extLst>
              <a:ext uri="{FF2B5EF4-FFF2-40B4-BE49-F238E27FC236}">
                <a16:creationId xmlns:a16="http://schemas.microsoft.com/office/drawing/2014/main" id="{54C5FF67-CD16-468F-9F4F-28B99EB8EF3D}"/>
              </a:ext>
            </a:extLst>
          </p:cNvPr>
          <p:cNvSpPr/>
          <p:nvPr/>
        </p:nvSpPr>
        <p:spPr>
          <a:xfrm>
            <a:off x="16267539" y="9833734"/>
            <a:ext cx="7264461" cy="237744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4" name="Subtitle here">
            <a:extLst>
              <a:ext uri="{FF2B5EF4-FFF2-40B4-BE49-F238E27FC236}">
                <a16:creationId xmlns:a16="http://schemas.microsoft.com/office/drawing/2014/main" id="{852F3D2C-2C98-44B0-90A4-A832057F8842}"/>
              </a:ext>
            </a:extLst>
          </p:cNvPr>
          <p:cNvSpPr txBox="1"/>
          <p:nvPr/>
        </p:nvSpPr>
        <p:spPr>
          <a:xfrm>
            <a:off x="16453085" y="9866073"/>
            <a:ext cx="9339175" cy="2353914"/>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50000"/>
              </a:lnSpc>
              <a:buClr>
                <a:srgbClr val="2F7788"/>
              </a:buClr>
              <a:buSzPct val="120000"/>
              <a:buFont typeface="Wingdings" panose="05000000000000000000" pitchFamily="2" charset="2"/>
              <a:buChar char="q"/>
            </a:pPr>
            <a:r>
              <a:rPr lang="el-GR" sz="2000" i="0" spc="0" dirty="0">
                <a:solidFill>
                  <a:srgbClr val="5E5E5E"/>
                </a:solidFill>
              </a:rPr>
              <a:t>Οικονομική ανάπτυξη</a:t>
            </a:r>
            <a:endParaRPr lang="en-US" dirty="0"/>
          </a:p>
          <a:p>
            <a:pPr marL="457200" indent="-457200">
              <a:lnSpc>
                <a:spcPct val="150000"/>
              </a:lnSpc>
              <a:buClr>
                <a:srgbClr val="2F7788"/>
              </a:buClr>
              <a:buSzPct val="120000"/>
              <a:buFont typeface="Wingdings" panose="05000000000000000000" pitchFamily="2" charset="2"/>
              <a:buChar char="q"/>
            </a:pPr>
            <a:r>
              <a:rPr lang="el-GR" sz="2000" i="0" spc="0" dirty="0">
                <a:solidFill>
                  <a:srgbClr val="5E5E5E"/>
                </a:solidFill>
              </a:rPr>
              <a:t>Βελτίωση ποιότητας ταξιδιού</a:t>
            </a:r>
          </a:p>
          <a:p>
            <a:pPr marL="457200" indent="-457200">
              <a:lnSpc>
                <a:spcPct val="150000"/>
              </a:lnSpc>
              <a:buClr>
                <a:srgbClr val="2F7788"/>
              </a:buClr>
              <a:buSzPct val="120000"/>
              <a:buFont typeface="Wingdings" panose="05000000000000000000" pitchFamily="2" charset="2"/>
              <a:buChar char="q"/>
            </a:pPr>
            <a:r>
              <a:rPr lang="el-GR" sz="2000" i="0" spc="0" dirty="0">
                <a:solidFill>
                  <a:srgbClr val="5E5E5E"/>
                </a:solidFill>
              </a:rPr>
              <a:t>Ασφαλείς δρόμοι</a:t>
            </a:r>
          </a:p>
          <a:p>
            <a:pPr marL="457200" indent="-457200">
              <a:lnSpc>
                <a:spcPct val="150000"/>
              </a:lnSpc>
              <a:buClr>
                <a:srgbClr val="2F7788"/>
              </a:buClr>
              <a:buSzPct val="120000"/>
              <a:buFont typeface="Wingdings" panose="05000000000000000000" pitchFamily="2" charset="2"/>
              <a:buChar char="q"/>
            </a:pPr>
            <a:r>
              <a:rPr lang="el-GR" sz="2000" i="0" spc="0" dirty="0">
                <a:solidFill>
                  <a:srgbClr val="5E5E5E"/>
                </a:solidFill>
              </a:rPr>
              <a:t>Μείωση ατυχημάτων</a:t>
            </a:r>
          </a:p>
          <a:p>
            <a:pPr marL="457200" indent="-457200">
              <a:lnSpc>
                <a:spcPct val="150000"/>
              </a:lnSpc>
              <a:buClr>
                <a:srgbClr val="2F7788"/>
              </a:buClr>
              <a:buSzPct val="120000"/>
              <a:buFont typeface="Wingdings" panose="05000000000000000000" pitchFamily="2" charset="2"/>
              <a:buChar char="q"/>
            </a:pPr>
            <a:r>
              <a:rPr lang="el-GR" sz="2000" i="0" spc="0" dirty="0">
                <a:solidFill>
                  <a:srgbClr val="5E5E5E"/>
                </a:solidFill>
              </a:rPr>
              <a:t>Πάταξη Αστυφιλίας</a:t>
            </a:r>
          </a:p>
        </p:txBody>
      </p:sp>
      <p:sp>
        <p:nvSpPr>
          <p:cNvPr id="35" name="Rectangle 34">
            <a:extLst>
              <a:ext uri="{FF2B5EF4-FFF2-40B4-BE49-F238E27FC236}">
                <a16:creationId xmlns:a16="http://schemas.microsoft.com/office/drawing/2014/main" id="{5BEE0ABE-0AE4-42B9-94EB-19E6A146BBBA}"/>
              </a:ext>
            </a:extLst>
          </p:cNvPr>
          <p:cNvSpPr/>
          <p:nvPr/>
        </p:nvSpPr>
        <p:spPr>
          <a:xfrm>
            <a:off x="19990020" y="5465370"/>
            <a:ext cx="3476602"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6" name="Subtitle here">
            <a:extLst>
              <a:ext uri="{FF2B5EF4-FFF2-40B4-BE49-F238E27FC236}">
                <a16:creationId xmlns:a16="http://schemas.microsoft.com/office/drawing/2014/main" id="{72C2C039-832D-4B68-95F8-4B76AFCCBB2B}"/>
              </a:ext>
            </a:extLst>
          </p:cNvPr>
          <p:cNvSpPr txBox="1"/>
          <p:nvPr/>
        </p:nvSpPr>
        <p:spPr>
          <a:xfrm>
            <a:off x="20066031" y="5482943"/>
            <a:ext cx="4226643"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Αποδέκτες Οφελών</a:t>
            </a:r>
          </a:p>
        </p:txBody>
      </p:sp>
      <p:sp>
        <p:nvSpPr>
          <p:cNvPr id="37" name="Rectangle 36">
            <a:extLst>
              <a:ext uri="{FF2B5EF4-FFF2-40B4-BE49-F238E27FC236}">
                <a16:creationId xmlns:a16="http://schemas.microsoft.com/office/drawing/2014/main" id="{82E114B3-A5DB-4097-975D-A87BC4DC0317}"/>
              </a:ext>
            </a:extLst>
          </p:cNvPr>
          <p:cNvSpPr/>
          <p:nvPr/>
        </p:nvSpPr>
        <p:spPr>
          <a:xfrm>
            <a:off x="19990020" y="6146677"/>
            <a:ext cx="3526215" cy="2539879"/>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8" name="Subtitle here">
            <a:extLst>
              <a:ext uri="{FF2B5EF4-FFF2-40B4-BE49-F238E27FC236}">
                <a16:creationId xmlns:a16="http://schemas.microsoft.com/office/drawing/2014/main" id="{55E955E2-0491-438A-93FC-67BEF42DF1D9}"/>
              </a:ext>
            </a:extLst>
          </p:cNvPr>
          <p:cNvSpPr txBox="1"/>
          <p:nvPr/>
        </p:nvSpPr>
        <p:spPr>
          <a:xfrm>
            <a:off x="20266042" y="6946856"/>
            <a:ext cx="640115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marR="0" lvl="0" indent="-457200" algn="l" defTabSz="457200" rtl="0" eaLnBrk="1" fontAlgn="auto" latinLnBrk="0" hangingPunct="0">
              <a:lnSpc>
                <a:spcPct val="120000"/>
              </a:lnSpc>
              <a:spcBef>
                <a:spcPts val="0"/>
              </a:spcBef>
              <a:spcAft>
                <a:spcPts val="0"/>
              </a:spcAft>
              <a:buClr>
                <a:srgbClr val="2F7788"/>
              </a:buClr>
              <a:buSzPct val="120000"/>
              <a:buFont typeface="+mj-lt"/>
              <a:buAutoNum type="arabicPeriod"/>
              <a:tabLst/>
              <a:defRPr/>
            </a:pPr>
            <a:r>
              <a:rPr kumimoji="0" lang="el-GR" sz="2400" b="0" i="0" u="none" strike="noStrike" kern="0" cap="none" spc="0" normalizeH="0" baseline="0" noProof="0" dirty="0">
                <a:ln>
                  <a:noFill/>
                </a:ln>
                <a:solidFill>
                  <a:srgbClr val="5E5E5E"/>
                </a:solidFill>
                <a:effectLst/>
                <a:uLnTx/>
                <a:uFillTx/>
                <a:latin typeface="Arial" panose="020B0604020202020204"/>
                <a:cs typeface="Arial" panose="020B0604020202020204"/>
                <a:sym typeface="Arial" panose="020B0604020202020204"/>
              </a:rPr>
              <a:t>Όλοι οι πολίτες</a:t>
            </a:r>
            <a:endParaRPr kumimoji="0" lang="en-GB" sz="2400" b="0" i="0" u="none" strike="noStrike" kern="0" cap="none" spc="0" normalizeH="0" baseline="0" noProof="0" dirty="0">
              <a:ln>
                <a:noFill/>
              </a:ln>
              <a:solidFill>
                <a:srgbClr val="5E5E5E"/>
              </a:solidFill>
              <a:effectLst/>
              <a:uLnTx/>
              <a:uFillTx/>
              <a:latin typeface="Arial" panose="020B0604020202020204"/>
              <a:cs typeface="Arial" panose="020B0604020202020204"/>
              <a:sym typeface="Arial" panose="020B0604020202020204"/>
            </a:endParaRPr>
          </a:p>
        </p:txBody>
      </p:sp>
      <p:sp>
        <p:nvSpPr>
          <p:cNvPr id="39" name="Subtitle here">
            <a:extLst>
              <a:ext uri="{FF2B5EF4-FFF2-40B4-BE49-F238E27FC236}">
                <a16:creationId xmlns:a16="http://schemas.microsoft.com/office/drawing/2014/main" id="{10AB64E3-64B0-4133-A6EF-17EE1DE5F924}"/>
              </a:ext>
            </a:extLst>
          </p:cNvPr>
          <p:cNvSpPr txBox="1"/>
          <p:nvPr/>
        </p:nvSpPr>
        <p:spPr>
          <a:xfrm>
            <a:off x="15476899" y="4019848"/>
            <a:ext cx="2446104"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600" b="1" i="0" u="none" strike="noStrike" kern="0" cap="none" spc="0" normalizeH="0" baseline="0" noProof="0" dirty="0">
                <a:ln>
                  <a:noFill/>
                </a:ln>
                <a:solidFill>
                  <a:srgbClr val="2F7788"/>
                </a:solidFill>
                <a:effectLst/>
                <a:uLnTx/>
                <a:uFillTx/>
                <a:latin typeface="Arial" panose="020B0604020202020204"/>
                <a:cs typeface="Arial" panose="020B0604020202020204"/>
                <a:sym typeface="Arial" panose="020B0604020202020204"/>
              </a:rPr>
              <a:t>€289</a:t>
            </a:r>
            <a:r>
              <a:rPr lang="el-GR" sz="3600" b="1" i="0" spc="0" dirty="0">
                <a:solidFill>
                  <a:srgbClr val="2F7788"/>
                </a:solidFill>
              </a:rPr>
              <a:t>.5 εκ.</a:t>
            </a:r>
          </a:p>
        </p:txBody>
      </p:sp>
      <p:sp>
        <p:nvSpPr>
          <p:cNvPr id="40" name="Subtitle here">
            <a:extLst>
              <a:ext uri="{FF2B5EF4-FFF2-40B4-BE49-F238E27FC236}">
                <a16:creationId xmlns:a16="http://schemas.microsoft.com/office/drawing/2014/main" id="{976F5365-AC71-4EB3-AD88-7C69CEB76393}"/>
              </a:ext>
            </a:extLst>
          </p:cNvPr>
          <p:cNvSpPr txBox="1"/>
          <p:nvPr/>
        </p:nvSpPr>
        <p:spPr>
          <a:xfrm>
            <a:off x="18162269" y="3868091"/>
            <a:ext cx="2568902" cy="154600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defRPr/>
            </a:pPr>
            <a:r>
              <a:rPr lang="el-GR" sz="2000" i="0" spc="0" dirty="0">
                <a:solidFill>
                  <a:srgbClr val="5E5E5E"/>
                </a:solidFill>
              </a:rPr>
              <a:t>Σεπτέμβριος 2022 – Ανάλογα με την παρέμβαση</a:t>
            </a:r>
          </a:p>
          <a:p>
            <a:pPr lvl="0" algn="ctr">
              <a:lnSpc>
                <a:spcPct val="120000"/>
              </a:lnSpc>
              <a:buClr>
                <a:srgbClr val="2F7788"/>
              </a:buClr>
              <a:buSzPct val="120000"/>
              <a:defRPr/>
            </a:pPr>
            <a:endParaRPr lang="el-GR" sz="2000" i="0" spc="0" dirty="0">
              <a:solidFill>
                <a:srgbClr val="5E5E5E"/>
              </a:solidFill>
            </a:endParaRPr>
          </a:p>
        </p:txBody>
      </p:sp>
      <p:sp>
        <p:nvSpPr>
          <p:cNvPr id="41" name="Rectangle 40">
            <a:extLst>
              <a:ext uri="{FF2B5EF4-FFF2-40B4-BE49-F238E27FC236}">
                <a16:creationId xmlns:a16="http://schemas.microsoft.com/office/drawing/2014/main" id="{21E0DC25-C114-4E9B-84C2-72DBDBC8C5DD}"/>
              </a:ext>
            </a:extLst>
          </p:cNvPr>
          <p:cNvSpPr/>
          <p:nvPr/>
        </p:nvSpPr>
        <p:spPr>
          <a:xfrm>
            <a:off x="17178978" y="12793186"/>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pic>
        <p:nvPicPr>
          <p:cNvPr id="42" name="Image" descr="Image">
            <a:extLst>
              <a:ext uri="{FF2B5EF4-FFF2-40B4-BE49-F238E27FC236}">
                <a16:creationId xmlns:a16="http://schemas.microsoft.com/office/drawing/2014/main" id="{8DD08CD6-F473-45DF-A872-402B0F7E34CD}"/>
              </a:ext>
            </a:extLst>
          </p:cNvPr>
          <p:cNvPicPr>
            <a:picLocks noChangeAspect="1"/>
          </p:cNvPicPr>
          <p:nvPr/>
        </p:nvPicPr>
        <p:blipFill>
          <a:blip r:embed="rId2"/>
          <a:stretch>
            <a:fillRect/>
          </a:stretch>
        </p:blipFill>
        <p:spPr>
          <a:xfrm>
            <a:off x="15809537" y="11531983"/>
            <a:ext cx="8483137" cy="2286452"/>
          </a:xfrm>
          <a:prstGeom prst="rect">
            <a:avLst/>
          </a:prstGeom>
          <a:ln w="12700">
            <a:miter lim="400000"/>
          </a:ln>
        </p:spPr>
      </p:pic>
      <p:sp>
        <p:nvSpPr>
          <p:cNvPr id="43" name="Rectangle 42">
            <a:extLst>
              <a:ext uri="{FF2B5EF4-FFF2-40B4-BE49-F238E27FC236}">
                <a16:creationId xmlns:a16="http://schemas.microsoft.com/office/drawing/2014/main" id="{5FB24C87-F781-42A4-8148-810E364130D0}"/>
              </a:ext>
            </a:extLst>
          </p:cNvPr>
          <p:cNvSpPr/>
          <p:nvPr/>
        </p:nvSpPr>
        <p:spPr>
          <a:xfrm>
            <a:off x="17117059" y="12791913"/>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Tree>
    <p:extLst>
      <p:ext uri="{BB962C8B-B14F-4D97-AF65-F5344CB8AC3E}">
        <p14:creationId xmlns:p14="http://schemas.microsoft.com/office/powerpoint/2010/main" val="40957582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ΚΥΠΡΙΑΚΗ ΔΗΜΟΚΡΑΤΙΑ / ΠΝΕΥΜΑΤΙΚΑ ΔΙΚΑΙΩΜΑΤΑ 2020">
            <a:extLst>
              <a:ext uri="{FF2B5EF4-FFF2-40B4-BE49-F238E27FC236}">
                <a16:creationId xmlns:a16="http://schemas.microsoft.com/office/drawing/2014/main" id="{9FD03996-9DCB-4247-B323-CBFECD0562F9}"/>
              </a:ext>
            </a:extLst>
          </p:cNvPr>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21" name="headline goes here goes here">
            <a:extLst>
              <a:ext uri="{FF2B5EF4-FFF2-40B4-BE49-F238E27FC236}">
                <a16:creationId xmlns:a16="http://schemas.microsoft.com/office/drawing/2014/main" id="{307C4E9D-9A97-4EA4-9F40-D5E56F079017}"/>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err="1">
                <a:latin typeface="Arial" panose="020B0604020202020204" pitchFamily="34" charset="0"/>
                <a:cs typeface="Arial" panose="020B0604020202020204" pitchFamily="34" charset="0"/>
              </a:rPr>
              <a:t>σιο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Σχ</a:t>
            </a:r>
            <a:r>
              <a:rPr lang="en-GB" b="1" dirty="0">
                <a:latin typeface="Arial" panose="020B0604020202020204" pitchFamily="34" charset="0"/>
                <a:cs typeface="Arial" panose="020B0604020202020204" pitchFamily="34" charset="0"/>
              </a:rPr>
              <a:t>e</a:t>
            </a:r>
            <a:r>
              <a:rPr lang="el-GR" b="1" dirty="0" err="1">
                <a:latin typeface="Arial" panose="020B0604020202020204" pitchFamily="34" charset="0"/>
                <a:cs typeface="Arial" panose="020B0604020202020204" pitchFamily="34" charset="0"/>
              </a:rPr>
              <a:t>διο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2026 </a:t>
            </a:r>
          </a:p>
        </p:txBody>
      </p:sp>
      <p:sp>
        <p:nvSpPr>
          <p:cNvPr id="22" name="Subtitle here">
            <a:extLst>
              <a:ext uri="{FF2B5EF4-FFF2-40B4-BE49-F238E27FC236}">
                <a16:creationId xmlns:a16="http://schemas.microsoft.com/office/drawing/2014/main" id="{52012E9D-FB37-4633-ABFF-57F050C907F2}"/>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Ετήσιος Σχεδιασμός</a:t>
            </a:r>
          </a:p>
        </p:txBody>
      </p:sp>
      <p:sp>
        <p:nvSpPr>
          <p:cNvPr id="24" name="Subtitle here">
            <a:extLst>
              <a:ext uri="{FF2B5EF4-FFF2-40B4-BE49-F238E27FC236}">
                <a16:creationId xmlns:a16="http://schemas.microsoft.com/office/drawing/2014/main" id="{F732DB66-AA73-4864-A44C-E07365697E37}"/>
              </a:ext>
            </a:extLst>
          </p:cNvPr>
          <p:cNvSpPr txBox="1"/>
          <p:nvPr/>
        </p:nvSpPr>
        <p:spPr>
          <a:xfrm>
            <a:off x="852000" y="2876537"/>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Στόχος</a:t>
            </a:r>
            <a:endParaRPr lang="el-GR" sz="2400" b="1" i="0" kern="0" spc="0">
              <a:solidFill>
                <a:srgbClr val="2F7788"/>
              </a:solidFill>
            </a:endParaRPr>
          </a:p>
        </p:txBody>
      </p:sp>
      <p:sp>
        <p:nvSpPr>
          <p:cNvPr id="25" name="Rectangle 24">
            <a:extLst>
              <a:ext uri="{FF2B5EF4-FFF2-40B4-BE49-F238E27FC236}">
                <a16:creationId xmlns:a16="http://schemas.microsoft.com/office/drawing/2014/main" id="{A8E121DD-B19D-4CF5-9F32-2790D01AEC87}"/>
              </a:ext>
            </a:extLst>
          </p:cNvPr>
          <p:cNvSpPr/>
          <p:nvPr/>
        </p:nvSpPr>
        <p:spPr>
          <a:xfrm>
            <a:off x="852000" y="3319991"/>
            <a:ext cx="13625094" cy="1009242"/>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6" name="Subtitle here">
            <a:extLst>
              <a:ext uri="{FF2B5EF4-FFF2-40B4-BE49-F238E27FC236}">
                <a16:creationId xmlns:a16="http://schemas.microsoft.com/office/drawing/2014/main" id="{E5A1F913-57CB-422B-A187-E08C7E7E11CA}"/>
              </a:ext>
            </a:extLst>
          </p:cNvPr>
          <p:cNvSpPr txBox="1"/>
          <p:nvPr/>
        </p:nvSpPr>
        <p:spPr>
          <a:xfrm>
            <a:off x="860926" y="2119207"/>
            <a:ext cx="14105375"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2026</a:t>
            </a:r>
          </a:p>
        </p:txBody>
      </p:sp>
      <p:sp>
        <p:nvSpPr>
          <p:cNvPr id="28" name="Subtitle here">
            <a:extLst>
              <a:ext uri="{FF2B5EF4-FFF2-40B4-BE49-F238E27FC236}">
                <a16:creationId xmlns:a16="http://schemas.microsoft.com/office/drawing/2014/main" id="{60ABF60A-F1AF-44D1-AF94-24C3773E9B69}"/>
              </a:ext>
            </a:extLst>
          </p:cNvPr>
          <p:cNvSpPr txBox="1"/>
          <p:nvPr/>
        </p:nvSpPr>
        <p:spPr>
          <a:xfrm>
            <a:off x="963551" y="705366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1.1</a:t>
            </a:r>
            <a:endParaRPr lang="el-GR" sz="2400" b="1" i="0" kern="0" spc="0">
              <a:solidFill>
                <a:schemeClr val="bg1"/>
              </a:solidFill>
            </a:endParaRPr>
          </a:p>
        </p:txBody>
      </p:sp>
      <p:sp>
        <p:nvSpPr>
          <p:cNvPr id="29" name="Subtitle here">
            <a:extLst>
              <a:ext uri="{FF2B5EF4-FFF2-40B4-BE49-F238E27FC236}">
                <a16:creationId xmlns:a16="http://schemas.microsoft.com/office/drawing/2014/main" id="{912C1BEB-D24E-488A-8367-AA4EED86AF8E}"/>
              </a:ext>
            </a:extLst>
          </p:cNvPr>
          <p:cNvSpPr txBox="1"/>
          <p:nvPr/>
        </p:nvSpPr>
        <p:spPr>
          <a:xfrm>
            <a:off x="963551" y="925322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1.2</a:t>
            </a:r>
            <a:endParaRPr lang="el-GR" sz="2400" b="1" i="0" kern="0" spc="0">
              <a:solidFill>
                <a:schemeClr val="bg1"/>
              </a:solidFill>
            </a:endParaRPr>
          </a:p>
        </p:txBody>
      </p:sp>
      <p:sp>
        <p:nvSpPr>
          <p:cNvPr id="30" name="Line">
            <a:extLst>
              <a:ext uri="{FF2B5EF4-FFF2-40B4-BE49-F238E27FC236}">
                <a16:creationId xmlns:a16="http://schemas.microsoft.com/office/drawing/2014/main" id="{FDD09F73-7188-422E-A035-3BEB72034105}"/>
              </a:ext>
            </a:extLst>
          </p:cNvPr>
          <p:cNvSpPr/>
          <p:nvPr/>
        </p:nvSpPr>
        <p:spPr>
          <a:xfrm>
            <a:off x="852000" y="4527408"/>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graphicFrame>
        <p:nvGraphicFramePr>
          <p:cNvPr id="35" name="Table 34">
            <a:extLst>
              <a:ext uri="{FF2B5EF4-FFF2-40B4-BE49-F238E27FC236}">
                <a16:creationId xmlns:a16="http://schemas.microsoft.com/office/drawing/2014/main" id="{64C6C462-01B9-4909-8AAF-A2E0C5F58E8D}"/>
              </a:ext>
            </a:extLst>
          </p:cNvPr>
          <p:cNvGraphicFramePr>
            <a:graphicFrameLocks noGrp="1"/>
          </p:cNvGraphicFramePr>
          <p:nvPr>
            <p:extLst>
              <p:ext uri="{D42A27DB-BD31-4B8C-83A1-F6EECF244321}">
                <p14:modId xmlns:p14="http://schemas.microsoft.com/office/powerpoint/2010/main" val="3430973897"/>
              </p:ext>
            </p:extLst>
          </p:nvPr>
        </p:nvGraphicFramePr>
        <p:xfrm>
          <a:off x="852000" y="4432485"/>
          <a:ext cx="22568451" cy="7231332"/>
        </p:xfrm>
        <a:graphic>
          <a:graphicData uri="http://schemas.openxmlformats.org/drawingml/2006/table">
            <a:tbl>
              <a:tblPr/>
              <a:tblGrid>
                <a:gridCol w="1482869">
                  <a:extLst>
                    <a:ext uri="{9D8B030D-6E8A-4147-A177-3AD203B41FA5}">
                      <a16:colId xmlns:a16="http://schemas.microsoft.com/office/drawing/2014/main" val="548706971"/>
                    </a:ext>
                  </a:extLst>
                </a:gridCol>
                <a:gridCol w="5641812">
                  <a:extLst>
                    <a:ext uri="{9D8B030D-6E8A-4147-A177-3AD203B41FA5}">
                      <a16:colId xmlns:a16="http://schemas.microsoft.com/office/drawing/2014/main" val="758759193"/>
                    </a:ext>
                  </a:extLst>
                </a:gridCol>
                <a:gridCol w="2684834">
                  <a:extLst>
                    <a:ext uri="{9D8B030D-6E8A-4147-A177-3AD203B41FA5}">
                      <a16:colId xmlns:a16="http://schemas.microsoft.com/office/drawing/2014/main" val="3375078525"/>
                    </a:ext>
                  </a:extLst>
                </a:gridCol>
                <a:gridCol w="1945532">
                  <a:extLst>
                    <a:ext uri="{9D8B030D-6E8A-4147-A177-3AD203B41FA5}">
                      <a16:colId xmlns:a16="http://schemas.microsoft.com/office/drawing/2014/main" val="1732535182"/>
                    </a:ext>
                  </a:extLst>
                </a:gridCol>
                <a:gridCol w="1809344">
                  <a:extLst>
                    <a:ext uri="{9D8B030D-6E8A-4147-A177-3AD203B41FA5}">
                      <a16:colId xmlns:a16="http://schemas.microsoft.com/office/drawing/2014/main" val="4172328627"/>
                    </a:ext>
                  </a:extLst>
                </a:gridCol>
                <a:gridCol w="2140086">
                  <a:extLst>
                    <a:ext uri="{9D8B030D-6E8A-4147-A177-3AD203B41FA5}">
                      <a16:colId xmlns:a16="http://schemas.microsoft.com/office/drawing/2014/main" val="3759351354"/>
                    </a:ext>
                  </a:extLst>
                </a:gridCol>
                <a:gridCol w="2373549">
                  <a:extLst>
                    <a:ext uri="{9D8B030D-6E8A-4147-A177-3AD203B41FA5}">
                      <a16:colId xmlns:a16="http://schemas.microsoft.com/office/drawing/2014/main" val="2773100466"/>
                    </a:ext>
                  </a:extLst>
                </a:gridCol>
                <a:gridCol w="2042808">
                  <a:extLst>
                    <a:ext uri="{9D8B030D-6E8A-4147-A177-3AD203B41FA5}">
                      <a16:colId xmlns:a16="http://schemas.microsoft.com/office/drawing/2014/main" val="4264504694"/>
                    </a:ext>
                  </a:extLst>
                </a:gridCol>
                <a:gridCol w="2395693">
                  <a:extLst>
                    <a:ext uri="{9D8B030D-6E8A-4147-A177-3AD203B41FA5}">
                      <a16:colId xmlns:a16="http://schemas.microsoft.com/office/drawing/2014/main" val="1942438250"/>
                    </a:ext>
                  </a:extLst>
                </a:gridCol>
                <a:gridCol w="51924">
                  <a:extLst>
                    <a:ext uri="{9D8B030D-6E8A-4147-A177-3AD203B41FA5}">
                      <a16:colId xmlns:a16="http://schemas.microsoft.com/office/drawing/2014/main" val="2291529095"/>
                    </a:ext>
                  </a:extLst>
                </a:gridCol>
              </a:tblGrid>
              <a:tr h="236358">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010296092"/>
                  </a:ext>
                </a:extLst>
              </a:tr>
              <a:tr h="1011141">
                <a:tc>
                  <a:txBody>
                    <a:bodyPr/>
                    <a:lstStyle/>
                    <a:p>
                      <a:pPr algn="l" fontAlgn="b"/>
                      <a:endParaRPr lang="en-US" sz="2000" b="0" i="0" u="none" strike="noStrike" dirty="0">
                        <a:solidFill>
                          <a:srgbClr val="FFFFFF"/>
                        </a:solidFill>
                        <a:effectLst/>
                        <a:latin typeface="Calibri"/>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solidFill>
                      <a:srgbClr val="2F7788"/>
                    </a:solidFill>
                  </a:tcPr>
                </a:tc>
                <a:tc>
                  <a:txBody>
                    <a:bodyPr/>
                    <a:lstStyle/>
                    <a:p>
                      <a:pPr algn="ctr" fontAlgn="b"/>
                      <a:r>
                        <a:rPr lang="el-GR" sz="2000" b="0" i="0" u="none" strike="noStrike" dirty="0">
                          <a:solidFill>
                            <a:srgbClr val="000000"/>
                          </a:solidFill>
                          <a:effectLst/>
                          <a:latin typeface="Arial"/>
                        </a:rPr>
                        <a:t>Παρεμβάσεις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Έναρξη/ Ολοκλήρωση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Συναρμόδια Υπουργεία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Αρμόδια Υπηρεσία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Εξασφαλισμένη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Πηγές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1" i="0" u="none" strike="noStrike" dirty="0">
                          <a:solidFill>
                            <a:srgbClr val="000000"/>
                          </a:solidFill>
                          <a:effectLst/>
                          <a:latin typeface="Arial"/>
                        </a:rPr>
                        <a:t>Ένδειξη</a:t>
                      </a:r>
                      <a:br>
                        <a:rPr lang="el-GR" sz="2000" b="1" i="0" u="none" strike="noStrike" dirty="0">
                          <a:solidFill>
                            <a:srgbClr val="000000"/>
                          </a:solidFill>
                          <a:effectLst/>
                          <a:latin typeface="Arial"/>
                        </a:rPr>
                      </a:br>
                      <a:r>
                        <a:rPr lang="el-GR" sz="2000" b="1" i="0" u="none" strike="noStrike" dirty="0">
                          <a:solidFill>
                            <a:srgbClr val="000000"/>
                          </a:solidFill>
                          <a:effectLst/>
                          <a:latin typeface="Arial"/>
                        </a:rPr>
                        <a:t>Κόστους</a:t>
                      </a:r>
                      <a:br>
                        <a:rPr lang="el-GR" sz="2000" b="1" i="0" u="none" strike="noStrike" dirty="0">
                          <a:solidFill>
                            <a:srgbClr val="000000"/>
                          </a:solidFill>
                          <a:effectLst/>
                          <a:latin typeface="Arial"/>
                        </a:rPr>
                      </a:br>
                      <a:r>
                        <a:rPr lang="el-GR" sz="2000" b="0" i="0" u="none" strike="noStrike" dirty="0">
                          <a:solidFill>
                            <a:srgbClr val="000000"/>
                          </a:solidFill>
                          <a:effectLst/>
                          <a:latin typeface="Arial"/>
                        </a:rPr>
                        <a:t>(σε εκατ.</a:t>
                      </a:r>
                      <a:r>
                        <a:rPr lang="el-GR" sz="2000" b="0" i="0" u="none" strike="noStrike" baseline="0" dirty="0">
                          <a:solidFill>
                            <a:srgbClr val="000000"/>
                          </a:solidFill>
                          <a:effectLst/>
                          <a:latin typeface="Arial"/>
                        </a:rPr>
                        <a:t> </a:t>
                      </a:r>
                      <a:r>
                        <a:rPr lang="el-GR" sz="2000" b="0" i="0" u="none" strike="noStrike" dirty="0">
                          <a:solidFill>
                            <a:srgbClr val="000000"/>
                          </a:solidFill>
                          <a:effectLst/>
                          <a:latin typeface="Arial"/>
                        </a:rPr>
                        <a:t>€)</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Είδος</a:t>
                      </a:r>
                      <a:br>
                        <a:rPr lang="el-GR" sz="2000" b="0" i="0" u="none" strike="noStrike" dirty="0">
                          <a:solidFill>
                            <a:srgbClr val="000000"/>
                          </a:solidFill>
                          <a:effectLst/>
                          <a:latin typeface="Arial"/>
                        </a:rPr>
                      </a:br>
                      <a:r>
                        <a:rPr lang="el-GR" sz="2000" b="0" i="0" u="none" strike="noStrike" dirty="0">
                          <a:solidFill>
                            <a:srgbClr val="000000"/>
                          </a:solidFill>
                          <a:effectLst/>
                          <a:latin typeface="Arial"/>
                        </a:rPr>
                        <a:t>Παρέμβασης </a:t>
                      </a:r>
                      <a:endParaRPr lang="el-GR" sz="2000" b="0" i="0" u="none" strike="noStrike">
                        <a:solidFill>
                          <a:srgbClr val="000000"/>
                        </a:solidFill>
                        <a:effectLst/>
                        <a:latin typeface="Arial" panose="020B0604020202020204" pitchFamily="34" charset="0"/>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85483885"/>
                  </a:ext>
                </a:extLst>
              </a:tr>
              <a:tr h="984660">
                <a:tc>
                  <a:txBody>
                    <a:bodyPr/>
                    <a:lstStyle/>
                    <a:p>
                      <a:pPr algn="ctr" fontAlgn="ctr"/>
                      <a:r>
                        <a:rPr lang="el-GR" sz="2000" b="0" i="0" u="none" strike="noStrike" dirty="0">
                          <a:solidFill>
                            <a:srgbClr val="FFFFFF"/>
                          </a:solidFill>
                          <a:effectLst/>
                          <a:latin typeface="Arial"/>
                        </a:rPr>
                        <a:t>1.</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a:noFill/>
                    </a:lnB>
                    <a:solidFill>
                      <a:srgbClr val="2F7788"/>
                    </a:solidFill>
                  </a:tcPr>
                </a:tc>
                <a:tc>
                  <a:txBody>
                    <a:bodyPr/>
                    <a:lstStyle/>
                    <a:p>
                      <a:pPr algn="ctr" rtl="0" fontAlgn="ctr"/>
                      <a:r>
                        <a:rPr lang="el-GR" sz="2000" b="0" i="0" u="none" strike="noStrike" dirty="0">
                          <a:solidFill>
                            <a:srgbClr val="5E5E5E"/>
                          </a:solidFill>
                          <a:effectLst/>
                          <a:latin typeface="Arial"/>
                        </a:rPr>
                        <a:t>Κατασκευή αυτοκινητόδρομου Αστρομερίτη Ευρύχου</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757171"/>
                          </a:solidFill>
                          <a:effectLst/>
                          <a:latin typeface="Arial"/>
                        </a:rPr>
                        <a:t>Οκτώβριος 2022 – Νοέμβριο 2025</a:t>
                      </a:r>
                      <a:endParaRPr lang="en-US" sz="2000" b="0" i="0" u="none" strike="noStrike" dirty="0">
                        <a:solidFill>
                          <a:srgbClr val="757171"/>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endParaRPr lang="en-US" sz="2000" b="0" i="0" u="none" strike="noStrike" dirty="0">
                        <a:solidFill>
                          <a:srgbClr val="000000"/>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r>
                        <a:rPr lang="el-GR" sz="2000" b="0" i="0" u="none" strike="noStrike" dirty="0">
                          <a:solidFill>
                            <a:srgbClr val="757171"/>
                          </a:solidFill>
                          <a:effectLst/>
                          <a:latin typeface="Arial"/>
                        </a:rPr>
                        <a:t>ΤΔΕ</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88.6 εκατ. </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437226561"/>
                  </a:ext>
                </a:extLst>
              </a:tr>
              <a:tr h="1344714">
                <a:tc>
                  <a:txBody>
                    <a:bodyPr/>
                    <a:lstStyle/>
                    <a:p>
                      <a:pPr algn="ctr" fontAlgn="ctr"/>
                      <a:r>
                        <a:rPr lang="el-GR" sz="2000" b="0" i="0" u="none" strike="noStrike" dirty="0">
                          <a:solidFill>
                            <a:srgbClr val="FFFFFF"/>
                          </a:solidFill>
                          <a:effectLst/>
                          <a:latin typeface="Arial"/>
                        </a:rPr>
                        <a:t>2</a:t>
                      </a:r>
                      <a:r>
                        <a:rPr lang="el-GR" sz="2000" b="0" i="0" u="none" strike="noStrike">
                          <a:solidFill>
                            <a:srgbClr val="FFFFFF"/>
                          </a:solidFill>
                          <a:effectLst/>
                          <a:latin typeface="Arial"/>
                        </a:rPr>
                        <a:t>.</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algn="ctr" rtl="0" fontAlgn="ctr"/>
                      <a:r>
                        <a:rPr lang="el-GR" sz="2000" b="0" i="0" u="none" strike="noStrike" dirty="0">
                          <a:solidFill>
                            <a:srgbClr val="5E5E5E"/>
                          </a:solidFill>
                          <a:effectLst/>
                          <a:latin typeface="Arial"/>
                        </a:rPr>
                        <a:t>Βελτίωση των </a:t>
                      </a:r>
                      <a:r>
                        <a:rPr lang="el-GR" sz="2000" b="0" i="0" u="none" strike="noStrike" dirty="0" err="1">
                          <a:solidFill>
                            <a:srgbClr val="5E5E5E"/>
                          </a:solidFill>
                          <a:effectLst/>
                          <a:latin typeface="Arial"/>
                        </a:rPr>
                        <a:t>Λεωφ</a:t>
                      </a:r>
                      <a:r>
                        <a:rPr lang="el-GR" sz="2000" b="0" i="0" u="none" strike="noStrike" dirty="0">
                          <a:solidFill>
                            <a:srgbClr val="5E5E5E"/>
                          </a:solidFill>
                          <a:effectLst/>
                          <a:latin typeface="Arial"/>
                        </a:rPr>
                        <a:t>. Αργυρουπόλεως – Ιπποκράτους και τμήματος της </a:t>
                      </a:r>
                      <a:r>
                        <a:rPr lang="el-GR" sz="2000" b="0" i="0" u="none" strike="noStrike" dirty="0" err="1">
                          <a:solidFill>
                            <a:srgbClr val="5E5E5E"/>
                          </a:solidFill>
                          <a:effectLst/>
                          <a:latin typeface="Arial"/>
                        </a:rPr>
                        <a:t>λεωφ</a:t>
                      </a:r>
                      <a:r>
                        <a:rPr lang="el-GR" sz="2000" b="0" i="0" u="none" strike="noStrike" dirty="0">
                          <a:solidFill>
                            <a:srgbClr val="5E5E5E"/>
                          </a:solidFill>
                          <a:effectLst/>
                          <a:latin typeface="Arial"/>
                        </a:rPr>
                        <a:t>. </a:t>
                      </a:r>
                      <a:r>
                        <a:rPr lang="el-GR" sz="2000" b="0" i="0" u="none" strike="noStrike" dirty="0" err="1">
                          <a:solidFill>
                            <a:srgbClr val="5E5E5E"/>
                          </a:solidFill>
                          <a:effectLst/>
                          <a:latin typeface="Arial"/>
                        </a:rPr>
                        <a:t>Τσερίου</a:t>
                      </a:r>
                      <a:r>
                        <a:rPr lang="el-GR" sz="2000" b="0" i="0" u="none" strike="noStrike" dirty="0">
                          <a:solidFill>
                            <a:srgbClr val="5E5E5E"/>
                          </a:solidFill>
                          <a:effectLst/>
                          <a:latin typeface="Arial"/>
                        </a:rPr>
                        <a:t> και </a:t>
                      </a:r>
                      <a:r>
                        <a:rPr lang="el-GR" sz="2000" b="0" i="0" u="none" strike="noStrike" dirty="0" err="1">
                          <a:solidFill>
                            <a:srgbClr val="5E5E5E"/>
                          </a:solidFill>
                          <a:effectLst/>
                          <a:latin typeface="Arial"/>
                        </a:rPr>
                        <a:t>Λεωφ</a:t>
                      </a:r>
                      <a:r>
                        <a:rPr lang="el-GR" sz="2000" b="0" i="0" u="none" strike="noStrike" dirty="0">
                          <a:solidFill>
                            <a:srgbClr val="5E5E5E"/>
                          </a:solidFill>
                          <a:effectLst/>
                          <a:latin typeface="Arial"/>
                        </a:rPr>
                        <a:t>. Στροβόλου στη Λακατάμια</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Tx/>
                        <a:buNone/>
                      </a:pPr>
                      <a:r>
                        <a:rPr lang="el-GR" sz="2000" b="0" i="0" u="none" strike="noStrike" dirty="0">
                          <a:solidFill>
                            <a:srgbClr val="757171"/>
                          </a:solidFill>
                          <a:effectLst/>
                          <a:latin typeface="Arial"/>
                        </a:rPr>
                        <a:t>Φεβρουάριος 2023 -  Μάρτιο 2026</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Υπουργείο Εσωτερικών</a:t>
                      </a:r>
                      <a:endParaRPr lang="en-US" sz="2000" b="0" i="0" u="none" strike="noStrike" dirty="0">
                        <a:solidFill>
                          <a:srgbClr val="5E5E5E"/>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ΤΔΕ</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30.7 εκατ. </a:t>
                      </a:r>
                      <a:endParaRPr lang="el-GR" sz="2000" b="0" i="0" u="none" strike="sngStrike" dirty="0">
                        <a:solidFill>
                          <a:srgbClr val="FF0000"/>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28168680"/>
                  </a:ext>
                </a:extLst>
              </a:tr>
              <a:tr h="1154097">
                <a:tc>
                  <a:txBody>
                    <a:bodyPr/>
                    <a:lstStyle/>
                    <a:p>
                      <a:pPr algn="ctr" fontAlgn="ctr"/>
                      <a:r>
                        <a:rPr lang="el-GR" sz="2000" b="0" i="0" u="none" strike="noStrike" dirty="0">
                          <a:solidFill>
                            <a:srgbClr val="FFFFFF"/>
                          </a:solidFill>
                          <a:effectLst/>
                          <a:latin typeface="Arial"/>
                        </a:rPr>
                        <a:t>3.</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algn="ctr" rtl="0" fontAlgn="ctr"/>
                      <a:r>
                        <a:rPr lang="el-GR" sz="2000" b="0" i="0" u="none" strike="noStrike" dirty="0">
                          <a:solidFill>
                            <a:srgbClr val="5E5E5E"/>
                          </a:solidFill>
                          <a:effectLst/>
                          <a:latin typeface="Arial"/>
                        </a:rPr>
                        <a:t>Κατασκευή Αυτοκινητόδρομου Λευκωσίας </a:t>
                      </a:r>
                      <a:r>
                        <a:rPr lang="el-GR" sz="2000" b="0" i="0" u="none" strike="noStrike" dirty="0" err="1">
                          <a:solidFill>
                            <a:srgbClr val="5E5E5E"/>
                          </a:solidFill>
                          <a:effectLst/>
                          <a:latin typeface="Arial"/>
                        </a:rPr>
                        <a:t>Παλαιχωρίου</a:t>
                      </a:r>
                      <a:r>
                        <a:rPr lang="el-GR" sz="2000" b="0" i="0" u="none" strike="noStrike" dirty="0">
                          <a:solidFill>
                            <a:srgbClr val="5E5E5E"/>
                          </a:solidFill>
                          <a:effectLst/>
                          <a:latin typeface="Arial"/>
                        </a:rPr>
                        <a:t> τμήμα από Ανάγυα μέχρι Αγροκήπια</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Μάρτιος 2023 – Ιανουάριο 2027</a:t>
                      </a:r>
                      <a:endParaRPr lang="en-US" sz="2000" b="0" i="0" u="none" strike="noStrike" dirty="0">
                        <a:solidFill>
                          <a:srgbClr val="757171"/>
                        </a:solidFill>
                        <a:effectLst/>
                        <a:latin typeface="Arial" panose="020B0604020202020204" pitchFamily="34" charset="0"/>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endParaRPr lang="el-GR" sz="2000" b="0" i="0" u="none" strike="noStrike" cap="none" spc="0" baseline="0" dirty="0">
                        <a:solidFill>
                          <a:srgbClr val="757171"/>
                        </a:solidFill>
                        <a:effectLst/>
                        <a:uFillTx/>
                        <a:latin typeface="Arial" panose="020B0604020202020204" pitchFamily="34" charset="0"/>
                        <a:ea typeface="+mn-ea"/>
                        <a:cs typeface="+mn-cs"/>
                        <a:sym typeface="Helvetica Neue Light"/>
                      </a:endParaRPr>
                    </a:p>
                    <a:p>
                      <a:pPr algn="ctr" rtl="0" fontAlgn="ctr"/>
                      <a:endParaRPr lang="en-US" sz="2000" b="0" i="0" u="none" strike="noStrike" dirty="0">
                        <a:solidFill>
                          <a:srgbClr val="5E5E5E"/>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ΤΔΕ</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rtl="0" eaLnBrk="1" fontAlgn="ctr" latinLnBrk="0" hangingPunct="1">
                        <a:lnSpc>
                          <a:spcPct val="100000"/>
                        </a:lnSpc>
                        <a:spcBef>
                          <a:spcPts val="0"/>
                        </a:spcBef>
                        <a:spcAft>
                          <a:spcPts val="0"/>
                        </a:spcAft>
                        <a:buClrTx/>
                        <a:buSzTx/>
                        <a:buFontTx/>
                        <a:buNone/>
                      </a:pPr>
                      <a:r>
                        <a:rPr lang="el-GR" sz="2000" b="0" i="0" u="none" strike="noStrike" dirty="0">
                          <a:solidFill>
                            <a:srgbClr val="5E5E5E"/>
                          </a:solidFill>
                          <a:effectLst/>
                          <a:latin typeface="Arial"/>
                        </a:rPr>
                        <a:t>77.6 εκατ.</a:t>
                      </a:r>
                      <a:endParaRPr lang="el-GR" sz="2000" b="0" i="0" u="none" strike="sngStrike" dirty="0">
                        <a:solidFill>
                          <a:srgbClr val="FF0000"/>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576895799"/>
                  </a:ext>
                </a:extLst>
              </a:tr>
              <a:tr h="953311">
                <a:tc>
                  <a:txBody>
                    <a:bodyPr/>
                    <a:lstStyle/>
                    <a:p>
                      <a:pPr marL="0" marR="0" indent="0" algn="ctr" defTabSz="825500" fontAlgn="ctr" latinLnBrk="0">
                        <a:lnSpc>
                          <a:spcPct val="100000"/>
                        </a:lnSpc>
                        <a:spcBef>
                          <a:spcPts val="0"/>
                        </a:spcBef>
                        <a:spcAft>
                          <a:spcPts val="0"/>
                        </a:spcAft>
                        <a:buClrTx/>
                        <a:buSzTx/>
                        <a:buFontTx/>
                        <a:buNone/>
                        <a:tabLst/>
                      </a:pPr>
                      <a:r>
                        <a:rPr lang="el-GR" sz="2000" b="0" i="0" u="none" strike="noStrike" cap="none" spc="0" baseline="0" dirty="0">
                          <a:solidFill>
                            <a:srgbClr val="FFFFFF"/>
                          </a:solidFill>
                          <a:effectLst/>
                          <a:uFillTx/>
                          <a:latin typeface="Arial"/>
                          <a:ea typeface="+mn-ea"/>
                          <a:cs typeface="+mn-cs"/>
                          <a:sym typeface="Helvetica Neue Light"/>
                        </a:rPr>
                        <a:t>4.</a:t>
                      </a:r>
                      <a:endParaRPr lang="en-US" sz="2000" b="0" i="0" u="none" strike="noStrike" cap="none" spc="0" baseline="0" dirty="0">
                        <a:solidFill>
                          <a:srgbClr val="FFFFFF"/>
                        </a:solidFill>
                        <a:effectLst/>
                        <a:uFillTx/>
                        <a:latin typeface="Arial"/>
                        <a:ea typeface="+mn-ea"/>
                        <a:cs typeface="+mn-cs"/>
                        <a:sym typeface="Helvetica Neue Light"/>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w="6350" cap="flat" cmpd="sng" algn="ctr">
                      <a:solidFill>
                        <a:srgbClr val="2F7788"/>
                      </a:solidFill>
                      <a:prstDash val="solid"/>
                      <a:round/>
                      <a:headEnd type="none" w="med" len="med"/>
                      <a:tailEnd type="none" w="med" len="med"/>
                    </a:lnB>
                    <a:solidFill>
                      <a:srgbClr val="2F7788"/>
                    </a:solidFill>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i="0" spc="0" dirty="0">
                          <a:solidFill>
                            <a:srgbClr val="5E5E5E"/>
                          </a:solidFill>
                        </a:rPr>
                        <a:t>Βελτίωση του Παρακαμπτήριου Δρόμου Πελενδρίου προς </a:t>
                      </a:r>
                      <a:r>
                        <a:rPr lang="el-GR" sz="2000" i="0" spc="0" dirty="0" err="1">
                          <a:solidFill>
                            <a:srgbClr val="5E5E5E"/>
                          </a:solidFill>
                        </a:rPr>
                        <a:t>Ποταμίτισσα</a:t>
                      </a:r>
                      <a:r>
                        <a:rPr lang="el-GR" sz="2000" i="0" spc="0" dirty="0">
                          <a:solidFill>
                            <a:srgbClr val="5E5E5E"/>
                          </a:solidFill>
                        </a:rPr>
                        <a:t> (Φάση Β) </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Αύγουστος 2024 – Απρίλιο 2026</a:t>
                      </a:r>
                      <a:endParaRPr lang="en-US" sz="2000" b="0" i="0" u="none" strike="noStrike" dirty="0">
                        <a:solidFill>
                          <a:srgbClr val="757171"/>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endParaRPr lang="en-US" sz="2000" b="0" i="0" u="none" strike="noStrike" dirty="0">
                        <a:solidFill>
                          <a:srgbClr val="000000"/>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r>
                        <a:rPr lang="el-GR" sz="2000" b="0" i="0" u="none" strike="noStrike" dirty="0">
                          <a:solidFill>
                            <a:srgbClr val="757171"/>
                          </a:solidFill>
                          <a:effectLst/>
                          <a:latin typeface="Arial"/>
                        </a:rPr>
                        <a:t>ΤΔΕ</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eaLnBrk="1" fontAlgn="ctr" latinLnBrk="0" hangingPunct="1">
                        <a:lnSpc>
                          <a:spcPct val="100000"/>
                        </a:lnSpc>
                        <a:spcBef>
                          <a:spcPts val="0"/>
                        </a:spcBef>
                        <a:spcAft>
                          <a:spcPts val="0"/>
                        </a:spcAft>
                        <a:buClrTx/>
                        <a:buSzTx/>
                        <a:buFontTx/>
                        <a:buNone/>
                        <a:tabLst/>
                        <a:defRPr/>
                      </a:pPr>
                      <a:r>
                        <a:rPr lang="en-US" sz="2000" b="0" i="0" u="none" strike="noStrike" dirty="0">
                          <a:solidFill>
                            <a:srgbClr val="595959"/>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r>
                        <a:rPr lang="el-GR" sz="2000" b="0" i="0" u="none" strike="noStrike" dirty="0">
                          <a:solidFill>
                            <a:srgbClr val="595959"/>
                          </a:solidFill>
                          <a:effectLst/>
                          <a:latin typeface="Arial"/>
                        </a:rPr>
                        <a:t>2.91 εκατ.</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672713665"/>
                  </a:ext>
                </a:extLst>
              </a:tr>
              <a:tr h="1344714">
                <a:tc>
                  <a:txBody>
                    <a:bodyPr/>
                    <a:lstStyle/>
                    <a:p>
                      <a:pPr algn="ctr" fontAlgn="ctr"/>
                      <a:r>
                        <a:rPr lang="el-GR" sz="2000" b="0" i="0" u="none" strike="noStrike" dirty="0">
                          <a:solidFill>
                            <a:srgbClr val="FFFFFF"/>
                          </a:solidFill>
                          <a:effectLst/>
                          <a:latin typeface="Arial"/>
                        </a:rPr>
                        <a:t>5.</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solidFill>
                      <a:srgbClr val="2F7788"/>
                    </a:solidFill>
                  </a:tcPr>
                </a:tc>
                <a:tc>
                  <a:txBody>
                    <a:bodyPr/>
                    <a:lstStyle/>
                    <a:p>
                      <a:pPr algn="ctr" rtl="0" fontAlgn="ctr"/>
                      <a:r>
                        <a:rPr lang="el-GR" sz="2000" b="0" i="0" u="none" strike="noStrike" dirty="0">
                          <a:solidFill>
                            <a:srgbClr val="5E5E5E"/>
                          </a:solidFill>
                          <a:effectLst/>
                          <a:latin typeface="Arial"/>
                        </a:rPr>
                        <a:t>Μελέτη και κατασκευή αυτοκινητόδρομου Πάφου Πόλης Χρυσοχούς, Φάση Α1</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cap="none" spc="0" baseline="0" dirty="0">
                          <a:solidFill>
                            <a:srgbClr val="757171"/>
                          </a:solidFill>
                          <a:effectLst/>
                          <a:uFillTx/>
                          <a:latin typeface="Arial"/>
                          <a:ea typeface="+mn-ea"/>
                          <a:cs typeface="+mn-cs"/>
                          <a:sym typeface="Helvetica Neue Light"/>
                        </a:rPr>
                        <a:t>Εξαρτάται από την απόφαση της Αναθεωρητικής Αρχής</a:t>
                      </a:r>
                      <a:endParaRPr lang="en-US" sz="2000" b="0" i="0" u="none" strike="noStrike" cap="none" spc="0" baseline="0" dirty="0">
                        <a:solidFill>
                          <a:srgbClr val="757171"/>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endParaRPr lang="en-US" sz="2000" b="0" i="0" u="none" strike="noStrike" dirty="0">
                        <a:solidFill>
                          <a:srgbClr val="000000"/>
                        </a:solidFill>
                        <a:effectLst/>
                        <a:latin typeface="Arial"/>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ΤΔΕ</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r>
                        <a:rPr lang="el-GR" sz="2000" b="0" i="0" u="none" strike="noStrike" cap="none" spc="0" baseline="0" dirty="0">
                          <a:solidFill>
                            <a:srgbClr val="5E5E5E"/>
                          </a:solidFill>
                          <a:effectLst/>
                          <a:uFillTx/>
                          <a:latin typeface="Arial"/>
                          <a:ea typeface="+mn-ea"/>
                          <a:cs typeface="+mn-cs"/>
                          <a:sym typeface="Helvetica Neue Light"/>
                        </a:rPr>
                        <a:t>17.9 εκατ.*</a:t>
                      </a:r>
                      <a:endParaRPr lang="en-US" sz="2000" b="0" i="0" u="none" strike="noStrike" cap="none" spc="0" baseline="0" dirty="0">
                        <a:solidFill>
                          <a:srgbClr val="5E5E5E"/>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691860373"/>
                  </a:ext>
                </a:extLst>
              </a:tr>
              <a:tr h="202337">
                <a:tc>
                  <a:txBody>
                    <a:bodyPr/>
                    <a:lstStyle/>
                    <a:p>
                      <a:pPr algn="ctr" fontAlgn="ctr"/>
                      <a:endParaRPr lang="en-US" sz="1100" b="0" i="0" u="none" strike="noStrike">
                        <a:solidFill>
                          <a:srgbClr val="FFFFFF"/>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l"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757171"/>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934768457"/>
                  </a:ext>
                </a:extLst>
              </a:tr>
            </a:tbl>
          </a:graphicData>
        </a:graphic>
      </p:graphicFrame>
      <p:sp>
        <p:nvSpPr>
          <p:cNvPr id="8" name="Rectangle 7">
            <a:extLst>
              <a:ext uri="{FF2B5EF4-FFF2-40B4-BE49-F238E27FC236}">
                <a16:creationId xmlns:a16="http://schemas.microsoft.com/office/drawing/2014/main" id="{3AB4B957-805B-4D5E-A786-3D874EF1CD51}"/>
              </a:ext>
            </a:extLst>
          </p:cNvPr>
          <p:cNvSpPr/>
          <p:nvPr/>
        </p:nvSpPr>
        <p:spPr>
          <a:xfrm>
            <a:off x="860927" y="3476469"/>
            <a:ext cx="13370168" cy="628955"/>
          </a:xfrm>
          <a:prstGeom prst="rect">
            <a:avLst/>
          </a:prstGeom>
        </p:spPr>
        <p:txBody>
          <a:bodyPr wrap="square">
            <a:spAutoFit/>
          </a:bodyPr>
          <a:lstStyle/>
          <a:p>
            <a:pPr algn="l">
              <a:lnSpc>
                <a:spcPct val="120000"/>
              </a:lnSpc>
              <a:buClr>
                <a:srgbClr val="2F7788"/>
              </a:buClr>
              <a:buSzPct val="120000"/>
            </a:pPr>
            <a:r>
              <a:rPr lang="el-GR" sz="3200">
                <a:solidFill>
                  <a:schemeClr val="bg1"/>
                </a:solidFill>
              </a:rPr>
              <a:t>Ανάπτυξη οδικού δικτύου – Ενώνουμε πόλεις και ανθρώπους</a:t>
            </a:r>
          </a:p>
        </p:txBody>
      </p:sp>
      <p:pic>
        <p:nvPicPr>
          <p:cNvPr id="36" name="Image" descr="Image">
            <a:extLst>
              <a:ext uri="{FF2B5EF4-FFF2-40B4-BE49-F238E27FC236}">
                <a16:creationId xmlns:a16="http://schemas.microsoft.com/office/drawing/2014/main" id="{BD5932AC-53F9-457A-89B1-741DEEFA89AA}"/>
              </a:ext>
            </a:extLst>
          </p:cNvPr>
          <p:cNvPicPr>
            <a:picLocks noChangeAspect="1"/>
          </p:cNvPicPr>
          <p:nvPr/>
        </p:nvPicPr>
        <p:blipFill>
          <a:blip r:embed="rId3"/>
          <a:stretch>
            <a:fillRect/>
          </a:stretch>
        </p:blipFill>
        <p:spPr>
          <a:xfrm>
            <a:off x="15809537" y="11531983"/>
            <a:ext cx="8483137" cy="2286452"/>
          </a:xfrm>
          <a:prstGeom prst="rect">
            <a:avLst/>
          </a:prstGeom>
          <a:ln w="12700">
            <a:miter lim="400000"/>
          </a:ln>
        </p:spPr>
      </p:pic>
      <p:sp>
        <p:nvSpPr>
          <p:cNvPr id="37" name="Rectangle 36">
            <a:extLst>
              <a:ext uri="{FF2B5EF4-FFF2-40B4-BE49-F238E27FC236}">
                <a16:creationId xmlns:a16="http://schemas.microsoft.com/office/drawing/2014/main" id="{2F899E64-D8E8-446F-9DA6-F85C6F06662B}"/>
              </a:ext>
            </a:extLst>
          </p:cNvPr>
          <p:cNvSpPr/>
          <p:nvPr/>
        </p:nvSpPr>
        <p:spPr>
          <a:xfrm>
            <a:off x="17117059" y="12791913"/>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2" name="TextBox 1">
            <a:extLst>
              <a:ext uri="{FF2B5EF4-FFF2-40B4-BE49-F238E27FC236}">
                <a16:creationId xmlns:a16="http://schemas.microsoft.com/office/drawing/2014/main" id="{8182DA83-7B90-4E94-AB83-E50CF7C8D3F9}"/>
              </a:ext>
            </a:extLst>
          </p:cNvPr>
          <p:cNvSpPr txBox="1"/>
          <p:nvPr/>
        </p:nvSpPr>
        <p:spPr>
          <a:xfrm>
            <a:off x="963552" y="11797212"/>
            <a:ext cx="9756330"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lang="el-GR" sz="2000" b="0" dirty="0">
                <a:solidFill>
                  <a:srgbClr val="5E5E5E"/>
                </a:solidFill>
                <a:latin typeface="+mn-lt"/>
                <a:ea typeface="+mn-ea"/>
                <a:cs typeface="+mn-cs"/>
              </a:rPr>
              <a:t>*</a:t>
            </a:r>
            <a:r>
              <a:rPr lang="el-GR" sz="2000" b="0" dirty="0">
                <a:solidFill>
                  <a:srgbClr val="5E5E5E"/>
                </a:solidFill>
                <a:latin typeface="+mn-lt"/>
                <a:ea typeface="+mn-ea"/>
                <a:cs typeface="+mn-cs"/>
                <a:sym typeface="Helvetica Neue Light"/>
              </a:rPr>
              <a:t>Το ποσό αυτό αφορά το 2026. Έχουν συμπεριληφθεί ποσά και το 2027 και το 2028</a:t>
            </a:r>
            <a:endParaRPr lang="en-US" sz="2000" b="0" dirty="0">
              <a:solidFill>
                <a:srgbClr val="5E5E5E"/>
              </a:solidFill>
              <a:latin typeface="+mn-lt"/>
              <a:ea typeface="+mn-ea"/>
              <a:cs typeface="+mn-cs"/>
            </a:endParaRPr>
          </a:p>
        </p:txBody>
      </p:sp>
    </p:spTree>
    <p:extLst>
      <p:ext uri="{BB962C8B-B14F-4D97-AF65-F5344CB8AC3E}">
        <p14:creationId xmlns:p14="http://schemas.microsoft.com/office/powerpoint/2010/main" val="256350462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ΚΥΠΡΙΑΚΗ ΔΗΜΟΚΡΑΤΙΑ / ΠΝΕΥΜΑΤΙΚΑ ΔΙΚΑΙΩΜΑΤΑ 2020">
            <a:extLst>
              <a:ext uri="{FF2B5EF4-FFF2-40B4-BE49-F238E27FC236}">
                <a16:creationId xmlns:a16="http://schemas.microsoft.com/office/drawing/2014/main" id="{9F4BB21E-AAB8-4C89-A0DA-CAABAE1E6768}"/>
              </a:ext>
            </a:extLst>
          </p:cNvPr>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4" name="headline goes here goes here">
            <a:extLst>
              <a:ext uri="{FF2B5EF4-FFF2-40B4-BE49-F238E27FC236}">
                <a16:creationId xmlns:a16="http://schemas.microsoft.com/office/drawing/2014/main" id="{C6BAF8CF-4C87-4F56-9FAB-EBF55A8D0C9D}"/>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err="1">
                <a:latin typeface="Arial" panose="020B0604020202020204" pitchFamily="34" charset="0"/>
                <a:cs typeface="Arial" panose="020B0604020202020204" pitchFamily="34" charset="0"/>
              </a:rPr>
              <a:t>σιο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Σχ</a:t>
            </a:r>
            <a:r>
              <a:rPr lang="en-GB" b="1" dirty="0">
                <a:latin typeface="Arial" panose="020B0604020202020204" pitchFamily="34" charset="0"/>
                <a:cs typeface="Arial" panose="020B0604020202020204" pitchFamily="34" charset="0"/>
              </a:rPr>
              <a:t>e</a:t>
            </a:r>
            <a:r>
              <a:rPr lang="el-GR" b="1" dirty="0" err="1">
                <a:latin typeface="Arial" panose="020B0604020202020204" pitchFamily="34" charset="0"/>
                <a:cs typeface="Arial" panose="020B0604020202020204" pitchFamily="34" charset="0"/>
              </a:rPr>
              <a:t>διο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2026 </a:t>
            </a:r>
          </a:p>
        </p:txBody>
      </p:sp>
      <p:sp>
        <p:nvSpPr>
          <p:cNvPr id="5" name="Subtitle here">
            <a:extLst>
              <a:ext uri="{FF2B5EF4-FFF2-40B4-BE49-F238E27FC236}">
                <a16:creationId xmlns:a16="http://schemas.microsoft.com/office/drawing/2014/main" id="{1B7C3338-FB20-4A85-A673-597BF50CF261}"/>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Ετήσιος Σχεδιασμός</a:t>
            </a:r>
          </a:p>
        </p:txBody>
      </p:sp>
      <p:sp>
        <p:nvSpPr>
          <p:cNvPr id="6" name="Subtitle here">
            <a:extLst>
              <a:ext uri="{FF2B5EF4-FFF2-40B4-BE49-F238E27FC236}">
                <a16:creationId xmlns:a16="http://schemas.microsoft.com/office/drawing/2014/main" id="{80C9D18E-B4D8-429E-BE66-C0EDE2D64D7D}"/>
              </a:ext>
            </a:extLst>
          </p:cNvPr>
          <p:cNvSpPr txBox="1"/>
          <p:nvPr/>
        </p:nvSpPr>
        <p:spPr>
          <a:xfrm>
            <a:off x="852000" y="2876537"/>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Στόχος</a:t>
            </a:r>
            <a:endParaRPr lang="el-GR" sz="2400" b="1" i="0" kern="0" spc="0">
              <a:solidFill>
                <a:srgbClr val="2F7788"/>
              </a:solidFill>
            </a:endParaRPr>
          </a:p>
        </p:txBody>
      </p:sp>
      <p:sp>
        <p:nvSpPr>
          <p:cNvPr id="7" name="Rectangle 6">
            <a:extLst>
              <a:ext uri="{FF2B5EF4-FFF2-40B4-BE49-F238E27FC236}">
                <a16:creationId xmlns:a16="http://schemas.microsoft.com/office/drawing/2014/main" id="{7CD5F8EC-5DBD-4F15-B9A1-6F249C6FE604}"/>
              </a:ext>
            </a:extLst>
          </p:cNvPr>
          <p:cNvSpPr/>
          <p:nvPr/>
        </p:nvSpPr>
        <p:spPr>
          <a:xfrm>
            <a:off x="852000" y="3416855"/>
            <a:ext cx="13625094" cy="1009242"/>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Subtitle here">
            <a:extLst>
              <a:ext uri="{FF2B5EF4-FFF2-40B4-BE49-F238E27FC236}">
                <a16:creationId xmlns:a16="http://schemas.microsoft.com/office/drawing/2014/main" id="{C99F5649-C880-4D2C-B2E4-2F12EDA8F23E}"/>
              </a:ext>
            </a:extLst>
          </p:cNvPr>
          <p:cNvSpPr txBox="1"/>
          <p:nvPr/>
        </p:nvSpPr>
        <p:spPr>
          <a:xfrm>
            <a:off x="860927" y="2119207"/>
            <a:ext cx="13993408"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2026</a:t>
            </a:r>
          </a:p>
        </p:txBody>
      </p:sp>
      <p:sp>
        <p:nvSpPr>
          <p:cNvPr id="9" name="Subtitle here">
            <a:extLst>
              <a:ext uri="{FF2B5EF4-FFF2-40B4-BE49-F238E27FC236}">
                <a16:creationId xmlns:a16="http://schemas.microsoft.com/office/drawing/2014/main" id="{5C959C14-EFDC-43E3-A28C-C6D8A9A0DAA5}"/>
              </a:ext>
            </a:extLst>
          </p:cNvPr>
          <p:cNvSpPr txBox="1"/>
          <p:nvPr/>
        </p:nvSpPr>
        <p:spPr>
          <a:xfrm>
            <a:off x="963551" y="705366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1.1</a:t>
            </a:r>
            <a:endParaRPr lang="el-GR" sz="2400" b="1" i="0" kern="0" spc="0">
              <a:solidFill>
                <a:schemeClr val="bg1"/>
              </a:solidFill>
            </a:endParaRPr>
          </a:p>
        </p:txBody>
      </p:sp>
      <p:sp>
        <p:nvSpPr>
          <p:cNvPr id="10" name="Subtitle here">
            <a:extLst>
              <a:ext uri="{FF2B5EF4-FFF2-40B4-BE49-F238E27FC236}">
                <a16:creationId xmlns:a16="http://schemas.microsoft.com/office/drawing/2014/main" id="{D12FBD9F-7106-4873-9070-6374820C43F4}"/>
              </a:ext>
            </a:extLst>
          </p:cNvPr>
          <p:cNvSpPr txBox="1"/>
          <p:nvPr/>
        </p:nvSpPr>
        <p:spPr>
          <a:xfrm>
            <a:off x="963551" y="925322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1.2</a:t>
            </a:r>
            <a:endParaRPr lang="el-GR" sz="2400" b="1" i="0" kern="0" spc="0">
              <a:solidFill>
                <a:schemeClr val="bg1"/>
              </a:solidFill>
            </a:endParaRPr>
          </a:p>
        </p:txBody>
      </p:sp>
      <p:sp>
        <p:nvSpPr>
          <p:cNvPr id="11" name="Line">
            <a:extLst>
              <a:ext uri="{FF2B5EF4-FFF2-40B4-BE49-F238E27FC236}">
                <a16:creationId xmlns:a16="http://schemas.microsoft.com/office/drawing/2014/main" id="{EC0D43AC-AB65-47D8-A3D8-67A86CC0980A}"/>
              </a:ext>
            </a:extLst>
          </p:cNvPr>
          <p:cNvSpPr/>
          <p:nvPr/>
        </p:nvSpPr>
        <p:spPr>
          <a:xfrm>
            <a:off x="852000" y="4527408"/>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graphicFrame>
        <p:nvGraphicFramePr>
          <p:cNvPr id="13" name="Table 12">
            <a:extLst>
              <a:ext uri="{FF2B5EF4-FFF2-40B4-BE49-F238E27FC236}">
                <a16:creationId xmlns:a16="http://schemas.microsoft.com/office/drawing/2014/main" id="{F8B6CAA1-1821-408A-83A9-2614B55FE21B}"/>
              </a:ext>
            </a:extLst>
          </p:cNvPr>
          <p:cNvGraphicFramePr>
            <a:graphicFrameLocks noGrp="1"/>
          </p:cNvGraphicFramePr>
          <p:nvPr>
            <p:extLst>
              <p:ext uri="{D42A27DB-BD31-4B8C-83A1-F6EECF244321}">
                <p14:modId xmlns:p14="http://schemas.microsoft.com/office/powerpoint/2010/main" val="2285830988"/>
              </p:ext>
            </p:extLst>
          </p:nvPr>
        </p:nvGraphicFramePr>
        <p:xfrm>
          <a:off x="852000" y="4432486"/>
          <a:ext cx="22026660" cy="7280471"/>
        </p:xfrm>
        <a:graphic>
          <a:graphicData uri="http://schemas.openxmlformats.org/drawingml/2006/table">
            <a:tbl>
              <a:tblPr/>
              <a:tblGrid>
                <a:gridCol w="1447270">
                  <a:extLst>
                    <a:ext uri="{9D8B030D-6E8A-4147-A177-3AD203B41FA5}">
                      <a16:colId xmlns:a16="http://schemas.microsoft.com/office/drawing/2014/main" val="548706971"/>
                    </a:ext>
                  </a:extLst>
                </a:gridCol>
                <a:gridCol w="4899198">
                  <a:extLst>
                    <a:ext uri="{9D8B030D-6E8A-4147-A177-3AD203B41FA5}">
                      <a16:colId xmlns:a16="http://schemas.microsoft.com/office/drawing/2014/main" val="758759193"/>
                    </a:ext>
                  </a:extLst>
                </a:gridCol>
                <a:gridCol w="2548647">
                  <a:extLst>
                    <a:ext uri="{9D8B030D-6E8A-4147-A177-3AD203B41FA5}">
                      <a16:colId xmlns:a16="http://schemas.microsoft.com/office/drawing/2014/main" val="3375078525"/>
                    </a:ext>
                  </a:extLst>
                </a:gridCol>
                <a:gridCol w="2159540">
                  <a:extLst>
                    <a:ext uri="{9D8B030D-6E8A-4147-A177-3AD203B41FA5}">
                      <a16:colId xmlns:a16="http://schemas.microsoft.com/office/drawing/2014/main" val="1732535182"/>
                    </a:ext>
                  </a:extLst>
                </a:gridCol>
                <a:gridCol w="1750979">
                  <a:extLst>
                    <a:ext uri="{9D8B030D-6E8A-4147-A177-3AD203B41FA5}">
                      <a16:colId xmlns:a16="http://schemas.microsoft.com/office/drawing/2014/main" val="4172328627"/>
                    </a:ext>
                  </a:extLst>
                </a:gridCol>
                <a:gridCol w="2295728">
                  <a:extLst>
                    <a:ext uri="{9D8B030D-6E8A-4147-A177-3AD203B41FA5}">
                      <a16:colId xmlns:a16="http://schemas.microsoft.com/office/drawing/2014/main" val="3759351354"/>
                    </a:ext>
                  </a:extLst>
                </a:gridCol>
                <a:gridCol w="2431915">
                  <a:extLst>
                    <a:ext uri="{9D8B030D-6E8A-4147-A177-3AD203B41FA5}">
                      <a16:colId xmlns:a16="http://schemas.microsoft.com/office/drawing/2014/main" val="2773100466"/>
                    </a:ext>
                  </a:extLst>
                </a:gridCol>
                <a:gridCol w="2101174">
                  <a:extLst>
                    <a:ext uri="{9D8B030D-6E8A-4147-A177-3AD203B41FA5}">
                      <a16:colId xmlns:a16="http://schemas.microsoft.com/office/drawing/2014/main" val="4264504694"/>
                    </a:ext>
                  </a:extLst>
                </a:gridCol>
                <a:gridCol w="2341532">
                  <a:extLst>
                    <a:ext uri="{9D8B030D-6E8A-4147-A177-3AD203B41FA5}">
                      <a16:colId xmlns:a16="http://schemas.microsoft.com/office/drawing/2014/main" val="1942438250"/>
                    </a:ext>
                  </a:extLst>
                </a:gridCol>
                <a:gridCol w="50677">
                  <a:extLst>
                    <a:ext uri="{9D8B030D-6E8A-4147-A177-3AD203B41FA5}">
                      <a16:colId xmlns:a16="http://schemas.microsoft.com/office/drawing/2014/main" val="2291529095"/>
                    </a:ext>
                  </a:extLst>
                </a:gridCol>
              </a:tblGrid>
              <a:tr h="240978">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010296092"/>
                  </a:ext>
                </a:extLst>
              </a:tr>
              <a:tr h="1030906">
                <a:tc>
                  <a:txBody>
                    <a:bodyPr/>
                    <a:lstStyle/>
                    <a:p>
                      <a:pPr algn="l" fontAlgn="b"/>
                      <a:endParaRPr lang="en-US" sz="2000" b="0" i="0" u="none" strike="noStrike" dirty="0">
                        <a:solidFill>
                          <a:srgbClr val="FFFFFF"/>
                        </a:solidFill>
                        <a:effectLst/>
                        <a:latin typeface="Calibri"/>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solidFill>
                      <a:srgbClr val="2F7788"/>
                    </a:solidFill>
                  </a:tcPr>
                </a:tc>
                <a:tc>
                  <a:txBody>
                    <a:bodyPr/>
                    <a:lstStyle/>
                    <a:p>
                      <a:pPr algn="ctr" fontAlgn="b"/>
                      <a:r>
                        <a:rPr lang="el-GR" sz="2000" b="0" i="0" u="none" strike="noStrike" dirty="0">
                          <a:solidFill>
                            <a:srgbClr val="000000"/>
                          </a:solidFill>
                          <a:effectLst/>
                          <a:latin typeface="Arial"/>
                        </a:rPr>
                        <a:t>Παρεμβάσεις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Έναρξη/ Ολοκλήρωση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Συναρμόδια Υπουργεία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Αρμόδια Υπηρεσία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Εξασφαλισμένη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Πηγές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Ένδειξη</a:t>
                      </a:r>
                      <a:br>
                        <a:rPr lang="el-GR" sz="2000" b="0" i="0" u="none" strike="noStrike" dirty="0">
                          <a:solidFill>
                            <a:srgbClr val="000000"/>
                          </a:solidFill>
                          <a:effectLst/>
                          <a:latin typeface="Arial"/>
                        </a:rPr>
                      </a:br>
                      <a:r>
                        <a:rPr lang="el-GR" sz="2000" b="0" i="0" u="none" strike="noStrike" dirty="0">
                          <a:solidFill>
                            <a:srgbClr val="000000"/>
                          </a:solidFill>
                          <a:effectLst/>
                          <a:latin typeface="Arial"/>
                        </a:rPr>
                        <a:t>Κόστους</a:t>
                      </a:r>
                      <a:br>
                        <a:rPr lang="el-GR" sz="2000" b="1" i="0" u="none" strike="noStrike" dirty="0">
                          <a:solidFill>
                            <a:srgbClr val="000000"/>
                          </a:solidFill>
                          <a:effectLst/>
                          <a:latin typeface="Arial"/>
                        </a:rPr>
                      </a:br>
                      <a:r>
                        <a:rPr lang="el-GR" sz="2000" b="0" i="0" u="none" strike="noStrike" dirty="0">
                          <a:solidFill>
                            <a:srgbClr val="000000"/>
                          </a:solidFill>
                          <a:effectLst/>
                          <a:latin typeface="Arial"/>
                        </a:rPr>
                        <a:t>(σε χιλ. €)</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Είδος</a:t>
                      </a:r>
                      <a:br>
                        <a:rPr lang="el-GR" sz="2000" b="0" i="0" u="none" strike="noStrike" dirty="0">
                          <a:solidFill>
                            <a:srgbClr val="000000"/>
                          </a:solidFill>
                          <a:effectLst/>
                          <a:latin typeface="Arial"/>
                        </a:rPr>
                      </a:br>
                      <a:r>
                        <a:rPr lang="el-GR" sz="2000" b="0" i="0" u="none" strike="noStrike" dirty="0">
                          <a:solidFill>
                            <a:srgbClr val="000000"/>
                          </a:solidFill>
                          <a:effectLst/>
                          <a:latin typeface="Arial"/>
                        </a:rPr>
                        <a:t>Παρέμβασης </a:t>
                      </a:r>
                      <a:endParaRPr lang="el-GR" sz="2000" b="0" i="0" u="none" strike="noStrike">
                        <a:solidFill>
                          <a:srgbClr val="000000"/>
                        </a:solidFill>
                        <a:effectLst/>
                        <a:latin typeface="Arial"/>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85483885"/>
                  </a:ext>
                </a:extLst>
              </a:tr>
              <a:tr h="1441820">
                <a:tc>
                  <a:txBody>
                    <a:bodyPr/>
                    <a:lstStyle/>
                    <a:p>
                      <a:pPr algn="ctr" fontAlgn="ctr"/>
                      <a:r>
                        <a:rPr lang="el-GR" sz="2000" b="0" i="0" u="none" strike="noStrike" dirty="0">
                          <a:solidFill>
                            <a:srgbClr val="FFFFFF"/>
                          </a:solidFill>
                          <a:effectLst/>
                          <a:latin typeface="Arial"/>
                        </a:rPr>
                        <a:t>6.</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a:noFill/>
                    </a:lnB>
                    <a:solidFill>
                      <a:srgbClr val="2F7788"/>
                    </a:solidFill>
                  </a:tcPr>
                </a:tc>
                <a:tc>
                  <a:txBody>
                    <a:bodyPr/>
                    <a:lstStyle/>
                    <a:p>
                      <a:pPr algn="ctr" rtl="0" fontAlgn="ctr"/>
                      <a:r>
                        <a:rPr lang="el-GR" sz="2000" b="0" i="0" u="none" strike="noStrike" dirty="0">
                          <a:solidFill>
                            <a:srgbClr val="5E5E5E"/>
                          </a:solidFill>
                          <a:effectLst/>
                          <a:latin typeface="Arial"/>
                        </a:rPr>
                        <a:t>Βελτίωση Δρόμου Σωτήρας Δερύνειας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757171"/>
                          </a:solidFill>
                          <a:effectLst/>
                          <a:latin typeface="Arial"/>
                        </a:rPr>
                        <a:t>Αύγουστος 2022 </a:t>
                      </a:r>
                      <a:r>
                        <a:rPr lang="en-150" sz="2000" b="0" i="0" u="none" strike="noStrike" dirty="0">
                          <a:solidFill>
                            <a:srgbClr val="757171"/>
                          </a:solidFill>
                          <a:effectLst/>
                          <a:latin typeface="Arial"/>
                        </a:rPr>
                        <a:t>–</a:t>
                      </a:r>
                      <a:r>
                        <a:rPr lang="el-GR" sz="2000" b="0" i="0" u="none" strike="noStrike" dirty="0">
                          <a:solidFill>
                            <a:srgbClr val="757171"/>
                          </a:solidFill>
                          <a:effectLst/>
                          <a:latin typeface="Arial"/>
                        </a:rPr>
                        <a:t> Φεβρουάριος 2026</a:t>
                      </a:r>
                      <a:endParaRPr lang="en-US" sz="2000" b="0" i="0" u="none" strike="noStrike" dirty="0">
                        <a:solidFill>
                          <a:srgbClr val="757171"/>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r>
                        <a:rPr lang="el-GR" sz="2000" b="0" i="0" u="none" strike="noStrike" cap="none" spc="0" baseline="0" dirty="0">
                          <a:solidFill>
                            <a:srgbClr val="5E5E5E"/>
                          </a:solidFill>
                          <a:effectLst/>
                          <a:uFillTx/>
                          <a:latin typeface="Arial"/>
                          <a:ea typeface="+mn-ea"/>
                          <a:cs typeface="+mn-cs"/>
                          <a:sym typeface="Helvetica Neue Light"/>
                        </a:rPr>
                        <a:t>Υπουργείο Εσωτερικών</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r>
                        <a:rPr lang="el-GR" sz="2000" b="0" i="0" u="none" strike="noStrike" dirty="0">
                          <a:solidFill>
                            <a:srgbClr val="757171"/>
                          </a:solidFill>
                          <a:effectLst/>
                          <a:latin typeface="Arial"/>
                        </a:rPr>
                        <a:t>ΤΔΕ</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15.9 εκατ.</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001736985"/>
                  </a:ext>
                </a:extLst>
              </a:tr>
              <a:tr h="1406054">
                <a:tc>
                  <a:txBody>
                    <a:bodyPr/>
                    <a:lstStyle/>
                    <a:p>
                      <a:pPr algn="ctr" fontAlgn="ctr"/>
                      <a:r>
                        <a:rPr lang="el-GR" sz="2000" b="0" i="0" u="none" strike="noStrike" dirty="0">
                          <a:solidFill>
                            <a:srgbClr val="FFFFFF"/>
                          </a:solidFill>
                          <a:effectLst/>
                          <a:latin typeface="Arial"/>
                        </a:rPr>
                        <a:t>7.</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Βελτίωση παραλιακού δρόμου Λάρνακας Δεκέλειας (Τμήμα από Ναυτικό όμιλο-Κόμβο Πύλας)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Tx/>
                        <a:buNone/>
                      </a:pPr>
                      <a:r>
                        <a:rPr lang="el-GR" sz="2000" b="0" i="0" u="none" strike="noStrike" dirty="0">
                          <a:solidFill>
                            <a:srgbClr val="757171"/>
                          </a:solidFill>
                          <a:effectLst/>
                          <a:latin typeface="Arial"/>
                        </a:rPr>
                        <a:t>Σεπτέμβριος 2022 – Σεπτέμβριο 2025</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cap="none" spc="0" baseline="0" dirty="0">
                          <a:solidFill>
                            <a:srgbClr val="5E5E5E"/>
                          </a:solidFill>
                          <a:effectLst/>
                          <a:uFillTx/>
                          <a:latin typeface="Arial"/>
                          <a:ea typeface="+mn-ea"/>
                          <a:cs typeface="+mn-cs"/>
                          <a:sym typeface="Helvetica Neue Light"/>
                        </a:rPr>
                        <a:t>Υπουργείο Εσωτερικών</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ΤΔΕ</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17.66 εκατ.</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437226561"/>
                  </a:ext>
                </a:extLst>
              </a:tr>
              <a:tr h="1348199">
                <a:tc>
                  <a:txBody>
                    <a:bodyPr/>
                    <a:lstStyle/>
                    <a:p>
                      <a:pPr algn="ctr" fontAlgn="ctr"/>
                      <a:r>
                        <a:rPr lang="el-GR" sz="2000" b="0" i="0" u="none" strike="noStrike" dirty="0">
                          <a:solidFill>
                            <a:srgbClr val="FFFFFF"/>
                          </a:solidFill>
                          <a:effectLst/>
                          <a:latin typeface="Arial"/>
                        </a:rPr>
                        <a:t>8.</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Ενίσχυση προσβασιμότητας ποδηλατών, πεζών, ΑμεΑ στα αστικά κέντρα Επαρχία Λεμεσού </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indent="0" algn="ctr" rtl="0" fontAlgn="ctr">
                        <a:buFontTx/>
                        <a:buNone/>
                      </a:pPr>
                      <a:r>
                        <a:rPr lang="el-GR" sz="2000" b="0" i="0" u="none" strike="noStrike" dirty="0">
                          <a:solidFill>
                            <a:srgbClr val="757171"/>
                          </a:solidFill>
                          <a:effectLst/>
                          <a:latin typeface="Arial"/>
                        </a:rPr>
                        <a:t>Ιανουάριο 2025 – Απρίλιο 2026</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endParaRPr lang="en-US" sz="2000" b="0" i="0" u="none" strike="noStrike" dirty="0">
                        <a:solidFill>
                          <a:srgbClr val="5E5E5E"/>
                        </a:solidFill>
                        <a:effectLst/>
                        <a:latin typeface="Arial" panose="020B0604020202020204" pitchFamily="34" charset="0"/>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ΤΔΕ</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panose="020B0604020202020204" pitchFamily="34" charset="0"/>
                        </a:rPr>
                        <a:t>Σχέδιο Ανάκαμψης και Ανθεκτικότητας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2.62 εκατ. </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534771599"/>
                  </a:ext>
                </a:extLst>
              </a:tr>
              <a:tr h="1606221">
                <a:tc>
                  <a:txBody>
                    <a:bodyPr/>
                    <a:lstStyle/>
                    <a:p>
                      <a:pPr algn="ctr" fontAlgn="ctr"/>
                      <a:r>
                        <a:rPr lang="el-GR" sz="2000" b="0" i="0" u="none" strike="noStrike" dirty="0">
                          <a:solidFill>
                            <a:srgbClr val="FFFFFF"/>
                          </a:solidFill>
                          <a:effectLst/>
                          <a:latin typeface="Arial"/>
                        </a:rPr>
                        <a:t>9.</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algn="ctr"/>
                      <a:r>
                        <a:rPr lang="el-GR" sz="2000" b="0" i="0" u="none" strike="noStrike" cap="none" spc="0" baseline="0" dirty="0">
                          <a:solidFill>
                            <a:srgbClr val="5E5E5E"/>
                          </a:solidFill>
                          <a:effectLst/>
                          <a:uFillTx/>
                          <a:latin typeface="Arial"/>
                          <a:ea typeface="+mn-ea"/>
                          <a:cs typeface="+mn-cs"/>
                          <a:sym typeface="Helvetica Neue Light"/>
                        </a:rPr>
                        <a:t>Περιμετρικός Αυτοκινητόδρομος Λευκωσίας Κατασκευή της Β3 Φάσης του Έργου από Δρόμο Λευκωσίας-</a:t>
                      </a:r>
                      <a:r>
                        <a:rPr lang="el-GR" sz="2000" b="0" i="0" u="none" strike="noStrike" cap="none" spc="0" baseline="0" dirty="0" err="1">
                          <a:solidFill>
                            <a:srgbClr val="5E5E5E"/>
                          </a:solidFill>
                          <a:effectLst/>
                          <a:uFillTx/>
                          <a:latin typeface="Arial"/>
                          <a:ea typeface="+mn-ea"/>
                          <a:cs typeface="+mn-cs"/>
                          <a:sym typeface="Helvetica Neue Light"/>
                        </a:rPr>
                        <a:t>Παλαιχωρίου</a:t>
                      </a:r>
                      <a:r>
                        <a:rPr lang="el-GR" sz="2000" b="0" i="0" u="none" strike="noStrike" cap="none" spc="0" baseline="0" dirty="0">
                          <a:solidFill>
                            <a:srgbClr val="5E5E5E"/>
                          </a:solidFill>
                          <a:effectLst/>
                          <a:uFillTx/>
                          <a:latin typeface="Arial"/>
                          <a:ea typeface="+mn-ea"/>
                          <a:cs typeface="+mn-cs"/>
                          <a:sym typeface="Helvetica Neue Light"/>
                        </a:rPr>
                        <a:t> μέχρι </a:t>
                      </a:r>
                      <a:r>
                        <a:rPr lang="el-GR" sz="2000" b="0" i="0" u="none" strike="noStrike" cap="none" spc="0" baseline="0" dirty="0" err="1">
                          <a:solidFill>
                            <a:srgbClr val="5E5E5E"/>
                          </a:solidFill>
                          <a:effectLst/>
                          <a:uFillTx/>
                          <a:latin typeface="Arial"/>
                          <a:ea typeface="+mn-ea"/>
                          <a:cs typeface="+mn-cs"/>
                          <a:sym typeface="Helvetica Neue Light"/>
                        </a:rPr>
                        <a:t>Λεωφ</a:t>
                      </a:r>
                      <a:r>
                        <a:rPr lang="el-GR" sz="2000" b="0" i="0" u="none" strike="noStrike" cap="none" spc="0" baseline="0" dirty="0">
                          <a:solidFill>
                            <a:srgbClr val="5E5E5E"/>
                          </a:solidFill>
                          <a:effectLst/>
                          <a:uFillTx/>
                          <a:latin typeface="Arial"/>
                          <a:ea typeface="+mn-ea"/>
                          <a:cs typeface="+mn-cs"/>
                          <a:sym typeface="Helvetica Neue Light"/>
                        </a:rPr>
                        <a:t>. </a:t>
                      </a:r>
                      <a:r>
                        <a:rPr lang="el-GR" sz="2000" b="0" i="0" u="none" strike="noStrike" cap="none" spc="0" baseline="0" dirty="0" err="1">
                          <a:solidFill>
                            <a:srgbClr val="5E5E5E"/>
                          </a:solidFill>
                          <a:effectLst/>
                          <a:uFillTx/>
                          <a:latin typeface="Arial"/>
                          <a:ea typeface="+mn-ea"/>
                          <a:cs typeface="+mn-cs"/>
                          <a:sym typeface="Helvetica Neue Light"/>
                        </a:rPr>
                        <a:t>Αρχ</a:t>
                      </a:r>
                      <a:r>
                        <a:rPr lang="el-GR" sz="2000" b="0" i="0" u="none" strike="noStrike" cap="none" spc="0" baseline="0" dirty="0">
                          <a:solidFill>
                            <a:srgbClr val="5E5E5E"/>
                          </a:solidFill>
                          <a:effectLst/>
                          <a:uFillTx/>
                          <a:latin typeface="Arial"/>
                          <a:ea typeface="+mn-ea"/>
                          <a:cs typeface="+mn-cs"/>
                          <a:sym typeface="Helvetica Neue Light"/>
                        </a:rPr>
                        <a:t>, Μακαρίου στην Λακατάμια </a:t>
                      </a:r>
                      <a:endParaRPr lang="en-US" sz="2000" b="0" i="0" u="none" strike="noStrike" cap="none" spc="0" baseline="0" dirty="0">
                        <a:solidFill>
                          <a:srgbClr val="5E5E5E"/>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r>
                        <a:rPr lang="el-GR" sz="2000" b="0" i="0" u="none" strike="noStrike" cap="none" spc="0" baseline="0" dirty="0">
                          <a:solidFill>
                            <a:srgbClr val="5E5E5E"/>
                          </a:solidFill>
                          <a:effectLst/>
                          <a:uFillTx/>
                          <a:latin typeface="Arial"/>
                          <a:ea typeface="+mn-ea"/>
                          <a:cs typeface="+mn-cs"/>
                          <a:sym typeface="Helvetica Neue Light"/>
                        </a:rPr>
                        <a:t>Ιούλιο 2025 – Ιούλιο 2028</a:t>
                      </a:r>
                      <a:endParaRPr lang="en-US" sz="2000" b="0" i="0" u="none" strike="noStrike" cap="none" spc="0" baseline="0" dirty="0">
                        <a:solidFill>
                          <a:srgbClr val="5E5E5E"/>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endParaRPr lang="en-US" sz="2000" b="0" i="0" u="none" strike="noStrike" cap="none" spc="0" baseline="0" dirty="0">
                        <a:solidFill>
                          <a:srgbClr val="5E5E5E"/>
                        </a:solidFill>
                        <a:effectLst/>
                        <a:highlight>
                          <a:srgbClr val="FFFF00"/>
                        </a:highligh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r>
                        <a:rPr lang="el-GR" sz="2000" b="0" i="0" u="none" strike="noStrike" cap="none" spc="0" baseline="0" dirty="0">
                          <a:solidFill>
                            <a:srgbClr val="5E5E5E"/>
                          </a:solidFill>
                          <a:effectLst/>
                          <a:uFillTx/>
                          <a:latin typeface="Arial"/>
                          <a:ea typeface="+mn-ea"/>
                          <a:cs typeface="+mn-cs"/>
                          <a:sym typeface="Helvetica Neue Light"/>
                        </a:rPr>
                        <a:t>ΤΔΕ</a:t>
                      </a:r>
                      <a:endParaRPr lang="en-US" sz="2000" b="0" i="0" u="none" strike="noStrike" cap="none" spc="0" baseline="0" dirty="0">
                        <a:solidFill>
                          <a:srgbClr val="5E5E5E"/>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auto" latinLnBrk="0" hangingPunct="1">
                        <a:lnSpc>
                          <a:spcPct val="100000"/>
                        </a:lnSpc>
                        <a:spcBef>
                          <a:spcPts val="0"/>
                        </a:spcBef>
                        <a:spcAft>
                          <a:spcPts val="0"/>
                        </a:spcAft>
                        <a:buClrTx/>
                        <a:buSzTx/>
                        <a:buFontTx/>
                        <a:buNone/>
                        <a:tabLst/>
                        <a:defRPr/>
                      </a:pPr>
                      <a:r>
                        <a:rPr lang="en-US" sz="2000" b="0" i="0" u="none" strike="noStrike" cap="none" spc="0" baseline="0" dirty="0">
                          <a:solidFill>
                            <a:srgbClr val="5E5E5E"/>
                          </a:solidFill>
                          <a:effectLst/>
                          <a:uFillTx/>
                          <a:latin typeface="Arial"/>
                          <a:ea typeface="+mn-ea"/>
                          <a:cs typeface="+mn-cs"/>
                          <a:sym typeface="Helvetica Neue Light"/>
                        </a:rPr>
                        <a:t>✓</a:t>
                      </a:r>
                    </a:p>
                    <a:p>
                      <a:endParaRPr lang="en-US" sz="2000" b="0" i="0" u="none" strike="noStrike" cap="none" spc="0" baseline="0" dirty="0">
                        <a:solidFill>
                          <a:srgbClr val="5E5E5E"/>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r>
                        <a:rPr lang="el-GR" sz="2000" b="0" i="0" u="none" strike="noStrike" cap="none" spc="0" baseline="0" dirty="0">
                          <a:solidFill>
                            <a:srgbClr val="5E5E5E"/>
                          </a:solidFill>
                          <a:effectLst/>
                          <a:uFillTx/>
                          <a:latin typeface="Arial"/>
                          <a:ea typeface="+mn-ea"/>
                          <a:cs typeface="+mn-cs"/>
                          <a:sym typeface="Helvetica Neue Light"/>
                        </a:rPr>
                        <a:t>Γενική Διεύθυνση Ανάπτυξης</a:t>
                      </a:r>
                      <a:endParaRPr lang="en-US" sz="2000" b="0" i="0" u="none" strike="noStrike" cap="none" spc="0" baseline="0" dirty="0">
                        <a:solidFill>
                          <a:srgbClr val="5E5E5E"/>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r>
                        <a:rPr lang="el-GR" sz="2000" b="0" i="0" u="none" strike="noStrike" cap="none" spc="0" baseline="0" dirty="0">
                          <a:solidFill>
                            <a:srgbClr val="5E5E5E"/>
                          </a:solidFill>
                          <a:effectLst/>
                          <a:uFillTx/>
                          <a:latin typeface="Arial"/>
                          <a:ea typeface="+mn-ea"/>
                          <a:cs typeface="+mn-cs"/>
                          <a:sym typeface="Helvetica Neue Light"/>
                        </a:rPr>
                        <a:t>35.6 εκατ.</a:t>
                      </a:r>
                      <a:endParaRPr lang="en-US" sz="2000" b="0" i="0" u="none" strike="noStrike" cap="none" spc="0" baseline="0" dirty="0">
                        <a:solidFill>
                          <a:srgbClr val="5E5E5E"/>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r>
                        <a:rPr lang="el-GR" sz="2000" b="0" i="0" u="none" strike="noStrike" cap="none" spc="0" baseline="0" dirty="0">
                          <a:solidFill>
                            <a:srgbClr val="5E5E5E"/>
                          </a:solidFill>
                          <a:effectLst/>
                          <a:uFillTx/>
                          <a:latin typeface="Arial"/>
                          <a:ea typeface="+mn-ea"/>
                          <a:cs typeface="+mn-cs"/>
                          <a:sym typeface="Helvetica Neue Light"/>
                        </a:rPr>
                        <a:t>Έργο Υποδομής</a:t>
                      </a:r>
                      <a:endParaRPr lang="en-US" sz="2000" b="0" i="0" u="none" strike="noStrike" cap="none" spc="0" baseline="0" dirty="0">
                        <a:solidFill>
                          <a:srgbClr val="5E5E5E"/>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091756177"/>
                  </a:ext>
                </a:extLst>
              </a:tr>
              <a:tr h="206293">
                <a:tc>
                  <a:txBody>
                    <a:bodyPr/>
                    <a:lstStyle/>
                    <a:p>
                      <a:pPr algn="ctr" fontAlgn="ctr"/>
                      <a:endParaRPr lang="en-US" sz="1100" b="0" i="0" u="none" strike="noStrike">
                        <a:solidFill>
                          <a:srgbClr val="FFFFFF"/>
                        </a:solidFill>
                        <a:effectLst/>
                        <a:latin typeface="Arial" panose="020B0604020202020204" pitchFamily="34" charset="0"/>
                      </a:endParaRPr>
                    </a:p>
                  </a:txBody>
                  <a:tcPr marL="9525" marR="9525" marT="9525" marB="0" anchor="ctr">
                    <a:lnL>
                      <a:noFill/>
                    </a:lnL>
                    <a:lnR>
                      <a:noFill/>
                    </a:lnR>
                    <a:lnT w="6350" cap="flat" cmpd="sng" algn="ctr">
                      <a:noFill/>
                      <a:prstDash val="solid"/>
                      <a:round/>
                      <a:headEnd type="none" w="med" len="med"/>
                      <a:tailEnd type="none" w="med" len="med"/>
                    </a:lnT>
                    <a:lnB>
                      <a:noFill/>
                    </a:lnB>
                  </a:tcPr>
                </a:tc>
                <a:tc>
                  <a:txBody>
                    <a:bodyPr/>
                    <a:lstStyle/>
                    <a:p>
                      <a:pPr algn="l"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757171"/>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934768457"/>
                  </a:ext>
                </a:extLst>
              </a:tr>
            </a:tbl>
          </a:graphicData>
        </a:graphic>
      </p:graphicFrame>
      <p:sp>
        <p:nvSpPr>
          <p:cNvPr id="14" name="Rectangle 13">
            <a:extLst>
              <a:ext uri="{FF2B5EF4-FFF2-40B4-BE49-F238E27FC236}">
                <a16:creationId xmlns:a16="http://schemas.microsoft.com/office/drawing/2014/main" id="{F9E18022-4ED6-4F63-B42F-1FC2274CE073}"/>
              </a:ext>
            </a:extLst>
          </p:cNvPr>
          <p:cNvSpPr/>
          <p:nvPr/>
        </p:nvSpPr>
        <p:spPr>
          <a:xfrm>
            <a:off x="852000" y="3613011"/>
            <a:ext cx="13370168" cy="628955"/>
          </a:xfrm>
          <a:prstGeom prst="rect">
            <a:avLst/>
          </a:prstGeom>
        </p:spPr>
        <p:txBody>
          <a:bodyPr wrap="square">
            <a:spAutoFit/>
          </a:bodyPr>
          <a:lstStyle/>
          <a:p>
            <a:pPr algn="l">
              <a:lnSpc>
                <a:spcPct val="120000"/>
              </a:lnSpc>
              <a:buClr>
                <a:srgbClr val="2F7788"/>
              </a:buClr>
              <a:buSzPct val="120000"/>
            </a:pPr>
            <a:r>
              <a:rPr lang="el-GR" sz="3200" dirty="0">
                <a:solidFill>
                  <a:schemeClr val="bg1"/>
                </a:solidFill>
              </a:rPr>
              <a:t>Ανάπτυξη οδικού δικτύου – Ενώνουμε πόλεις και ανθρώπους</a:t>
            </a:r>
          </a:p>
        </p:txBody>
      </p:sp>
      <p:pic>
        <p:nvPicPr>
          <p:cNvPr id="15" name="Image" descr="Image">
            <a:extLst>
              <a:ext uri="{FF2B5EF4-FFF2-40B4-BE49-F238E27FC236}">
                <a16:creationId xmlns:a16="http://schemas.microsoft.com/office/drawing/2014/main" id="{4FC34C88-4B54-4577-9F37-3C26807DB426}"/>
              </a:ext>
            </a:extLst>
          </p:cNvPr>
          <p:cNvPicPr>
            <a:picLocks noChangeAspect="1"/>
          </p:cNvPicPr>
          <p:nvPr/>
        </p:nvPicPr>
        <p:blipFill>
          <a:blip r:embed="rId2"/>
          <a:stretch>
            <a:fillRect/>
          </a:stretch>
        </p:blipFill>
        <p:spPr>
          <a:xfrm>
            <a:off x="15809537" y="11531983"/>
            <a:ext cx="8483137" cy="2286452"/>
          </a:xfrm>
          <a:prstGeom prst="rect">
            <a:avLst/>
          </a:prstGeom>
          <a:ln w="12700">
            <a:miter lim="400000"/>
          </a:ln>
        </p:spPr>
      </p:pic>
      <p:sp>
        <p:nvSpPr>
          <p:cNvPr id="16" name="Rectangle 15">
            <a:extLst>
              <a:ext uri="{FF2B5EF4-FFF2-40B4-BE49-F238E27FC236}">
                <a16:creationId xmlns:a16="http://schemas.microsoft.com/office/drawing/2014/main" id="{CA1F941F-7E31-4C4F-8F8A-DD72709E8683}"/>
              </a:ext>
            </a:extLst>
          </p:cNvPr>
          <p:cNvSpPr/>
          <p:nvPr/>
        </p:nvSpPr>
        <p:spPr>
          <a:xfrm>
            <a:off x="17117059" y="12791913"/>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Tree>
    <p:extLst>
      <p:ext uri="{BB962C8B-B14F-4D97-AF65-F5344CB8AC3E}">
        <p14:creationId xmlns:p14="http://schemas.microsoft.com/office/powerpoint/2010/main" val="342960808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line goes here goes here">
            <a:extLst>
              <a:ext uri="{FF2B5EF4-FFF2-40B4-BE49-F238E27FC236}">
                <a16:creationId xmlns:a16="http://schemas.microsoft.com/office/drawing/2014/main" id="{0EC7DE34-573D-48A6-B373-65BCDD0E1BA7}"/>
              </a:ext>
            </a:extLst>
          </p:cNvPr>
          <p:cNvSpPr txBox="1"/>
          <p:nvPr/>
        </p:nvSpPr>
        <p:spPr>
          <a:xfrm>
            <a:off x="860928" y="562098"/>
            <a:ext cx="881342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pPr marL="0" marR="0" lvl="0" indent="0" algn="l" defTabSz="825500" rtl="0" eaLnBrk="1" fontAlgn="auto" latinLnBrk="0" hangingPunct="0">
              <a:lnSpc>
                <a:spcPct val="120000"/>
              </a:lnSpc>
              <a:spcBef>
                <a:spcPts val="0"/>
              </a:spcBef>
              <a:spcAft>
                <a:spcPts val="0"/>
              </a:spcAft>
              <a:buClrTx/>
              <a:buSzTx/>
              <a:buFontTx/>
              <a:buNone/>
              <a:tabLst/>
              <a:defRPr/>
            </a:pP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Ετ</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h</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Σχ</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e</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Δρ</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a</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σης</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2026 </a:t>
            </a:r>
          </a:p>
        </p:txBody>
      </p:sp>
      <p:sp>
        <p:nvSpPr>
          <p:cNvPr id="5" name="Subtitle here">
            <a:extLst>
              <a:ext uri="{FF2B5EF4-FFF2-40B4-BE49-F238E27FC236}">
                <a16:creationId xmlns:a16="http://schemas.microsoft.com/office/drawing/2014/main" id="{3541B221-FE47-4EC5-803A-BF7B46C2A717}"/>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l-GR" sz="5000" b="0" i="1" u="none" strike="noStrike" kern="0" cap="none" spc="150" normalizeH="0" baseline="0" noProof="0">
                <a:ln>
                  <a:noFill/>
                </a:ln>
                <a:solidFill>
                  <a:srgbClr val="307687"/>
                </a:solidFill>
                <a:effectLst/>
                <a:uLnTx/>
                <a:uFillTx/>
                <a:latin typeface="Arial" panose="020B0604020202020204" pitchFamily="34" charset="0"/>
                <a:cs typeface="Arial" panose="020B0604020202020204" pitchFamily="34" charset="0"/>
                <a:sym typeface="Arial" panose="020B0604020202020204"/>
              </a:rPr>
              <a:t>Στρατηγικοί Στόχοι</a:t>
            </a:r>
          </a:p>
        </p:txBody>
      </p:sp>
      <p:sp>
        <p:nvSpPr>
          <p:cNvPr id="6" name="Line">
            <a:extLst>
              <a:ext uri="{FF2B5EF4-FFF2-40B4-BE49-F238E27FC236}">
                <a16:creationId xmlns:a16="http://schemas.microsoft.com/office/drawing/2014/main" id="{F6FAAA77-249F-421A-AD4E-A3183E102B65}"/>
              </a:ext>
            </a:extLst>
          </p:cNvPr>
          <p:cNvSpPr/>
          <p:nvPr/>
        </p:nvSpPr>
        <p:spPr>
          <a:xfrm>
            <a:off x="852000" y="3030791"/>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7" name="Subtitle here">
            <a:extLst>
              <a:ext uri="{FF2B5EF4-FFF2-40B4-BE49-F238E27FC236}">
                <a16:creationId xmlns:a16="http://schemas.microsoft.com/office/drawing/2014/main" id="{9475C497-FF0E-45F6-B733-5A8BAB94BC3F}"/>
              </a:ext>
            </a:extLst>
          </p:cNvPr>
          <p:cNvSpPr txBox="1"/>
          <p:nvPr/>
        </p:nvSpPr>
        <p:spPr>
          <a:xfrm>
            <a:off x="852000" y="313595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Στόχος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8" name="Subtitle here">
            <a:extLst>
              <a:ext uri="{FF2B5EF4-FFF2-40B4-BE49-F238E27FC236}">
                <a16:creationId xmlns:a16="http://schemas.microsoft.com/office/drawing/2014/main" id="{355484D3-7394-4147-A1CE-4B572A21C30F}"/>
              </a:ext>
            </a:extLst>
          </p:cNvPr>
          <p:cNvSpPr txBox="1"/>
          <p:nvPr/>
        </p:nvSpPr>
        <p:spPr>
          <a:xfrm>
            <a:off x="7707086" y="3209595"/>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Περιγραφή</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9" name="Subtitle here">
            <a:extLst>
              <a:ext uri="{FF2B5EF4-FFF2-40B4-BE49-F238E27FC236}">
                <a16:creationId xmlns:a16="http://schemas.microsoft.com/office/drawing/2014/main" id="{D236B063-0DD7-40F5-BE86-EB6B1661302E}"/>
              </a:ext>
            </a:extLst>
          </p:cNvPr>
          <p:cNvSpPr txBox="1"/>
          <p:nvPr/>
        </p:nvSpPr>
        <p:spPr>
          <a:xfrm>
            <a:off x="15368564" y="3135952"/>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Κόστος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10" name="Subtitle here">
            <a:extLst>
              <a:ext uri="{FF2B5EF4-FFF2-40B4-BE49-F238E27FC236}">
                <a16:creationId xmlns:a16="http://schemas.microsoft.com/office/drawing/2014/main" id="{4CB51FEB-E5A8-4A2D-8B4F-8FC56ADB8DDE}"/>
              </a:ext>
            </a:extLst>
          </p:cNvPr>
          <p:cNvSpPr txBox="1"/>
          <p:nvPr/>
        </p:nvSpPr>
        <p:spPr>
          <a:xfrm>
            <a:off x="18174127" y="3135952"/>
            <a:ext cx="378380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Χρονοδιάγραμμα</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11" name="Subtitle here">
            <a:extLst>
              <a:ext uri="{FF2B5EF4-FFF2-40B4-BE49-F238E27FC236}">
                <a16:creationId xmlns:a16="http://schemas.microsoft.com/office/drawing/2014/main" id="{7A3E5CD8-423F-42E8-83AE-C7771E8DB7B9}"/>
              </a:ext>
            </a:extLst>
          </p:cNvPr>
          <p:cNvSpPr txBox="1"/>
          <p:nvPr/>
        </p:nvSpPr>
        <p:spPr>
          <a:xfrm>
            <a:off x="20963098" y="3135952"/>
            <a:ext cx="167729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Αφορά</a:t>
            </a:r>
          </a:p>
        </p:txBody>
      </p:sp>
      <p:sp>
        <p:nvSpPr>
          <p:cNvPr id="12" name="Rectangle 11">
            <a:extLst>
              <a:ext uri="{FF2B5EF4-FFF2-40B4-BE49-F238E27FC236}">
                <a16:creationId xmlns:a16="http://schemas.microsoft.com/office/drawing/2014/main" id="{2BC30F83-1CF4-4B70-9734-6FC1097DF1CB}"/>
              </a:ext>
            </a:extLst>
          </p:cNvPr>
          <p:cNvSpPr/>
          <p:nvPr/>
        </p:nvSpPr>
        <p:spPr>
          <a:xfrm>
            <a:off x="851999" y="3759608"/>
            <a:ext cx="6815097" cy="1343301"/>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3" name="Rectangle 12">
            <a:extLst>
              <a:ext uri="{FF2B5EF4-FFF2-40B4-BE49-F238E27FC236}">
                <a16:creationId xmlns:a16="http://schemas.microsoft.com/office/drawing/2014/main" id="{1608CC9E-3364-4B94-B9B6-CC683E899519}"/>
              </a:ext>
            </a:extLst>
          </p:cNvPr>
          <p:cNvSpPr/>
          <p:nvPr/>
        </p:nvSpPr>
        <p:spPr>
          <a:xfrm>
            <a:off x="7805421" y="3759608"/>
            <a:ext cx="7424817"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4" name="Rectangle 13">
            <a:extLst>
              <a:ext uri="{FF2B5EF4-FFF2-40B4-BE49-F238E27FC236}">
                <a16:creationId xmlns:a16="http://schemas.microsoft.com/office/drawing/2014/main" id="{8C0DC72F-CF1C-4E95-877F-C59D5593C84F}"/>
              </a:ext>
            </a:extLst>
          </p:cNvPr>
          <p:cNvSpPr/>
          <p:nvPr/>
        </p:nvSpPr>
        <p:spPr>
          <a:xfrm>
            <a:off x="15368564"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5" name="Rectangle 14">
            <a:extLst>
              <a:ext uri="{FF2B5EF4-FFF2-40B4-BE49-F238E27FC236}">
                <a16:creationId xmlns:a16="http://schemas.microsoft.com/office/drawing/2014/main" id="{46A4E3D9-E59B-4B63-8D37-1CAA03597B15}"/>
              </a:ext>
            </a:extLst>
          </p:cNvPr>
          <p:cNvSpPr/>
          <p:nvPr/>
        </p:nvSpPr>
        <p:spPr>
          <a:xfrm>
            <a:off x="18174127"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6" name="Rectangle 15">
            <a:extLst>
              <a:ext uri="{FF2B5EF4-FFF2-40B4-BE49-F238E27FC236}">
                <a16:creationId xmlns:a16="http://schemas.microsoft.com/office/drawing/2014/main" id="{74B2BFCE-EF33-421E-9208-1AF7C7FC02EA}"/>
              </a:ext>
            </a:extLst>
          </p:cNvPr>
          <p:cNvSpPr/>
          <p:nvPr/>
        </p:nvSpPr>
        <p:spPr>
          <a:xfrm>
            <a:off x="20963098"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7" name="Subtitle here">
            <a:extLst>
              <a:ext uri="{FF2B5EF4-FFF2-40B4-BE49-F238E27FC236}">
                <a16:creationId xmlns:a16="http://schemas.microsoft.com/office/drawing/2014/main" id="{AA0AB2ED-A634-4FF8-8AC8-4635E3EDDF1A}"/>
              </a:ext>
            </a:extLst>
          </p:cNvPr>
          <p:cNvSpPr txBox="1"/>
          <p:nvPr/>
        </p:nvSpPr>
        <p:spPr>
          <a:xfrm>
            <a:off x="1046235" y="3811339"/>
            <a:ext cx="6497025" cy="1038939"/>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defRPr/>
            </a:pPr>
            <a:r>
              <a:rPr lang="el-GR" sz="2800" i="0" spc="0" dirty="0">
                <a:solidFill>
                  <a:srgbClr val="FFFFFF"/>
                </a:solidFill>
              </a:rPr>
              <a:t>Υ</a:t>
            </a:r>
            <a:r>
              <a:rPr lang="el-GR" sz="2500" i="0" spc="0" dirty="0">
                <a:solidFill>
                  <a:srgbClr val="FFFFFF"/>
                </a:solidFill>
              </a:rPr>
              <a:t>ποδομές στέγασης κρατικών και άλλων υπηρεσιών στη βάση νέων προδιαγραφών</a:t>
            </a:r>
          </a:p>
        </p:txBody>
      </p:sp>
      <p:sp>
        <p:nvSpPr>
          <p:cNvPr id="18" name="Subtitle here">
            <a:extLst>
              <a:ext uri="{FF2B5EF4-FFF2-40B4-BE49-F238E27FC236}">
                <a16:creationId xmlns:a16="http://schemas.microsoft.com/office/drawing/2014/main" id="{C4AAF42F-56CD-489F-ACC2-69FF8BFB9787}"/>
              </a:ext>
            </a:extLst>
          </p:cNvPr>
          <p:cNvSpPr txBox="1"/>
          <p:nvPr/>
        </p:nvSpPr>
        <p:spPr>
          <a:xfrm>
            <a:off x="7966619" y="4009216"/>
            <a:ext cx="7125295" cy="128746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300" i="0" spc="0">
                <a:solidFill>
                  <a:srgbClr val="5E5E5E"/>
                </a:solidFill>
              </a:rPr>
              <a:t>Ανέγερση κτηρίων για στέγαση κρατικών υπηρεσιών και αξιοποίηση της Κυβερνητικής Περιουσίας</a:t>
            </a:r>
          </a:p>
          <a:p>
            <a:pPr>
              <a:lnSpc>
                <a:spcPct val="120000"/>
              </a:lnSpc>
              <a:buClr>
                <a:srgbClr val="2F7788"/>
              </a:buClr>
              <a:buSzPct val="120000"/>
            </a:pPr>
            <a:endParaRPr kumimoji="0" lang="el-GR" sz="20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endParaRPr>
          </a:p>
        </p:txBody>
      </p:sp>
      <p:sp>
        <p:nvSpPr>
          <p:cNvPr id="19" name="Subtitle here">
            <a:extLst>
              <a:ext uri="{FF2B5EF4-FFF2-40B4-BE49-F238E27FC236}">
                <a16:creationId xmlns:a16="http://schemas.microsoft.com/office/drawing/2014/main" id="{1BB05DFE-290B-41A3-9487-87AB2266C8D7}"/>
              </a:ext>
            </a:extLst>
          </p:cNvPr>
          <p:cNvSpPr txBox="1"/>
          <p:nvPr/>
        </p:nvSpPr>
        <p:spPr>
          <a:xfrm>
            <a:off x="21209759" y="3981423"/>
            <a:ext cx="2322241"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
                <a:srgbClr val="2F7788"/>
              </a:buClr>
              <a:buSzPct val="120000"/>
              <a:buFontTx/>
              <a:buNone/>
              <a:tabLst/>
              <a:defRPr/>
            </a:pPr>
            <a:r>
              <a:rPr kumimoji="0" lang="el-GR" sz="30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rPr>
              <a:t>Όλους </a:t>
            </a:r>
          </a:p>
          <a:p>
            <a:pPr marL="0" marR="0" lvl="0" indent="0" algn="l" defTabSz="457200" rtl="0" eaLnBrk="1" fontAlgn="auto" latinLnBrk="0" hangingPunct="0">
              <a:lnSpc>
                <a:spcPct val="100000"/>
              </a:lnSpc>
              <a:spcBef>
                <a:spcPts val="0"/>
              </a:spcBef>
              <a:spcAft>
                <a:spcPts val="0"/>
              </a:spcAft>
              <a:buClr>
                <a:srgbClr val="2F7788"/>
              </a:buClr>
              <a:buSzPct val="120000"/>
              <a:buFontTx/>
              <a:buNone/>
              <a:tabLst/>
              <a:defRPr/>
            </a:pPr>
            <a:r>
              <a:rPr lang="el-GR" sz="2000" i="0" spc="0">
                <a:solidFill>
                  <a:srgbClr val="5E5E5E"/>
                </a:solidFill>
              </a:rPr>
              <a:t>τους πολίτες</a:t>
            </a:r>
          </a:p>
        </p:txBody>
      </p:sp>
      <p:sp>
        <p:nvSpPr>
          <p:cNvPr id="20" name="Subtitle here">
            <a:extLst>
              <a:ext uri="{FF2B5EF4-FFF2-40B4-BE49-F238E27FC236}">
                <a16:creationId xmlns:a16="http://schemas.microsoft.com/office/drawing/2014/main" id="{7E32B326-4BC0-408C-98F7-8D30A2B2D177}"/>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a:solidFill>
                  <a:srgbClr val="E38C19"/>
                </a:solidFill>
              </a:rPr>
              <a:t>Κυβερνητικές Υποδομές</a:t>
            </a:r>
          </a:p>
        </p:txBody>
      </p:sp>
      <p:sp>
        <p:nvSpPr>
          <p:cNvPr id="21" name="Rectangle 20">
            <a:extLst>
              <a:ext uri="{FF2B5EF4-FFF2-40B4-BE49-F238E27FC236}">
                <a16:creationId xmlns:a16="http://schemas.microsoft.com/office/drawing/2014/main" id="{DBAAA4D4-98CA-4264-84F9-36CA91AC26B5}"/>
              </a:ext>
            </a:extLst>
          </p:cNvPr>
          <p:cNvSpPr/>
          <p:nvPr/>
        </p:nvSpPr>
        <p:spPr>
          <a:xfrm>
            <a:off x="852000" y="5478705"/>
            <a:ext cx="29464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2" name="Line">
            <a:extLst>
              <a:ext uri="{FF2B5EF4-FFF2-40B4-BE49-F238E27FC236}">
                <a16:creationId xmlns:a16="http://schemas.microsoft.com/office/drawing/2014/main" id="{C3DC7280-CCDF-4763-9D3B-61D76AD2FE0C}"/>
              </a:ext>
            </a:extLst>
          </p:cNvPr>
          <p:cNvSpPr/>
          <p:nvPr/>
        </p:nvSpPr>
        <p:spPr>
          <a:xfrm>
            <a:off x="852000" y="5326657"/>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23" name="Subtitle here">
            <a:extLst>
              <a:ext uri="{FF2B5EF4-FFF2-40B4-BE49-F238E27FC236}">
                <a16:creationId xmlns:a16="http://schemas.microsoft.com/office/drawing/2014/main" id="{CA4624A1-EB45-43C4-B418-2DF0DB96498B}"/>
              </a:ext>
            </a:extLst>
          </p:cNvPr>
          <p:cNvSpPr txBox="1"/>
          <p:nvPr/>
        </p:nvSpPr>
        <p:spPr>
          <a:xfrm>
            <a:off x="1054652" y="5499745"/>
            <a:ext cx="2568902"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Παρεμβάσεις</a:t>
            </a:r>
          </a:p>
        </p:txBody>
      </p:sp>
      <p:sp>
        <p:nvSpPr>
          <p:cNvPr id="24" name="Rectangle 23">
            <a:extLst>
              <a:ext uri="{FF2B5EF4-FFF2-40B4-BE49-F238E27FC236}">
                <a16:creationId xmlns:a16="http://schemas.microsoft.com/office/drawing/2014/main" id="{C2EC54EC-B2EC-41DF-BB4F-8DB025AE985C}"/>
              </a:ext>
            </a:extLst>
          </p:cNvPr>
          <p:cNvSpPr/>
          <p:nvPr/>
        </p:nvSpPr>
        <p:spPr>
          <a:xfrm>
            <a:off x="852000" y="6142855"/>
            <a:ext cx="12120888" cy="6068319"/>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5" name="Subtitle here">
            <a:extLst>
              <a:ext uri="{FF2B5EF4-FFF2-40B4-BE49-F238E27FC236}">
                <a16:creationId xmlns:a16="http://schemas.microsoft.com/office/drawing/2014/main" id="{B1117063-596F-48ED-971E-8FE215B462CC}"/>
              </a:ext>
            </a:extLst>
          </p:cNvPr>
          <p:cNvSpPr txBox="1"/>
          <p:nvPr/>
        </p:nvSpPr>
        <p:spPr>
          <a:xfrm>
            <a:off x="867765" y="6198387"/>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1"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Έργο</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26" name="Subtitle here">
            <a:extLst>
              <a:ext uri="{FF2B5EF4-FFF2-40B4-BE49-F238E27FC236}">
                <a16:creationId xmlns:a16="http://schemas.microsoft.com/office/drawing/2014/main" id="{8BA98033-5AC3-40E1-BB36-3E1A77393E4D}"/>
              </a:ext>
            </a:extLst>
          </p:cNvPr>
          <p:cNvSpPr txBox="1"/>
          <p:nvPr/>
        </p:nvSpPr>
        <p:spPr>
          <a:xfrm>
            <a:off x="954815" y="6606890"/>
            <a:ext cx="11797935" cy="5382436"/>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buClr>
                <a:srgbClr val="2F7788"/>
              </a:buClr>
              <a:buSzPct val="120000"/>
              <a:buFont typeface="+mj-lt"/>
              <a:buAutoNum type="arabicPeriod"/>
            </a:pPr>
            <a:r>
              <a:rPr lang="el-GR" sz="2400" i="0" spc="0" dirty="0">
                <a:solidFill>
                  <a:srgbClr val="5E5E5E"/>
                </a:solidFill>
              </a:rPr>
              <a:t>Ανέγερση Νέου Κυπριακού Μουσείου</a:t>
            </a:r>
            <a:endParaRPr lang="en-US" dirty="0"/>
          </a:p>
          <a:p>
            <a:pPr marL="457200" indent="-457200">
              <a:buClr>
                <a:srgbClr val="2F7788"/>
              </a:buClr>
              <a:buSzPct val="120000"/>
              <a:buFont typeface="+mj-lt"/>
              <a:buAutoNum type="arabicPeriod"/>
            </a:pPr>
            <a:endParaRPr lang="en-GB" sz="2400" i="0" spc="0" dirty="0">
              <a:solidFill>
                <a:srgbClr val="5E5E5E"/>
              </a:solidFill>
            </a:endParaRPr>
          </a:p>
          <a:p>
            <a:pPr marL="457200" indent="-457200">
              <a:buClr>
                <a:srgbClr val="2F7788"/>
              </a:buClr>
              <a:buSzPct val="120000"/>
              <a:buFont typeface="+mj-lt"/>
              <a:buAutoNum type="arabicPeriod"/>
            </a:pPr>
            <a:r>
              <a:rPr lang="el-GR" sz="2400" i="0" spc="0" dirty="0">
                <a:solidFill>
                  <a:srgbClr val="5E5E5E"/>
                </a:solidFill>
              </a:rPr>
              <a:t>Κεντρικά Γραφεία Τμήματος Κτηματολογίου και Χωρομετρίας</a:t>
            </a:r>
          </a:p>
          <a:p>
            <a:pPr marL="457200" indent="-457200">
              <a:buClr>
                <a:srgbClr val="2F7788"/>
              </a:buClr>
              <a:buSzPct val="120000"/>
              <a:buFont typeface="+mj-lt"/>
              <a:buAutoNum type="arabicPeriod"/>
            </a:pPr>
            <a:endParaRPr lang="el-GR" sz="2400" i="0" spc="0" dirty="0">
              <a:solidFill>
                <a:srgbClr val="5E5E5E"/>
              </a:solidFill>
            </a:endParaRPr>
          </a:p>
          <a:p>
            <a:pPr marL="457200" indent="-457200">
              <a:buClr>
                <a:srgbClr val="2F7788"/>
              </a:buClr>
              <a:buSzPct val="120000"/>
              <a:buFont typeface="+mj-lt"/>
              <a:buAutoNum type="arabicPeriod"/>
            </a:pPr>
            <a:r>
              <a:rPr lang="el-GR" sz="2400" i="0" spc="0" dirty="0">
                <a:solidFill>
                  <a:srgbClr val="5E5E5E"/>
                </a:solidFill>
              </a:rPr>
              <a:t>Νέα κλειστή φυλακή</a:t>
            </a:r>
          </a:p>
          <a:p>
            <a:pPr marL="457200" indent="-457200">
              <a:buClr>
                <a:srgbClr val="2F7788"/>
              </a:buClr>
              <a:buSzPct val="120000"/>
              <a:buFont typeface="+mj-lt"/>
              <a:buAutoNum type="arabicPeriod"/>
            </a:pPr>
            <a:endParaRPr lang="el-GR" sz="2400" i="0" spc="0" dirty="0">
              <a:solidFill>
                <a:srgbClr val="5E5E5E"/>
              </a:solidFill>
            </a:endParaRPr>
          </a:p>
          <a:p>
            <a:pPr marL="457200" indent="-457200">
              <a:buClr>
                <a:srgbClr val="2F7788"/>
              </a:buClr>
              <a:buSzPct val="120000"/>
              <a:buFont typeface="+mj-lt"/>
              <a:buAutoNum type="arabicPeriod"/>
            </a:pPr>
            <a:r>
              <a:rPr lang="el-GR" sz="2400" i="0" spc="0" dirty="0">
                <a:solidFill>
                  <a:srgbClr val="5E5E5E"/>
                </a:solidFill>
              </a:rPr>
              <a:t>Κτήριο Υπηρεσίας Ασύλου</a:t>
            </a:r>
          </a:p>
          <a:p>
            <a:pPr marL="457200" indent="-457200">
              <a:buClr>
                <a:srgbClr val="2F7788"/>
              </a:buClr>
              <a:buSzPct val="120000"/>
              <a:buFont typeface="+mj-lt"/>
              <a:buAutoNum type="arabicPeriod"/>
            </a:pPr>
            <a:endParaRPr lang="el-GR" sz="2400" i="0" spc="0" dirty="0">
              <a:solidFill>
                <a:srgbClr val="5E5E5E"/>
              </a:solidFill>
            </a:endParaRPr>
          </a:p>
          <a:p>
            <a:pPr marL="457200" indent="-457200">
              <a:buClr>
                <a:srgbClr val="2F7788"/>
              </a:buClr>
              <a:buSzPct val="120000"/>
              <a:buFont typeface="+mj-lt"/>
              <a:buAutoNum type="arabicPeriod"/>
            </a:pPr>
            <a:r>
              <a:rPr lang="el-GR" sz="2400" i="0" spc="0" dirty="0">
                <a:solidFill>
                  <a:srgbClr val="5E5E5E"/>
                </a:solidFill>
              </a:rPr>
              <a:t>Νέο κτήριο Νομικής Υπηρεσίας</a:t>
            </a:r>
            <a:endParaRPr lang="el-GR" sz="2400" i="0" spc="0" dirty="0">
              <a:solidFill>
                <a:schemeClr val="accent5">
                  <a:lumMod val="75000"/>
                </a:schemeClr>
              </a:solidFill>
            </a:endParaRPr>
          </a:p>
          <a:p>
            <a:pPr marL="457200" indent="-457200">
              <a:buClr>
                <a:srgbClr val="2F7788"/>
              </a:buClr>
              <a:buSzPct val="120000"/>
              <a:buAutoNum type="arabicPeriod"/>
            </a:pPr>
            <a:endParaRPr lang="el-GR" sz="2400" i="0" spc="0" dirty="0">
              <a:solidFill>
                <a:schemeClr val="accent5">
                  <a:lumMod val="75000"/>
                </a:schemeClr>
              </a:solidFill>
            </a:endParaRPr>
          </a:p>
          <a:p>
            <a:pPr>
              <a:buClr>
                <a:srgbClr val="2F7788"/>
              </a:buClr>
              <a:buSzPct val="120000"/>
            </a:pPr>
            <a:endParaRPr lang="el-GR" sz="2400" i="0" spc="0" dirty="0">
              <a:solidFill>
                <a:schemeClr val="accent5">
                  <a:lumMod val="75000"/>
                </a:schemeClr>
              </a:solidFill>
            </a:endParaRPr>
          </a:p>
          <a:p>
            <a:pPr>
              <a:lnSpc>
                <a:spcPct val="120000"/>
              </a:lnSpc>
              <a:buClr>
                <a:srgbClr val="2F7788"/>
              </a:buClr>
              <a:buSzPct val="120000"/>
            </a:pPr>
            <a:endParaRPr lang="el-GR" sz="2400" i="0" spc="0" dirty="0">
              <a:solidFill>
                <a:srgbClr val="5E5E5E"/>
              </a:solidFill>
            </a:endParaRPr>
          </a:p>
          <a:p>
            <a:pPr marL="457200" indent="-457200">
              <a:lnSpc>
                <a:spcPct val="120000"/>
              </a:lnSpc>
              <a:buClr>
                <a:srgbClr val="2F7788"/>
              </a:buClr>
              <a:buSzPct val="120000"/>
              <a:buFont typeface="Helvetica Neue Medium"/>
              <a:buAutoNum type="arabicPeriod" startAt="5"/>
            </a:pPr>
            <a:endParaRPr lang="el-GR" sz="2000" i="0" spc="0" dirty="0">
              <a:solidFill>
                <a:srgbClr val="2F7788"/>
              </a:solidFill>
            </a:endParaRPr>
          </a:p>
          <a:p>
            <a:pPr marL="457200" indent="-457200">
              <a:lnSpc>
                <a:spcPct val="150000"/>
              </a:lnSpc>
              <a:buClr>
                <a:srgbClr val="2F7788"/>
              </a:buClr>
              <a:buSzPct val="120000"/>
              <a:buFontTx/>
              <a:buAutoNum type="arabicPeriod" startAt="3"/>
            </a:pPr>
            <a:endParaRPr lang="en-GB" sz="2000" i="0" spc="0" dirty="0">
              <a:solidFill>
                <a:srgbClr val="5E5E5E"/>
              </a:solidFill>
            </a:endParaRPr>
          </a:p>
        </p:txBody>
      </p:sp>
      <p:sp>
        <p:nvSpPr>
          <p:cNvPr id="27" name="Rectangle 26">
            <a:extLst>
              <a:ext uri="{FF2B5EF4-FFF2-40B4-BE49-F238E27FC236}">
                <a16:creationId xmlns:a16="http://schemas.microsoft.com/office/drawing/2014/main" id="{45833330-8231-48F6-AD84-250B6173426B}"/>
              </a:ext>
            </a:extLst>
          </p:cNvPr>
          <p:cNvSpPr/>
          <p:nvPr/>
        </p:nvSpPr>
        <p:spPr>
          <a:xfrm>
            <a:off x="13046955" y="5440895"/>
            <a:ext cx="4169895"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8" name="Subtitle here">
            <a:extLst>
              <a:ext uri="{FF2B5EF4-FFF2-40B4-BE49-F238E27FC236}">
                <a16:creationId xmlns:a16="http://schemas.microsoft.com/office/drawing/2014/main" id="{D127CB60-E789-4769-A389-14BBA550B0B9}"/>
              </a:ext>
            </a:extLst>
          </p:cNvPr>
          <p:cNvSpPr txBox="1"/>
          <p:nvPr/>
        </p:nvSpPr>
        <p:spPr>
          <a:xfrm>
            <a:off x="13128955" y="5426382"/>
            <a:ext cx="4226643"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Ομάδα Υλοποίησης</a:t>
            </a:r>
          </a:p>
        </p:txBody>
      </p:sp>
      <p:sp>
        <p:nvSpPr>
          <p:cNvPr id="29" name="Rectangle 28">
            <a:extLst>
              <a:ext uri="{FF2B5EF4-FFF2-40B4-BE49-F238E27FC236}">
                <a16:creationId xmlns:a16="http://schemas.microsoft.com/office/drawing/2014/main" id="{17ECC494-F65E-4E1A-8701-B44AB4C7DE7E}"/>
              </a:ext>
            </a:extLst>
          </p:cNvPr>
          <p:cNvSpPr/>
          <p:nvPr/>
        </p:nvSpPr>
        <p:spPr>
          <a:xfrm>
            <a:off x="13041923" y="6120882"/>
            <a:ext cx="5414028" cy="253029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0" name="Subtitle here">
            <a:extLst>
              <a:ext uri="{FF2B5EF4-FFF2-40B4-BE49-F238E27FC236}">
                <a16:creationId xmlns:a16="http://schemas.microsoft.com/office/drawing/2014/main" id="{08251B54-6B37-4906-844D-F4E1C4C3D07D}"/>
              </a:ext>
            </a:extLst>
          </p:cNvPr>
          <p:cNvSpPr txBox="1"/>
          <p:nvPr/>
        </p:nvSpPr>
        <p:spPr>
          <a:xfrm>
            <a:off x="13232184" y="6586086"/>
            <a:ext cx="5223767" cy="94820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342900" indent="-342900">
              <a:lnSpc>
                <a:spcPct val="120000"/>
              </a:lnSpc>
              <a:buClr>
                <a:srgbClr val="2F7788"/>
              </a:buClr>
              <a:buSzPct val="120000"/>
              <a:buFont typeface="Arial" panose="020B0604020202020204" pitchFamily="34" charset="0"/>
              <a:buChar char="•"/>
            </a:pPr>
            <a:r>
              <a:rPr lang="el-GR" sz="2400" i="0" spc="0" dirty="0">
                <a:solidFill>
                  <a:srgbClr val="5E5E5E"/>
                </a:solidFill>
              </a:rPr>
              <a:t>Τμήμα Δημοσίων Έργων</a:t>
            </a:r>
          </a:p>
          <a:p>
            <a:pPr marL="342900" indent="-342900">
              <a:lnSpc>
                <a:spcPct val="120000"/>
              </a:lnSpc>
              <a:buClr>
                <a:srgbClr val="2F7788"/>
              </a:buClr>
              <a:buSzPct val="120000"/>
              <a:buFont typeface="Arial" panose="020B0604020202020204" pitchFamily="34" charset="0"/>
              <a:buChar char="•"/>
            </a:pPr>
            <a:endParaRPr lang="el-GR" sz="2400" i="0" spc="0" dirty="0">
              <a:solidFill>
                <a:srgbClr val="5E5E5E"/>
              </a:solidFill>
            </a:endParaRPr>
          </a:p>
        </p:txBody>
      </p:sp>
      <p:sp>
        <p:nvSpPr>
          <p:cNvPr id="31" name="Rectangle 30">
            <a:extLst>
              <a:ext uri="{FF2B5EF4-FFF2-40B4-BE49-F238E27FC236}">
                <a16:creationId xmlns:a16="http://schemas.microsoft.com/office/drawing/2014/main" id="{415F49BC-9A5F-477E-9270-F001D740367A}"/>
              </a:ext>
            </a:extLst>
          </p:cNvPr>
          <p:cNvSpPr/>
          <p:nvPr/>
        </p:nvSpPr>
        <p:spPr>
          <a:xfrm>
            <a:off x="13041923" y="9110890"/>
            <a:ext cx="5227524"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2" name="Subtitle here">
            <a:extLst>
              <a:ext uri="{FF2B5EF4-FFF2-40B4-BE49-F238E27FC236}">
                <a16:creationId xmlns:a16="http://schemas.microsoft.com/office/drawing/2014/main" id="{0A8B1A71-EE97-4CB5-88F1-E78BC89DCE2A}"/>
              </a:ext>
            </a:extLst>
          </p:cNvPr>
          <p:cNvSpPr txBox="1"/>
          <p:nvPr/>
        </p:nvSpPr>
        <p:spPr>
          <a:xfrm>
            <a:off x="13113586" y="9121697"/>
            <a:ext cx="4526794" cy="6565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Οφέλη προς την Κοινωνία</a:t>
            </a:r>
          </a:p>
        </p:txBody>
      </p:sp>
      <p:sp>
        <p:nvSpPr>
          <p:cNvPr id="33" name="Rectangle 32">
            <a:extLst>
              <a:ext uri="{FF2B5EF4-FFF2-40B4-BE49-F238E27FC236}">
                <a16:creationId xmlns:a16="http://schemas.microsoft.com/office/drawing/2014/main" id="{5B7F9B33-DFFF-49F7-A13C-E7A02509E5DE}"/>
              </a:ext>
            </a:extLst>
          </p:cNvPr>
          <p:cNvSpPr/>
          <p:nvPr/>
        </p:nvSpPr>
        <p:spPr>
          <a:xfrm>
            <a:off x="13041923" y="9833734"/>
            <a:ext cx="10490077" cy="237744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4" name="Subtitle here">
            <a:extLst>
              <a:ext uri="{FF2B5EF4-FFF2-40B4-BE49-F238E27FC236}">
                <a16:creationId xmlns:a16="http://schemas.microsoft.com/office/drawing/2014/main" id="{F49590A4-A54D-439F-BEE6-331E2B5B2B50}"/>
              </a:ext>
            </a:extLst>
          </p:cNvPr>
          <p:cNvSpPr txBox="1"/>
          <p:nvPr/>
        </p:nvSpPr>
        <p:spPr>
          <a:xfrm>
            <a:off x="13232184" y="10013540"/>
            <a:ext cx="10197001" cy="246933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50000"/>
              </a:lnSpc>
              <a:buClr>
                <a:srgbClr val="2F7788"/>
              </a:buClr>
              <a:buSzPct val="120000"/>
              <a:buFont typeface="Wingdings" panose="05000000000000000000" pitchFamily="2" charset="2"/>
              <a:buChar char="q"/>
            </a:pPr>
            <a:r>
              <a:rPr lang="el-GR" sz="2000" i="0" spc="0" dirty="0">
                <a:solidFill>
                  <a:srgbClr val="5E5E5E"/>
                </a:solidFill>
              </a:rPr>
              <a:t>Ποιοτικότερες συνθήκες εργασίας και προσφορά υπηρεσιών υψηλού επιπέδου σε τοπικό και εθνικό επίπεδο</a:t>
            </a:r>
          </a:p>
          <a:p>
            <a:pPr marL="457200" indent="-457200">
              <a:lnSpc>
                <a:spcPct val="150000"/>
              </a:lnSpc>
              <a:buClr>
                <a:srgbClr val="2F7788"/>
              </a:buClr>
              <a:buSzPct val="120000"/>
              <a:buFont typeface="Wingdings" panose="05000000000000000000" pitchFamily="2" charset="2"/>
              <a:buChar char="q"/>
            </a:pPr>
            <a:r>
              <a:rPr lang="el-GR" sz="2000" i="0" spc="0" dirty="0">
                <a:solidFill>
                  <a:srgbClr val="5E5E5E"/>
                </a:solidFill>
              </a:rPr>
              <a:t>Αναβάθμιση και προβολή της πολιτιστικής κληρονομιάς</a:t>
            </a:r>
          </a:p>
          <a:p>
            <a:pPr marL="457200" indent="-457200">
              <a:lnSpc>
                <a:spcPct val="150000"/>
              </a:lnSpc>
              <a:buClr>
                <a:srgbClr val="2F7788"/>
              </a:buClr>
              <a:buSzPct val="120000"/>
              <a:buFont typeface="Wingdings" panose="05000000000000000000" pitchFamily="2" charset="2"/>
              <a:buChar char="q"/>
            </a:pPr>
            <a:r>
              <a:rPr lang="el-GR" sz="2000" i="0" spc="0" dirty="0">
                <a:solidFill>
                  <a:srgbClr val="5E5E5E"/>
                </a:solidFill>
              </a:rPr>
              <a:t>Αναβάθμιση στον τομέα της Δικαιοσύνης και της Δημόσιας Ασφάλειας</a:t>
            </a:r>
          </a:p>
          <a:p>
            <a:pPr marL="457200" indent="-457200">
              <a:lnSpc>
                <a:spcPct val="200000"/>
              </a:lnSpc>
              <a:buClr>
                <a:srgbClr val="2F7788"/>
              </a:buClr>
              <a:buSzPct val="120000"/>
              <a:buFont typeface="Wingdings" panose="05000000000000000000" pitchFamily="2" charset="2"/>
              <a:buChar char="q"/>
            </a:pPr>
            <a:endParaRPr lang="el-GR" sz="2000" i="0" spc="0" dirty="0">
              <a:solidFill>
                <a:srgbClr val="5E5E5E"/>
              </a:solidFill>
            </a:endParaRPr>
          </a:p>
        </p:txBody>
      </p:sp>
      <p:sp>
        <p:nvSpPr>
          <p:cNvPr id="35" name="Rectangle 34">
            <a:extLst>
              <a:ext uri="{FF2B5EF4-FFF2-40B4-BE49-F238E27FC236}">
                <a16:creationId xmlns:a16="http://schemas.microsoft.com/office/drawing/2014/main" id="{4DAACA8F-37A3-4B87-B1BF-8AA4A6039C78}"/>
              </a:ext>
            </a:extLst>
          </p:cNvPr>
          <p:cNvSpPr/>
          <p:nvPr/>
        </p:nvSpPr>
        <p:spPr>
          <a:xfrm>
            <a:off x="19096437" y="5442244"/>
            <a:ext cx="3386082"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6" name="Subtitle here">
            <a:extLst>
              <a:ext uri="{FF2B5EF4-FFF2-40B4-BE49-F238E27FC236}">
                <a16:creationId xmlns:a16="http://schemas.microsoft.com/office/drawing/2014/main" id="{2D1AFA16-3141-4C5C-AEC3-9703B3BCEF0E}"/>
              </a:ext>
            </a:extLst>
          </p:cNvPr>
          <p:cNvSpPr txBox="1"/>
          <p:nvPr/>
        </p:nvSpPr>
        <p:spPr>
          <a:xfrm>
            <a:off x="19096437" y="5444062"/>
            <a:ext cx="4226643"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Αποδέκτες Οφελών</a:t>
            </a:r>
          </a:p>
        </p:txBody>
      </p:sp>
      <p:sp>
        <p:nvSpPr>
          <p:cNvPr id="37" name="Rectangle 36">
            <a:extLst>
              <a:ext uri="{FF2B5EF4-FFF2-40B4-BE49-F238E27FC236}">
                <a16:creationId xmlns:a16="http://schemas.microsoft.com/office/drawing/2014/main" id="{831656F9-2CCA-4032-9BB1-93C05ECBF839}"/>
              </a:ext>
            </a:extLst>
          </p:cNvPr>
          <p:cNvSpPr/>
          <p:nvPr/>
        </p:nvSpPr>
        <p:spPr>
          <a:xfrm>
            <a:off x="18810514" y="6128291"/>
            <a:ext cx="4739994" cy="253029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8" name="Subtitle here">
            <a:extLst>
              <a:ext uri="{FF2B5EF4-FFF2-40B4-BE49-F238E27FC236}">
                <a16:creationId xmlns:a16="http://schemas.microsoft.com/office/drawing/2014/main" id="{D702156C-00D5-4F6E-BDE3-A4351E28CD2F}"/>
              </a:ext>
            </a:extLst>
          </p:cNvPr>
          <p:cNvSpPr txBox="1"/>
          <p:nvPr/>
        </p:nvSpPr>
        <p:spPr>
          <a:xfrm>
            <a:off x="15580723" y="4019848"/>
            <a:ext cx="2342280"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600" b="1" i="0" u="none" strike="noStrike" kern="0" cap="none" spc="0" normalizeH="0" baseline="0" noProof="0" dirty="0">
                <a:ln>
                  <a:noFill/>
                </a:ln>
                <a:solidFill>
                  <a:srgbClr val="2F7788"/>
                </a:solidFill>
                <a:effectLst/>
                <a:uLnTx/>
                <a:uFillTx/>
                <a:latin typeface="Arial" panose="020B0604020202020204"/>
                <a:cs typeface="Arial" panose="020B0604020202020204"/>
                <a:sym typeface="Arial" panose="020B0604020202020204"/>
              </a:rPr>
              <a:t>€288.2</a:t>
            </a:r>
            <a:r>
              <a:rPr lang="el-GR" sz="3600" b="1" i="0" spc="0" dirty="0">
                <a:solidFill>
                  <a:srgbClr val="2F7788"/>
                </a:solidFill>
              </a:rPr>
              <a:t> εκ.</a:t>
            </a:r>
          </a:p>
        </p:txBody>
      </p:sp>
      <p:sp>
        <p:nvSpPr>
          <p:cNvPr id="39" name="Subtitle here">
            <a:extLst>
              <a:ext uri="{FF2B5EF4-FFF2-40B4-BE49-F238E27FC236}">
                <a16:creationId xmlns:a16="http://schemas.microsoft.com/office/drawing/2014/main" id="{C52D6647-AA78-47BB-94E4-552146FB8E91}"/>
              </a:ext>
            </a:extLst>
          </p:cNvPr>
          <p:cNvSpPr txBox="1"/>
          <p:nvPr/>
        </p:nvSpPr>
        <p:spPr>
          <a:xfrm>
            <a:off x="18184127" y="3811339"/>
            <a:ext cx="2473582" cy="154600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defRPr/>
            </a:pPr>
            <a:r>
              <a:rPr lang="el-GR" sz="2000" i="0" spc="0" dirty="0">
                <a:solidFill>
                  <a:srgbClr val="5E5E5E"/>
                </a:solidFill>
              </a:rPr>
              <a:t>Αύγουστος 2022 – Ανάλογα με την παρέμβαση</a:t>
            </a:r>
          </a:p>
          <a:p>
            <a:pPr algn="ctr">
              <a:lnSpc>
                <a:spcPct val="120000"/>
              </a:lnSpc>
              <a:buClr>
                <a:srgbClr val="2F7788"/>
              </a:buClr>
              <a:buSzPct val="120000"/>
              <a:defRPr/>
            </a:pPr>
            <a:endParaRPr lang="en-US" sz="2000" i="0" dirty="0">
              <a:solidFill>
                <a:srgbClr val="5E5E5E"/>
              </a:solidFill>
            </a:endParaRPr>
          </a:p>
        </p:txBody>
      </p:sp>
      <p:pic>
        <p:nvPicPr>
          <p:cNvPr id="41" name="Image" descr="Image">
            <a:extLst>
              <a:ext uri="{FF2B5EF4-FFF2-40B4-BE49-F238E27FC236}">
                <a16:creationId xmlns:a16="http://schemas.microsoft.com/office/drawing/2014/main" id="{12AC493B-9F06-4F2A-95C6-F7F6577DC97C}"/>
              </a:ext>
            </a:extLst>
          </p:cNvPr>
          <p:cNvPicPr>
            <a:picLocks noChangeAspect="1"/>
          </p:cNvPicPr>
          <p:nvPr/>
        </p:nvPicPr>
        <p:blipFill>
          <a:blip r:embed="rId2"/>
          <a:stretch>
            <a:fillRect/>
          </a:stretch>
        </p:blipFill>
        <p:spPr>
          <a:xfrm>
            <a:off x="16047401" y="11429548"/>
            <a:ext cx="8483137" cy="2286452"/>
          </a:xfrm>
          <a:prstGeom prst="rect">
            <a:avLst/>
          </a:prstGeom>
          <a:ln w="12700">
            <a:miter lim="400000"/>
          </a:ln>
        </p:spPr>
      </p:pic>
      <p:sp>
        <p:nvSpPr>
          <p:cNvPr id="42" name="Rectangle 41">
            <a:extLst>
              <a:ext uri="{FF2B5EF4-FFF2-40B4-BE49-F238E27FC236}">
                <a16:creationId xmlns:a16="http://schemas.microsoft.com/office/drawing/2014/main" id="{67319C7E-E9B8-4CDC-8214-918D82EEBE7A}"/>
              </a:ext>
            </a:extLst>
          </p:cNvPr>
          <p:cNvSpPr/>
          <p:nvPr/>
        </p:nvSpPr>
        <p:spPr>
          <a:xfrm>
            <a:off x="17117059" y="12791913"/>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43" name="Subtitle here">
            <a:extLst>
              <a:ext uri="{FF2B5EF4-FFF2-40B4-BE49-F238E27FC236}">
                <a16:creationId xmlns:a16="http://schemas.microsoft.com/office/drawing/2014/main" id="{5AAF73CA-B5C5-4C8A-8FB7-0AD5075BBC9E}"/>
              </a:ext>
            </a:extLst>
          </p:cNvPr>
          <p:cNvSpPr txBox="1"/>
          <p:nvPr/>
        </p:nvSpPr>
        <p:spPr>
          <a:xfrm>
            <a:off x="19046969" y="6722562"/>
            <a:ext cx="640115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marR="0" lvl="0" indent="-457200" algn="l" defTabSz="457200" rtl="0" eaLnBrk="1" fontAlgn="auto" latinLnBrk="0" hangingPunct="0">
              <a:lnSpc>
                <a:spcPct val="120000"/>
              </a:lnSpc>
              <a:spcBef>
                <a:spcPts val="0"/>
              </a:spcBef>
              <a:spcAft>
                <a:spcPts val="0"/>
              </a:spcAft>
              <a:buClr>
                <a:srgbClr val="2F7788"/>
              </a:buClr>
              <a:buSzPct val="120000"/>
              <a:buFont typeface="+mj-lt"/>
              <a:buAutoNum type="arabicPeriod"/>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Όλοι οι πολίτες</a:t>
            </a:r>
            <a:endParaRPr kumimoji="0" lang="en-GB"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endParaRPr>
          </a:p>
        </p:txBody>
      </p:sp>
      <p:sp>
        <p:nvSpPr>
          <p:cNvPr id="44" name="ΚΥΠΡΙΑΚΗ ΔΗΜΟΚΡΑΤΙΑ / ΠΝΕΥΜΑΤΙΚΑ ΔΙΚΑΙΩΜΑΤΑ 2020">
            <a:extLst>
              <a:ext uri="{FF2B5EF4-FFF2-40B4-BE49-F238E27FC236}">
                <a16:creationId xmlns:a16="http://schemas.microsoft.com/office/drawing/2014/main" id="{92C6A065-C8EA-4C17-9B7F-83F63EA2F93D}"/>
              </a:ext>
            </a:extLst>
          </p:cNvPr>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Tree>
    <p:extLst>
      <p:ext uri="{BB962C8B-B14F-4D97-AF65-F5344CB8AC3E}">
        <p14:creationId xmlns:p14="http://schemas.microsoft.com/office/powerpoint/2010/main" val="3053824427"/>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ΚΥΠΡΙΑΚΗ ΔΗΜΟΚΡΑΤΙΑ / ΠΝΕΥΜΑΤΙΚΑ ΔΙΚΑΙΩΜΑΤΑ 2020">
            <a:extLst>
              <a:ext uri="{FF2B5EF4-FFF2-40B4-BE49-F238E27FC236}">
                <a16:creationId xmlns:a16="http://schemas.microsoft.com/office/drawing/2014/main" id="{7A67C49E-563C-4DE9-B0AA-C4FF6FC2D7D2}"/>
              </a:ext>
            </a:extLst>
          </p:cNvPr>
          <p:cNvSpPr txBox="1"/>
          <p:nvPr/>
        </p:nvSpPr>
        <p:spPr>
          <a:xfrm>
            <a:off x="1226830" y="12991968"/>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4" name="headline goes here goes here">
            <a:extLst>
              <a:ext uri="{FF2B5EF4-FFF2-40B4-BE49-F238E27FC236}">
                <a16:creationId xmlns:a16="http://schemas.microsoft.com/office/drawing/2014/main" id="{596DFB8A-3F68-4127-8C73-5ED597CDA004}"/>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err="1">
                <a:latin typeface="Arial" panose="020B0604020202020204" pitchFamily="34" charset="0"/>
                <a:cs typeface="Arial" panose="020B0604020202020204" pitchFamily="34" charset="0"/>
              </a:rPr>
              <a:t>σιο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Σχ</a:t>
            </a:r>
            <a:r>
              <a:rPr lang="en-GB" b="1" dirty="0">
                <a:latin typeface="Arial" panose="020B0604020202020204" pitchFamily="34" charset="0"/>
                <a:cs typeface="Arial" panose="020B0604020202020204" pitchFamily="34" charset="0"/>
              </a:rPr>
              <a:t>e</a:t>
            </a:r>
            <a:r>
              <a:rPr lang="el-GR" b="1" dirty="0" err="1">
                <a:latin typeface="Arial" panose="020B0604020202020204" pitchFamily="34" charset="0"/>
                <a:cs typeface="Arial" panose="020B0604020202020204" pitchFamily="34" charset="0"/>
              </a:rPr>
              <a:t>διο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2026 </a:t>
            </a:r>
          </a:p>
        </p:txBody>
      </p:sp>
      <p:sp>
        <p:nvSpPr>
          <p:cNvPr id="5" name="Subtitle here">
            <a:extLst>
              <a:ext uri="{FF2B5EF4-FFF2-40B4-BE49-F238E27FC236}">
                <a16:creationId xmlns:a16="http://schemas.microsoft.com/office/drawing/2014/main" id="{1877542D-76B4-4AA1-9B96-14AFC1052127}"/>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Ετήσιος Σχεδιασμός</a:t>
            </a:r>
          </a:p>
        </p:txBody>
      </p:sp>
      <p:sp>
        <p:nvSpPr>
          <p:cNvPr id="6" name="Subtitle here">
            <a:extLst>
              <a:ext uri="{FF2B5EF4-FFF2-40B4-BE49-F238E27FC236}">
                <a16:creationId xmlns:a16="http://schemas.microsoft.com/office/drawing/2014/main" id="{3FC9C48C-A20B-4F5E-9AD2-1675486F1A7C}"/>
              </a:ext>
            </a:extLst>
          </p:cNvPr>
          <p:cNvSpPr txBox="1"/>
          <p:nvPr/>
        </p:nvSpPr>
        <p:spPr>
          <a:xfrm>
            <a:off x="852000" y="2821383"/>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dirty="0">
                <a:solidFill>
                  <a:srgbClr val="5E5E5E"/>
                </a:solidFill>
              </a:rPr>
              <a:t>Στόχος</a:t>
            </a:r>
            <a:endParaRPr lang="el-GR" sz="2400" b="1" i="0" kern="0" spc="0" dirty="0">
              <a:solidFill>
                <a:srgbClr val="2F7788"/>
              </a:solidFill>
            </a:endParaRPr>
          </a:p>
        </p:txBody>
      </p:sp>
      <p:sp>
        <p:nvSpPr>
          <p:cNvPr id="7" name="Rectangle 6">
            <a:extLst>
              <a:ext uri="{FF2B5EF4-FFF2-40B4-BE49-F238E27FC236}">
                <a16:creationId xmlns:a16="http://schemas.microsoft.com/office/drawing/2014/main" id="{D36A6992-B992-409D-BA80-68CAC9F35015}"/>
              </a:ext>
            </a:extLst>
          </p:cNvPr>
          <p:cNvSpPr/>
          <p:nvPr/>
        </p:nvSpPr>
        <p:spPr>
          <a:xfrm>
            <a:off x="860927" y="3315023"/>
            <a:ext cx="16281208" cy="1139869"/>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Subtitle here">
            <a:extLst>
              <a:ext uri="{FF2B5EF4-FFF2-40B4-BE49-F238E27FC236}">
                <a16:creationId xmlns:a16="http://schemas.microsoft.com/office/drawing/2014/main" id="{6D281C5B-E796-4099-8547-69BBCC13CC6C}"/>
              </a:ext>
            </a:extLst>
          </p:cNvPr>
          <p:cNvSpPr txBox="1"/>
          <p:nvPr/>
        </p:nvSpPr>
        <p:spPr>
          <a:xfrm>
            <a:off x="860927" y="2119207"/>
            <a:ext cx="14180020"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a:t>
            </a:r>
            <a:r>
              <a:rPr lang="en-US" sz="4000" b="1" i="0" dirty="0">
                <a:solidFill>
                  <a:srgbClr val="E38C19"/>
                </a:solidFill>
              </a:rPr>
              <a:t>20</a:t>
            </a:r>
            <a:r>
              <a:rPr lang="el-GR" sz="4000" b="1" i="0" dirty="0">
                <a:solidFill>
                  <a:srgbClr val="E38C19"/>
                </a:solidFill>
              </a:rPr>
              <a:t>26</a:t>
            </a:r>
          </a:p>
        </p:txBody>
      </p:sp>
      <p:sp>
        <p:nvSpPr>
          <p:cNvPr id="9" name="Subtitle here">
            <a:extLst>
              <a:ext uri="{FF2B5EF4-FFF2-40B4-BE49-F238E27FC236}">
                <a16:creationId xmlns:a16="http://schemas.microsoft.com/office/drawing/2014/main" id="{B7BA9108-FC73-42B4-9D2C-736BE7654709}"/>
              </a:ext>
            </a:extLst>
          </p:cNvPr>
          <p:cNvSpPr txBox="1"/>
          <p:nvPr/>
        </p:nvSpPr>
        <p:spPr>
          <a:xfrm>
            <a:off x="963551" y="705366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1.1</a:t>
            </a:r>
            <a:endParaRPr lang="el-GR" sz="2400" b="1" i="0" kern="0" spc="0">
              <a:solidFill>
                <a:schemeClr val="bg1"/>
              </a:solidFill>
            </a:endParaRPr>
          </a:p>
        </p:txBody>
      </p:sp>
      <p:sp>
        <p:nvSpPr>
          <p:cNvPr id="10" name="Subtitle here">
            <a:extLst>
              <a:ext uri="{FF2B5EF4-FFF2-40B4-BE49-F238E27FC236}">
                <a16:creationId xmlns:a16="http://schemas.microsoft.com/office/drawing/2014/main" id="{C1096F99-E34A-4027-B073-6D41BF3C21EE}"/>
              </a:ext>
            </a:extLst>
          </p:cNvPr>
          <p:cNvSpPr txBox="1"/>
          <p:nvPr/>
        </p:nvSpPr>
        <p:spPr>
          <a:xfrm>
            <a:off x="963551" y="925322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1.2</a:t>
            </a:r>
            <a:endParaRPr lang="el-GR" sz="2400" b="1" i="0" kern="0" spc="0">
              <a:solidFill>
                <a:schemeClr val="bg1"/>
              </a:solidFill>
            </a:endParaRPr>
          </a:p>
        </p:txBody>
      </p:sp>
      <p:sp>
        <p:nvSpPr>
          <p:cNvPr id="11" name="Line">
            <a:extLst>
              <a:ext uri="{FF2B5EF4-FFF2-40B4-BE49-F238E27FC236}">
                <a16:creationId xmlns:a16="http://schemas.microsoft.com/office/drawing/2014/main" id="{54232F3A-B571-4F12-89DC-E81E2520E871}"/>
              </a:ext>
            </a:extLst>
          </p:cNvPr>
          <p:cNvSpPr/>
          <p:nvPr/>
        </p:nvSpPr>
        <p:spPr>
          <a:xfrm>
            <a:off x="852000" y="4527408"/>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graphicFrame>
        <p:nvGraphicFramePr>
          <p:cNvPr id="13" name="Table 12">
            <a:extLst>
              <a:ext uri="{FF2B5EF4-FFF2-40B4-BE49-F238E27FC236}">
                <a16:creationId xmlns:a16="http://schemas.microsoft.com/office/drawing/2014/main" id="{4613D788-398C-404C-BF19-AC842929DEF6}"/>
              </a:ext>
            </a:extLst>
          </p:cNvPr>
          <p:cNvGraphicFramePr>
            <a:graphicFrameLocks noGrp="1"/>
          </p:cNvGraphicFramePr>
          <p:nvPr>
            <p:extLst>
              <p:ext uri="{D42A27DB-BD31-4B8C-83A1-F6EECF244321}">
                <p14:modId xmlns:p14="http://schemas.microsoft.com/office/powerpoint/2010/main" val="1690126924"/>
              </p:ext>
            </p:extLst>
          </p:nvPr>
        </p:nvGraphicFramePr>
        <p:xfrm>
          <a:off x="817123" y="4378491"/>
          <a:ext cx="22603320" cy="6970157"/>
        </p:xfrm>
        <a:graphic>
          <a:graphicData uri="http://schemas.openxmlformats.org/drawingml/2006/table">
            <a:tbl>
              <a:tblPr/>
              <a:tblGrid>
                <a:gridCol w="1485160">
                  <a:extLst>
                    <a:ext uri="{9D8B030D-6E8A-4147-A177-3AD203B41FA5}">
                      <a16:colId xmlns:a16="http://schemas.microsoft.com/office/drawing/2014/main" val="548706971"/>
                    </a:ext>
                  </a:extLst>
                </a:gridCol>
                <a:gridCol w="3784000">
                  <a:extLst>
                    <a:ext uri="{9D8B030D-6E8A-4147-A177-3AD203B41FA5}">
                      <a16:colId xmlns:a16="http://schemas.microsoft.com/office/drawing/2014/main" val="758759193"/>
                    </a:ext>
                  </a:extLst>
                </a:gridCol>
                <a:gridCol w="2445252">
                  <a:extLst>
                    <a:ext uri="{9D8B030D-6E8A-4147-A177-3AD203B41FA5}">
                      <a16:colId xmlns:a16="http://schemas.microsoft.com/office/drawing/2014/main" val="3375078525"/>
                    </a:ext>
                  </a:extLst>
                </a:gridCol>
                <a:gridCol w="2118820">
                  <a:extLst>
                    <a:ext uri="{9D8B030D-6E8A-4147-A177-3AD203B41FA5}">
                      <a16:colId xmlns:a16="http://schemas.microsoft.com/office/drawing/2014/main" val="1732535182"/>
                    </a:ext>
                  </a:extLst>
                </a:gridCol>
                <a:gridCol w="2427075">
                  <a:extLst>
                    <a:ext uri="{9D8B030D-6E8A-4147-A177-3AD203B41FA5}">
                      <a16:colId xmlns:a16="http://schemas.microsoft.com/office/drawing/2014/main" val="4172328627"/>
                    </a:ext>
                  </a:extLst>
                </a:gridCol>
                <a:gridCol w="2722792">
                  <a:extLst>
                    <a:ext uri="{9D8B030D-6E8A-4147-A177-3AD203B41FA5}">
                      <a16:colId xmlns:a16="http://schemas.microsoft.com/office/drawing/2014/main" val="3759351354"/>
                    </a:ext>
                  </a:extLst>
                </a:gridCol>
                <a:gridCol w="2668647">
                  <a:extLst>
                    <a:ext uri="{9D8B030D-6E8A-4147-A177-3AD203B41FA5}">
                      <a16:colId xmlns:a16="http://schemas.microsoft.com/office/drawing/2014/main" val="2773100466"/>
                    </a:ext>
                  </a:extLst>
                </a:gridCol>
                <a:gridCol w="2287552">
                  <a:extLst>
                    <a:ext uri="{9D8B030D-6E8A-4147-A177-3AD203B41FA5}">
                      <a16:colId xmlns:a16="http://schemas.microsoft.com/office/drawing/2014/main" val="4264504694"/>
                    </a:ext>
                  </a:extLst>
                </a:gridCol>
                <a:gridCol w="2612017">
                  <a:extLst>
                    <a:ext uri="{9D8B030D-6E8A-4147-A177-3AD203B41FA5}">
                      <a16:colId xmlns:a16="http://schemas.microsoft.com/office/drawing/2014/main" val="1942438250"/>
                    </a:ext>
                  </a:extLst>
                </a:gridCol>
                <a:gridCol w="52005">
                  <a:extLst>
                    <a:ext uri="{9D8B030D-6E8A-4147-A177-3AD203B41FA5}">
                      <a16:colId xmlns:a16="http://schemas.microsoft.com/office/drawing/2014/main" val="2291529095"/>
                    </a:ext>
                  </a:extLst>
                </a:gridCol>
              </a:tblGrid>
              <a:tr h="235129">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010296092"/>
                  </a:ext>
                </a:extLst>
              </a:tr>
              <a:tr h="1129084">
                <a:tc>
                  <a:txBody>
                    <a:bodyPr/>
                    <a:lstStyle/>
                    <a:p>
                      <a:pPr algn="l" fontAlgn="b"/>
                      <a:endParaRPr lang="en-US" sz="2000" b="0" i="0" u="none" strike="noStrike" dirty="0">
                        <a:solidFill>
                          <a:srgbClr val="FFFFFF"/>
                        </a:solidFill>
                        <a:effectLst/>
                        <a:latin typeface="Calibri"/>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solidFill>
                      <a:srgbClr val="2F7788"/>
                    </a:solidFill>
                  </a:tcPr>
                </a:tc>
                <a:tc>
                  <a:txBody>
                    <a:bodyPr/>
                    <a:lstStyle/>
                    <a:p>
                      <a:pPr algn="ctr" fontAlgn="b"/>
                      <a:r>
                        <a:rPr lang="el-GR" sz="2000" b="0" i="0" u="none" strike="noStrike" dirty="0">
                          <a:solidFill>
                            <a:srgbClr val="000000"/>
                          </a:solidFill>
                          <a:effectLst/>
                          <a:latin typeface="Arial"/>
                        </a:rPr>
                        <a:t>Παρεμβάσεις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Έναρξη/ Ολοκλήρωση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Συναρμόδια Υπουργεία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Αρμόδια Υπηρεσία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Εξασφαλισμένη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Πηγές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1" i="0" u="none" strike="noStrike" dirty="0">
                          <a:solidFill>
                            <a:srgbClr val="000000"/>
                          </a:solidFill>
                          <a:effectLst/>
                          <a:latin typeface="Arial"/>
                        </a:rPr>
                        <a:t>Ένδειξη</a:t>
                      </a:r>
                      <a:br>
                        <a:rPr lang="el-GR" sz="2000" b="1" i="0" u="none" strike="noStrike" dirty="0">
                          <a:solidFill>
                            <a:srgbClr val="000000"/>
                          </a:solidFill>
                          <a:effectLst/>
                          <a:latin typeface="Arial"/>
                        </a:rPr>
                      </a:br>
                      <a:r>
                        <a:rPr lang="el-GR" sz="2000" b="1" i="0" u="none" strike="noStrike" dirty="0">
                          <a:solidFill>
                            <a:srgbClr val="000000"/>
                          </a:solidFill>
                          <a:effectLst/>
                          <a:latin typeface="Arial"/>
                        </a:rPr>
                        <a:t>Κόστους</a:t>
                      </a:r>
                      <a:br>
                        <a:rPr lang="el-GR" sz="2000" b="1" i="0" u="none" strike="noStrike" dirty="0">
                          <a:solidFill>
                            <a:srgbClr val="000000"/>
                          </a:solidFill>
                          <a:effectLst/>
                          <a:latin typeface="Arial"/>
                        </a:rPr>
                      </a:br>
                      <a:r>
                        <a:rPr lang="el-GR" sz="2000" b="0" i="0" u="none" strike="noStrike" dirty="0">
                          <a:solidFill>
                            <a:srgbClr val="000000"/>
                          </a:solidFill>
                          <a:effectLst/>
                          <a:latin typeface="Arial"/>
                        </a:rPr>
                        <a:t>(σε χιλ. €)</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Είδος</a:t>
                      </a:r>
                      <a:br>
                        <a:rPr lang="el-GR" sz="2000" b="0" i="0" u="none" strike="noStrike" dirty="0">
                          <a:solidFill>
                            <a:srgbClr val="000000"/>
                          </a:solidFill>
                          <a:effectLst/>
                          <a:latin typeface="Arial"/>
                        </a:rPr>
                      </a:br>
                      <a:r>
                        <a:rPr lang="el-GR" sz="2000" b="0" i="0" u="none" strike="noStrike" dirty="0">
                          <a:solidFill>
                            <a:srgbClr val="000000"/>
                          </a:solidFill>
                          <a:effectLst/>
                          <a:latin typeface="Arial"/>
                        </a:rPr>
                        <a:t>Παρέμβασης </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85483885"/>
                  </a:ext>
                </a:extLst>
              </a:tr>
              <a:tr h="1036128">
                <a:tc>
                  <a:txBody>
                    <a:bodyPr/>
                    <a:lstStyle/>
                    <a:p>
                      <a:pPr algn="ctr" fontAlgn="ctr"/>
                      <a:r>
                        <a:rPr lang="el-GR" sz="2000" b="0" i="0" u="none" strike="noStrike" dirty="0">
                          <a:solidFill>
                            <a:srgbClr val="FFFFFF"/>
                          </a:solidFill>
                          <a:effectLst/>
                          <a:latin typeface="Arial"/>
                        </a:rPr>
                        <a:t>1.</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a:noFill/>
                    </a:lnB>
                    <a:solidFill>
                      <a:srgbClr val="2F7788"/>
                    </a:solidFill>
                  </a:tcPr>
                </a:tc>
                <a:tc>
                  <a:txBody>
                    <a:bodyPr/>
                    <a:lstStyle/>
                    <a:p>
                      <a:pPr algn="l" rtl="0" fontAlgn="ctr"/>
                      <a:r>
                        <a:rPr lang="el-GR" sz="2000" b="0" i="0" u="none" strike="noStrike" dirty="0">
                          <a:solidFill>
                            <a:srgbClr val="5E5E5E"/>
                          </a:solidFill>
                          <a:effectLst/>
                          <a:latin typeface="Arial"/>
                        </a:rPr>
                        <a:t>Ανέγερση Νέου Κυπριακού Μουσείου</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cap="none" spc="0" baseline="0" dirty="0">
                          <a:solidFill>
                            <a:srgbClr val="757171"/>
                          </a:solidFill>
                          <a:effectLst/>
                          <a:uFillTx/>
                          <a:latin typeface="Arial"/>
                          <a:ea typeface="+mn-ea"/>
                          <a:cs typeface="+mn-cs"/>
                          <a:sym typeface="Helvetica Neue Light"/>
                        </a:rPr>
                        <a:t>Φεβρουάριος 2023 – Ιούλιο 2026</a:t>
                      </a:r>
                      <a:endParaRPr lang="en-US" sz="2000" b="0" i="0" u="none" strike="noStrike" cap="none" spc="0" baseline="0" dirty="0">
                        <a:solidFill>
                          <a:srgbClr val="757171"/>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cap="none" spc="0" baseline="0" dirty="0">
                          <a:solidFill>
                            <a:srgbClr val="5E5E5E"/>
                          </a:solidFill>
                          <a:effectLst/>
                          <a:uFillTx/>
                          <a:latin typeface="Arial"/>
                          <a:ea typeface="+mn-ea"/>
                          <a:cs typeface="+mn-cs"/>
                          <a:sym typeface="Helvetica Neue Light"/>
                        </a:rPr>
                        <a:t>Υφυπουργείο Πολιτισμού</a:t>
                      </a:r>
                      <a:r>
                        <a:rPr lang="en-US" sz="2000" b="0" i="0" u="none" strike="noStrike" dirty="0">
                          <a:solidFill>
                            <a:srgbClr val="000000"/>
                          </a:solidFill>
                          <a:effectLst/>
                          <a:latin typeface="Arial"/>
                        </a:rPr>
                        <a:t> </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ΤΔΕ</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endParaRPr lang="el-GR" sz="2000" b="0" i="0" u="none" strike="noStrike" cap="none" spc="0" baseline="0">
                        <a:solidFill>
                          <a:srgbClr val="5E5E5E"/>
                        </a:solidFill>
                        <a:effectLst/>
                        <a:uFillTx/>
                        <a:latin typeface="Arial" panose="020B0604020202020204" pitchFamily="34" charset="0"/>
                        <a:ea typeface="+mn-ea"/>
                        <a:cs typeface="+mn-cs"/>
                        <a:sym typeface="Helvetica Neue Light"/>
                      </a:endParaRPr>
                    </a:p>
                    <a:p>
                      <a:pPr algn="ctr" fontAlgn="ctr"/>
                      <a:r>
                        <a:rPr lang="el-GR" sz="2000" b="0" i="0" u="none" strike="noStrike" cap="none" spc="0" baseline="0" dirty="0">
                          <a:solidFill>
                            <a:srgbClr val="5E5E5E"/>
                          </a:solidFill>
                          <a:effectLst/>
                          <a:uFillTx/>
                          <a:latin typeface="Arial"/>
                          <a:ea typeface="+mn-ea"/>
                          <a:cs typeface="+mn-cs"/>
                          <a:sym typeface="Helvetica Neue Light"/>
                        </a:rPr>
                        <a:t>143.9 εκατ.</a:t>
                      </a:r>
                    </a:p>
                    <a:p>
                      <a:pPr algn="ctr" fontAlgn="ctr"/>
                      <a:endParaRPr lang="en-US" sz="2000" b="0" i="0" u="none" strike="noStrike" cap="none" spc="0" baseline="0">
                        <a:solidFill>
                          <a:srgbClr val="5E5E5E"/>
                        </a:solidFill>
                        <a:effectLst/>
                        <a:uFillTx/>
                        <a:latin typeface="Arial" panose="020B0604020202020204" pitchFamily="34" charset="0"/>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Πολιτική</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001736985"/>
                  </a:ext>
                </a:extLst>
              </a:tr>
              <a:tr h="1139483">
                <a:tc>
                  <a:txBody>
                    <a:bodyPr/>
                    <a:lstStyle/>
                    <a:p>
                      <a:pPr algn="ctr" fontAlgn="ctr"/>
                      <a:r>
                        <a:rPr lang="el-GR" sz="2000" b="0" i="0" u="none" strike="noStrike" dirty="0">
                          <a:solidFill>
                            <a:srgbClr val="FFFFFF"/>
                          </a:solidFill>
                          <a:effectLst/>
                          <a:latin typeface="Arial"/>
                        </a:rPr>
                        <a:t>2.</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algn="l" rtl="0" fontAlgn="ctr"/>
                      <a:r>
                        <a:rPr lang="el-GR" sz="2000" b="0" i="0" u="none" strike="noStrike" dirty="0">
                          <a:solidFill>
                            <a:srgbClr val="5E5E5E"/>
                          </a:solidFill>
                          <a:effectLst/>
                          <a:latin typeface="Arial"/>
                        </a:rPr>
                        <a:t>Κεντρικά Γραφεία Τμήματος Κτηματολογίου και Χωρομετρίας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Αύγουστος 2022 - Αύγουστος 2025</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endParaRPr lang="el-GR" sz="2000" b="0" i="0" u="none" strike="noStrike" cap="none" spc="0" baseline="0" dirty="0">
                        <a:solidFill>
                          <a:srgbClr val="757171"/>
                        </a:solidFill>
                        <a:effectLst/>
                        <a:uFillTx/>
                        <a:latin typeface="Arial" panose="020B0604020202020204" pitchFamily="34" charset="0"/>
                        <a:ea typeface="+mn-ea"/>
                        <a:cs typeface="+mn-cs"/>
                        <a:sym typeface="Helvetica Neue Light"/>
                      </a:endParaRPr>
                    </a:p>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cap="none" spc="0" baseline="0" dirty="0">
                          <a:solidFill>
                            <a:srgbClr val="757171"/>
                          </a:solidFill>
                          <a:effectLst/>
                          <a:uFillTx/>
                          <a:latin typeface="Arial"/>
                          <a:ea typeface="+mn-ea"/>
                          <a:cs typeface="+mn-cs"/>
                          <a:sym typeface="Helvetica Neue Light"/>
                        </a:rPr>
                        <a:t>Υπουργείο Εσωτερικών</a:t>
                      </a:r>
                      <a:r>
                        <a:rPr lang="en-US" sz="2000" b="0" i="0" u="none" strike="noStrike" cap="none" spc="0" baseline="0" dirty="0">
                          <a:solidFill>
                            <a:srgbClr val="757171"/>
                          </a:solidFill>
                          <a:effectLst/>
                          <a:uFillTx/>
                          <a:latin typeface="Arial"/>
                          <a:ea typeface="+mn-ea"/>
                          <a:cs typeface="+mn-cs"/>
                          <a:sym typeface="Helvetica Neue Light"/>
                        </a:rPr>
                        <a:t> </a:t>
                      </a:r>
                    </a:p>
                    <a:p>
                      <a:pPr algn="ctr" rtl="0" fontAlgn="ctr"/>
                      <a:endParaRPr lang="en-US" sz="2000" b="0" i="0" u="none" strike="noStrike" dirty="0">
                        <a:solidFill>
                          <a:srgbClr val="5E5E5E"/>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ΤΔΕ</a:t>
                      </a:r>
                    </a:p>
                    <a:p>
                      <a:pPr algn="ctr" rtl="0" fontAlgn="ctr"/>
                      <a:endParaRPr lang="el-GR" sz="2000" b="0" i="0" u="none" strike="noStrike" dirty="0">
                        <a:solidFill>
                          <a:srgbClr val="5E5E5E"/>
                        </a:solidFill>
                        <a:effectLst/>
                        <a:latin typeface="Arial" panose="020B0604020202020204" pitchFamily="34" charset="0"/>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22.3 εκατ.</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576895799"/>
                  </a:ext>
                </a:extLst>
              </a:tr>
              <a:tr h="1103957">
                <a:tc>
                  <a:txBody>
                    <a:bodyPr/>
                    <a:lstStyle/>
                    <a:p>
                      <a:pPr algn="ctr" fontAlgn="ctr"/>
                      <a:r>
                        <a:rPr lang="el-GR" sz="2000" b="0" i="0" u="none" strike="noStrike" dirty="0">
                          <a:solidFill>
                            <a:srgbClr val="FFFFFF"/>
                          </a:solidFill>
                          <a:effectLst/>
                          <a:latin typeface="Arial"/>
                        </a:rPr>
                        <a:t>3.</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algn="l" rtl="0" fontAlgn="ctr"/>
                      <a:r>
                        <a:rPr lang="el-GR" sz="2000" b="0" i="0" u="none" strike="noStrike" dirty="0">
                          <a:solidFill>
                            <a:srgbClr val="5E5E5E"/>
                          </a:solidFill>
                          <a:effectLst/>
                          <a:latin typeface="Arial"/>
                        </a:rPr>
                        <a:t>Νέα κλειστή φυλακή</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757171"/>
                          </a:solidFill>
                          <a:effectLst/>
                          <a:latin typeface="Arial" panose="020B0604020202020204" pitchFamily="34" charset="0"/>
                        </a:rPr>
                        <a:t>Αναμένεται προκήρυξη εντός του 2026</a:t>
                      </a:r>
                      <a:endParaRPr lang="en-US" sz="2000" b="0" i="0" u="none" strike="noStrike" dirty="0">
                        <a:solidFill>
                          <a:srgbClr val="757171"/>
                        </a:solidFill>
                        <a:effectLst/>
                        <a:latin typeface="Arial" panose="020B0604020202020204" pitchFamily="34" charset="0"/>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r>
                        <a:rPr lang="el-GR" sz="2000" b="0" i="0" u="none" strike="noStrike" cap="none" spc="0" baseline="0" dirty="0">
                          <a:solidFill>
                            <a:srgbClr val="757171"/>
                          </a:solidFill>
                          <a:effectLst/>
                          <a:uFillTx/>
                          <a:latin typeface="Arial"/>
                          <a:ea typeface="+mn-ea"/>
                          <a:cs typeface="+mn-cs"/>
                          <a:sym typeface="Helvetica Neue Light"/>
                        </a:rPr>
                        <a:t>Υπουργείο Δικαιοσύνης</a:t>
                      </a:r>
                      <a:endParaRPr lang="en-US" sz="2000" b="0" i="0" u="none" strike="noStrike" cap="none" spc="0" baseline="0" dirty="0">
                        <a:solidFill>
                          <a:srgbClr val="757171"/>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ΤΔΕ</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40.5 εκατ.</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683965962"/>
                  </a:ext>
                </a:extLst>
              </a:tr>
              <a:tr h="1010315">
                <a:tc>
                  <a:txBody>
                    <a:bodyPr/>
                    <a:lstStyle/>
                    <a:p>
                      <a:pPr lvl="0" algn="ctr">
                        <a:buNone/>
                      </a:pPr>
                      <a:r>
                        <a:rPr lang="el-GR" sz="2000" b="0" i="0" u="none" strike="noStrike" dirty="0">
                          <a:solidFill>
                            <a:srgbClr val="FFFFFF"/>
                          </a:solidFill>
                          <a:effectLst/>
                          <a:latin typeface="Arial"/>
                        </a:rPr>
                        <a:t>4.</a:t>
                      </a:r>
                    </a:p>
                  </a:txBody>
                  <a:tcPr marL="9524" marR="9524" marT="9524" marB="0" anchor="ctr">
                    <a:lnL w="0">
                      <a:noFill/>
                    </a:lnL>
                    <a:lnR w="6350" cap="flat" cmpd="sng" algn="ctr">
                      <a:solidFill>
                        <a:srgbClr val="2F7788"/>
                      </a:solidFill>
                      <a:prstDash val="solid"/>
                      <a:round/>
                      <a:headEnd type="none" w="med" len="med"/>
                      <a:tailEnd type="none" w="med" len="med"/>
                    </a:lnR>
                    <a:lnT w="0">
                      <a:noFill/>
                    </a:lnT>
                    <a:lnB w="0">
                      <a:noFill/>
                    </a:lnB>
                    <a:solidFill>
                      <a:srgbClr val="2F7788"/>
                    </a:solidFill>
                  </a:tcPr>
                </a:tc>
                <a:tc>
                  <a:txBody>
                    <a:bodyPr/>
                    <a:lstStyle/>
                    <a:p>
                      <a:pPr lvl="0" algn="l">
                        <a:buNone/>
                      </a:pPr>
                      <a:r>
                        <a:rPr lang="el-GR" sz="2000" b="0" i="0" u="none" strike="noStrike" dirty="0">
                          <a:solidFill>
                            <a:srgbClr val="5E5E5E"/>
                          </a:solidFill>
                          <a:effectLst/>
                          <a:latin typeface="Arial"/>
                        </a:rPr>
                        <a:t>Κτήριο Υπηρεσίας Ασύλου</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l-GR" sz="2000" b="0" i="0" u="none" strike="noStrike" dirty="0">
                          <a:solidFill>
                            <a:srgbClr val="757171"/>
                          </a:solidFill>
                          <a:effectLst/>
                          <a:latin typeface="Arial"/>
                        </a:rPr>
                        <a:t>Ιούνιο 2024 – Δεκέμβριο 2026</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cap="none" spc="0" baseline="0" dirty="0">
                          <a:solidFill>
                            <a:srgbClr val="757171"/>
                          </a:solidFill>
                          <a:effectLst/>
                          <a:uFillTx/>
                          <a:latin typeface="Arial"/>
                          <a:ea typeface="+mn-ea"/>
                          <a:cs typeface="+mn-cs"/>
                          <a:sym typeface="Helvetica Neue Light"/>
                        </a:rPr>
                        <a:t>Υπουργείο Εσωτερικών</a:t>
                      </a:r>
                      <a:r>
                        <a:rPr lang="en-US" sz="2000" b="0" i="0" u="none" strike="noStrike" cap="none" spc="0" baseline="0" dirty="0">
                          <a:solidFill>
                            <a:srgbClr val="757171"/>
                          </a:solidFill>
                          <a:effectLst/>
                          <a:uFillTx/>
                          <a:latin typeface="Arial"/>
                          <a:ea typeface="+mn-ea"/>
                          <a:cs typeface="+mn-cs"/>
                          <a:sym typeface="Helvetica Neue Light"/>
                        </a:rPr>
                        <a:t> </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ΤΔΕ</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algn="ctr" rtl="0" fontAlgn="ctr"/>
                      <a:r>
                        <a:rPr lang="en-US" sz="2000" b="0" i="0" u="none" strike="noStrike" dirty="0">
                          <a:solidFill>
                            <a:srgbClr val="5E5E5E"/>
                          </a:solidFill>
                          <a:effectLst/>
                          <a:latin typeface="Arial"/>
                        </a:rPr>
                        <a:t>Swiss Contribution Funding </a:t>
                      </a:r>
                      <a:r>
                        <a:rPr lang="el-GR" sz="2000" b="0" i="0" u="none" strike="noStrike" dirty="0">
                          <a:solidFill>
                            <a:srgbClr val="5E5E5E"/>
                          </a:solidFill>
                          <a:effectLst/>
                          <a:latin typeface="Arial"/>
                        </a:rPr>
                        <a:t>και Εθνικούς Πόρους</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n-US" sz="2000" b="0" i="0" u="none" strike="noStrike" dirty="0">
                          <a:solidFill>
                            <a:srgbClr val="5E5E5E"/>
                          </a:solidFill>
                          <a:effectLst/>
                          <a:latin typeface="Arial"/>
                        </a:rPr>
                        <a:t>14.8 </a:t>
                      </a:r>
                      <a:r>
                        <a:rPr lang="el-GR" sz="2000" b="0" i="0" u="none" strike="noStrike" dirty="0">
                          <a:solidFill>
                            <a:srgbClr val="5E5E5E"/>
                          </a:solidFill>
                          <a:effectLst/>
                          <a:latin typeface="Arial"/>
                        </a:rPr>
                        <a:t>εκατ.</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algn="ctr" rtl="0" fontAlgn="ctr"/>
                      <a:r>
                        <a:rPr lang="el-GR" sz="2000" b="0" i="0" u="none" strike="noStrike" dirty="0">
                          <a:solidFill>
                            <a:srgbClr val="5E5E5E"/>
                          </a:solidFill>
                          <a:effectLst/>
                          <a:latin typeface="Arial"/>
                        </a:rPr>
                        <a:t>Έργο Υποδομής</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l">
                        <a:buNone/>
                      </a:pPr>
                      <a:endParaRPr lang="en-US" sz="1100" b="0" i="0" u="none" strike="noStrike" dirty="0">
                        <a:solidFill>
                          <a:srgbClr val="000000"/>
                        </a:solidFill>
                        <a:effectLst/>
                        <a:latin typeface="Calibri"/>
                      </a:endParaRPr>
                    </a:p>
                  </a:txBody>
                  <a:tcPr marL="9524" marR="9524" marT="9524" marB="0" anchor="b">
                    <a:lnL w="6350" cap="flat" cmpd="sng" algn="ctr">
                      <a:solidFill>
                        <a:srgbClr val="2F7788"/>
                      </a:solidFill>
                      <a:prstDash val="solid"/>
                      <a:round/>
                      <a:headEnd type="none" w="med" len="med"/>
                      <a:tailEnd type="none" w="med" len="med"/>
                    </a:lnL>
                    <a:lnR w="0">
                      <a:noFill/>
                    </a:lnR>
                    <a:lnT w="0">
                      <a:noFill/>
                    </a:lnT>
                    <a:lnB w="0">
                      <a:noFill/>
                    </a:lnB>
                  </a:tcPr>
                </a:tc>
                <a:extLst>
                  <a:ext uri="{0D108BD9-81ED-4DB2-BD59-A6C34878D82A}">
                    <a16:rowId xmlns:a16="http://schemas.microsoft.com/office/drawing/2014/main" val="4115687184"/>
                  </a:ext>
                </a:extLst>
              </a:tr>
              <a:tr h="1010315">
                <a:tc>
                  <a:txBody>
                    <a:bodyPr/>
                    <a:lstStyle/>
                    <a:p>
                      <a:pPr lvl="0" algn="ctr">
                        <a:buNone/>
                      </a:pPr>
                      <a:r>
                        <a:rPr lang="el-GR" sz="2000" b="0" i="0" u="none" strike="noStrike" dirty="0">
                          <a:solidFill>
                            <a:srgbClr val="FFFFFF"/>
                          </a:solidFill>
                          <a:effectLst/>
                          <a:latin typeface="Arial"/>
                        </a:rPr>
                        <a:t>5.</a:t>
                      </a:r>
                    </a:p>
                  </a:txBody>
                  <a:tcPr marL="9524" marR="9524" marT="9524" marB="0" anchor="ctr">
                    <a:lnL w="0">
                      <a:noFill/>
                    </a:lnL>
                    <a:lnR w="6350" cap="flat" cmpd="sng" algn="ctr">
                      <a:solidFill>
                        <a:srgbClr val="2F7788"/>
                      </a:solidFill>
                      <a:prstDash val="solid"/>
                      <a:round/>
                      <a:headEnd type="none" w="med" len="med"/>
                      <a:tailEnd type="none" w="med" len="med"/>
                    </a:lnR>
                    <a:lnT w="0">
                      <a:noFill/>
                    </a:lnT>
                    <a:lnB w="0">
                      <a:noFill/>
                    </a:lnB>
                    <a:solidFill>
                      <a:srgbClr val="2F7788"/>
                    </a:solidFill>
                  </a:tcPr>
                </a:tc>
                <a:tc>
                  <a:txBody>
                    <a:bodyPr/>
                    <a:lstStyle/>
                    <a:p>
                      <a:pPr marL="0" marR="0" lvl="0" indent="0" algn="l" defTabSz="825500" eaLnBrk="1" fontAlgn="auto" latinLnBrk="0" hangingPunct="1">
                        <a:lnSpc>
                          <a:spcPct val="100000"/>
                        </a:lnSpc>
                        <a:spcBef>
                          <a:spcPts val="0"/>
                        </a:spcBef>
                        <a:spcAft>
                          <a:spcPts val="0"/>
                        </a:spcAft>
                        <a:buClrTx/>
                        <a:buSzTx/>
                        <a:buFontTx/>
                        <a:buNone/>
                        <a:tabLst/>
                        <a:defRPr/>
                      </a:pPr>
                      <a:r>
                        <a:rPr lang="el-GR" sz="2000" i="0" spc="0" dirty="0">
                          <a:solidFill>
                            <a:srgbClr val="5E5E5E"/>
                          </a:solidFill>
                        </a:rPr>
                        <a:t>Νέο κτήριο Νομικής Υπηρεσίας</a:t>
                      </a:r>
                      <a:endParaRPr lang="el-GR" sz="2000" i="0" spc="0" dirty="0">
                        <a:solidFill>
                          <a:schemeClr val="accent5">
                            <a:lumMod val="75000"/>
                          </a:schemeClr>
                        </a:solidFil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algn="ctr" rtl="0" fontAlgn="ctr"/>
                      <a:r>
                        <a:rPr lang="el-GR" sz="2000" b="0" i="0" u="none" strike="noStrike" dirty="0">
                          <a:solidFill>
                            <a:srgbClr val="757171"/>
                          </a:solidFill>
                          <a:effectLst/>
                          <a:latin typeface="Arial" panose="020B0604020202020204" pitchFamily="34" charset="0"/>
                        </a:rPr>
                        <a:t>Αναμένεται προκήρυξη εντός του 2026</a:t>
                      </a:r>
                      <a:endParaRPr lang="en-US" sz="2000" b="0" i="0" u="none" strike="noStrike" dirty="0">
                        <a:solidFill>
                          <a:srgbClr val="757171"/>
                        </a:solidFill>
                        <a:effectLst/>
                        <a:latin typeface="Arial" panose="020B0604020202020204" pitchFamily="34" charset="0"/>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algn="ctr" fontAlgn="ctr"/>
                      <a:r>
                        <a:rPr lang="el-GR" sz="2000" b="0" i="0" u="none" strike="noStrike" cap="none" spc="0" baseline="0" dirty="0">
                          <a:solidFill>
                            <a:srgbClr val="757171"/>
                          </a:solidFill>
                          <a:effectLst/>
                          <a:uFillTx/>
                          <a:latin typeface="Arial"/>
                          <a:ea typeface="+mn-ea"/>
                          <a:cs typeface="+mn-cs"/>
                          <a:sym typeface="Helvetica Neue Light"/>
                        </a:rPr>
                        <a:t>Υπουργείο Δικαιοσύνης</a:t>
                      </a:r>
                      <a:r>
                        <a:rPr lang="en-US" sz="2000" b="0" i="0" u="none" strike="noStrike" cap="none" spc="0" baseline="0" dirty="0">
                          <a:solidFill>
                            <a:srgbClr val="757171"/>
                          </a:solidFill>
                          <a:effectLst/>
                          <a:uFillTx/>
                          <a:latin typeface="Arial"/>
                          <a:ea typeface="+mn-ea"/>
                          <a:cs typeface="+mn-cs"/>
                          <a:sym typeface="Helvetica Neue Light"/>
                        </a:rPr>
                        <a:t> – </a:t>
                      </a:r>
                      <a:r>
                        <a:rPr lang="el-GR" sz="2000" b="0" i="0" u="none" strike="noStrike" cap="none" spc="0" baseline="0" dirty="0">
                          <a:solidFill>
                            <a:srgbClr val="757171"/>
                          </a:solidFill>
                          <a:effectLst/>
                          <a:uFillTx/>
                          <a:latin typeface="Arial"/>
                          <a:ea typeface="+mn-ea"/>
                          <a:cs typeface="+mn-cs"/>
                          <a:sym typeface="Helvetica Neue Light"/>
                        </a:rPr>
                        <a:t>Νομική Υπηρεσία</a:t>
                      </a:r>
                      <a:endParaRPr lang="en-US" sz="2000" b="0" i="0" u="none" strike="noStrike" cap="none" spc="0" baseline="0" dirty="0">
                        <a:solidFill>
                          <a:srgbClr val="757171"/>
                        </a:solidFill>
                        <a:effectLst/>
                        <a:uFillTx/>
                        <a:latin typeface="Arial"/>
                        <a:ea typeface="+mn-ea"/>
                        <a:cs typeface="+mn-cs"/>
                        <a:sym typeface="Helvetica Neue Light"/>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ΤΔΕ</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algn="ctr" rtl="0" fontAlgn="ctr"/>
                      <a:r>
                        <a:rPr lang="el-GR" sz="2000" b="0" i="0" u="none" strike="noStrike" dirty="0">
                          <a:solidFill>
                            <a:srgbClr val="5E5E5E"/>
                          </a:solidFill>
                          <a:effectLst/>
                          <a:latin typeface="Arial"/>
                        </a:rPr>
                        <a:t>Εθνικοί Πόροι</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l-GR" sz="2000" b="0" i="0" u="none" strike="noStrike" dirty="0">
                          <a:solidFill>
                            <a:srgbClr val="5E5E5E"/>
                          </a:solidFill>
                          <a:effectLst/>
                          <a:latin typeface="Arial"/>
                        </a:rPr>
                        <a:t>66.7 εκατ.</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algn="ctr" rtl="0" fontAlgn="ctr"/>
                      <a:r>
                        <a:rPr lang="el-GR" sz="2000" b="0" i="0" u="none" strike="noStrike" dirty="0">
                          <a:solidFill>
                            <a:srgbClr val="5E5E5E"/>
                          </a:solidFill>
                          <a:effectLst/>
                          <a:latin typeface="Arial"/>
                        </a:rPr>
                        <a:t>Έργο Υποδομής</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l">
                        <a:buNone/>
                      </a:pPr>
                      <a:endParaRPr lang="en-US" sz="1100" b="0" i="0" u="none" strike="noStrike" dirty="0">
                        <a:solidFill>
                          <a:srgbClr val="000000"/>
                        </a:solidFill>
                        <a:effectLst/>
                        <a:latin typeface="Calibri"/>
                      </a:endParaRPr>
                    </a:p>
                  </a:txBody>
                  <a:tcPr marL="9524" marR="9524" marT="9524" marB="0" anchor="b">
                    <a:lnL w="6350" cap="flat" cmpd="sng" algn="ctr">
                      <a:solidFill>
                        <a:srgbClr val="2F7788"/>
                      </a:solidFill>
                      <a:prstDash val="solid"/>
                      <a:round/>
                      <a:headEnd type="none" w="med" len="med"/>
                      <a:tailEnd type="none" w="med" len="med"/>
                    </a:lnL>
                    <a:lnR w="0">
                      <a:noFill/>
                    </a:lnR>
                    <a:lnT w="0">
                      <a:noFill/>
                    </a:lnT>
                    <a:lnB w="0">
                      <a:noFill/>
                    </a:lnB>
                  </a:tcPr>
                </a:tc>
                <a:extLst>
                  <a:ext uri="{0D108BD9-81ED-4DB2-BD59-A6C34878D82A}">
                    <a16:rowId xmlns:a16="http://schemas.microsoft.com/office/drawing/2014/main" val="1097511271"/>
                  </a:ext>
                </a:extLst>
              </a:tr>
              <a:tr h="216504">
                <a:tc>
                  <a:txBody>
                    <a:bodyPr/>
                    <a:lstStyle/>
                    <a:p>
                      <a:pPr algn="ctr" fontAlgn="ctr"/>
                      <a:endParaRPr lang="en-US" sz="1100" b="0" i="0" u="none" strike="noStrike">
                        <a:solidFill>
                          <a:srgbClr val="FFFFFF"/>
                        </a:solidFill>
                        <a:effectLst/>
                        <a:latin typeface="Arial" panose="020B0604020202020204" pitchFamily="34" charset="0"/>
                      </a:endParaRPr>
                    </a:p>
                  </a:txBody>
                  <a:tcPr marL="9525" marR="9525" marT="9525" marB="0" anchor="ctr">
                    <a:lnL>
                      <a:noFill/>
                    </a:lnL>
                    <a:lnR>
                      <a:noFill/>
                    </a:lnR>
                    <a:lnT w="6350" cap="flat" cmpd="sng" algn="ctr">
                      <a:noFill/>
                      <a:prstDash val="solid"/>
                      <a:round/>
                      <a:headEnd type="none" w="med" len="med"/>
                      <a:tailEnd type="none" w="med" len="med"/>
                    </a:lnT>
                    <a:lnB>
                      <a:noFill/>
                    </a:lnB>
                  </a:tcPr>
                </a:tc>
                <a:tc>
                  <a:txBody>
                    <a:bodyPr/>
                    <a:lstStyle/>
                    <a:p>
                      <a:pPr algn="l"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757171"/>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934768457"/>
                  </a:ext>
                </a:extLst>
              </a:tr>
            </a:tbl>
          </a:graphicData>
        </a:graphic>
      </p:graphicFrame>
      <p:sp>
        <p:nvSpPr>
          <p:cNvPr id="14" name="Rectangle 13">
            <a:extLst>
              <a:ext uri="{FF2B5EF4-FFF2-40B4-BE49-F238E27FC236}">
                <a16:creationId xmlns:a16="http://schemas.microsoft.com/office/drawing/2014/main" id="{B3BF1FF0-1749-42F1-A928-081A47DB65B2}"/>
              </a:ext>
            </a:extLst>
          </p:cNvPr>
          <p:cNvSpPr/>
          <p:nvPr/>
        </p:nvSpPr>
        <p:spPr>
          <a:xfrm>
            <a:off x="860927" y="3454698"/>
            <a:ext cx="16004510" cy="628955"/>
          </a:xfrm>
          <a:prstGeom prst="rect">
            <a:avLst/>
          </a:prstGeom>
        </p:spPr>
        <p:txBody>
          <a:bodyPr wrap="square" lIns="91440" tIns="45720" rIns="91440" bIns="45720" anchor="t">
            <a:spAutoFit/>
          </a:bodyPr>
          <a:lstStyle/>
          <a:p>
            <a:pPr algn="l" defTabSz="457200">
              <a:lnSpc>
                <a:spcPct val="120000"/>
              </a:lnSpc>
              <a:buClr>
                <a:srgbClr val="2F7788"/>
              </a:buClr>
              <a:buSzPct val="120000"/>
              <a:defRPr/>
            </a:pPr>
            <a:r>
              <a:rPr lang="el-GR" sz="3200" b="0" dirty="0">
                <a:solidFill>
                  <a:srgbClr val="FFFFFF"/>
                </a:solidFill>
                <a:latin typeface="Arial" panose="020B0604020202020204"/>
                <a:cs typeface="Arial" panose="020B0604020202020204"/>
                <a:sym typeface="Arial" panose="020B0604020202020204"/>
              </a:rPr>
              <a:t>Υποδομές στέγασης κρατικών και άλλων υπηρεσιών στη βάση νέων προδιαγραφών</a:t>
            </a:r>
            <a:endParaRPr lang="el-GR" sz="3200" b="0" dirty="0">
              <a:solidFill>
                <a:srgbClr val="FFFFFF"/>
              </a:solidFill>
              <a:latin typeface="Arial" panose="020B0604020202020204"/>
              <a:cs typeface="Arial" panose="020B0604020202020204"/>
            </a:endParaRPr>
          </a:p>
        </p:txBody>
      </p:sp>
      <p:pic>
        <p:nvPicPr>
          <p:cNvPr id="15" name="Image" descr="Image">
            <a:extLst>
              <a:ext uri="{FF2B5EF4-FFF2-40B4-BE49-F238E27FC236}">
                <a16:creationId xmlns:a16="http://schemas.microsoft.com/office/drawing/2014/main" id="{27F120D0-6F79-4500-866D-0E52F138595F}"/>
              </a:ext>
            </a:extLst>
          </p:cNvPr>
          <p:cNvPicPr>
            <a:picLocks noChangeAspect="1"/>
          </p:cNvPicPr>
          <p:nvPr/>
        </p:nvPicPr>
        <p:blipFill>
          <a:blip r:embed="rId2"/>
          <a:stretch>
            <a:fillRect/>
          </a:stretch>
        </p:blipFill>
        <p:spPr>
          <a:xfrm>
            <a:off x="15809537" y="11531983"/>
            <a:ext cx="8483137" cy="2286452"/>
          </a:xfrm>
          <a:prstGeom prst="rect">
            <a:avLst/>
          </a:prstGeom>
          <a:ln w="12700">
            <a:miter lim="400000"/>
          </a:ln>
        </p:spPr>
      </p:pic>
      <p:sp>
        <p:nvSpPr>
          <p:cNvPr id="16" name="Rectangle 15">
            <a:extLst>
              <a:ext uri="{FF2B5EF4-FFF2-40B4-BE49-F238E27FC236}">
                <a16:creationId xmlns:a16="http://schemas.microsoft.com/office/drawing/2014/main" id="{27482138-0582-4390-A243-625401EC5F71}"/>
              </a:ext>
            </a:extLst>
          </p:cNvPr>
          <p:cNvSpPr/>
          <p:nvPr/>
        </p:nvSpPr>
        <p:spPr>
          <a:xfrm>
            <a:off x="17117059" y="12791913"/>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Tree>
    <p:extLst>
      <p:ext uri="{BB962C8B-B14F-4D97-AF65-F5344CB8AC3E}">
        <p14:creationId xmlns:p14="http://schemas.microsoft.com/office/powerpoint/2010/main" val="20570770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ΚΥΠΡΙΑΚΗ ΔΗΜΟΚΡΑΤΙΑ / ΠΝΕΥΜΑΤΙΚΑ ΔΙΚΑΙΩΜΑΤΑ 2020">
            <a:extLst>
              <a:ext uri="{FF2B5EF4-FFF2-40B4-BE49-F238E27FC236}">
                <a16:creationId xmlns:a16="http://schemas.microsoft.com/office/drawing/2014/main" id="{48CC6374-D999-4AD6-BCCB-04BE78579DAE}"/>
              </a:ext>
            </a:extLst>
          </p:cNvPr>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marL="0" marR="0" lvl="0" indent="0" algn="l" defTabSz="825500" rtl="0" eaLnBrk="1" fontAlgn="auto" latinLnBrk="0" hangingPunct="0">
              <a:lnSpc>
                <a:spcPct val="100000"/>
              </a:lnSpc>
              <a:spcBef>
                <a:spcPts val="0"/>
              </a:spcBef>
              <a:spcAft>
                <a:spcPts val="0"/>
              </a:spcAft>
              <a:buClrTx/>
              <a:buSzTx/>
              <a:buFontTx/>
              <a:buNone/>
              <a:tabLst/>
              <a:defRPr sz="1000" b="0">
                <a:solidFill>
                  <a:srgbClr val="5E5E5E"/>
                </a:solidFill>
                <a:latin typeface="Arial"/>
                <a:ea typeface="Arial"/>
                <a:cs typeface="Arial"/>
                <a:sym typeface="Arial"/>
              </a:defRPr>
            </a:pPr>
            <a:r>
              <a:rPr kumimoji="0" sz="1000" b="1" i="0" u="none" strike="noStrike" kern="0" cap="none" spc="0" normalizeH="0" baseline="0" noProof="0">
                <a:ln>
                  <a:noFill/>
                </a:ln>
                <a:solidFill>
                  <a:srgbClr val="5E5E5E"/>
                </a:solidFill>
                <a:effectLst/>
                <a:uLnTx/>
                <a:uFillTx/>
                <a:latin typeface="Arial"/>
                <a:cs typeface="Arial"/>
                <a:sym typeface="Arial"/>
              </a:rPr>
              <a:t>ΚΥΠΡΙΑΚΗ ΔΗΜΟΚΡΑΤΙΑ</a:t>
            </a:r>
            <a:r>
              <a:rPr kumimoji="0" sz="1000" b="0" i="0" u="none" strike="noStrike" kern="0" cap="none" spc="0" normalizeH="0" baseline="0" noProof="0">
                <a:ln>
                  <a:noFill/>
                </a:ln>
                <a:solidFill>
                  <a:srgbClr val="5E5E5E"/>
                </a:solidFill>
                <a:effectLst/>
                <a:uLnTx/>
                <a:uFillTx/>
                <a:latin typeface="Arial"/>
                <a:cs typeface="Arial"/>
                <a:sym typeface="Arial"/>
              </a:rPr>
              <a:t> / ΠΝΕΥΜΑΤΙΚΑ ΔΙΚΑΙΩΜΑΤΑ 202</a:t>
            </a:r>
            <a:r>
              <a:rPr kumimoji="0" lang="el-GR" sz="1000" b="0" i="0" u="none" strike="noStrike" kern="0" cap="none" spc="0" normalizeH="0" baseline="0" noProof="0">
                <a:ln>
                  <a:noFill/>
                </a:ln>
                <a:solidFill>
                  <a:srgbClr val="5E5E5E"/>
                </a:solidFill>
                <a:effectLst/>
                <a:uLnTx/>
                <a:uFillTx/>
                <a:latin typeface="Arial"/>
                <a:cs typeface="Arial"/>
                <a:sym typeface="Arial"/>
              </a:rPr>
              <a:t>3</a:t>
            </a:r>
            <a:endParaRPr kumimoji="0" sz="1000" b="0" i="0" u="none" strike="noStrike" kern="0" cap="none" spc="0" normalizeH="0" baseline="0" noProof="0">
              <a:ln>
                <a:noFill/>
              </a:ln>
              <a:solidFill>
                <a:srgbClr val="5E5E5E"/>
              </a:solidFill>
              <a:effectLst/>
              <a:uLnTx/>
              <a:uFillTx/>
              <a:latin typeface="Arial"/>
              <a:cs typeface="Arial"/>
              <a:sym typeface="Arial"/>
            </a:endParaRPr>
          </a:p>
        </p:txBody>
      </p:sp>
      <p:sp>
        <p:nvSpPr>
          <p:cNvPr id="4" name="headline goes here goes here">
            <a:extLst>
              <a:ext uri="{FF2B5EF4-FFF2-40B4-BE49-F238E27FC236}">
                <a16:creationId xmlns:a16="http://schemas.microsoft.com/office/drawing/2014/main" id="{DC47B9F8-E694-4EEB-9844-1494AF22FCB6}"/>
              </a:ext>
            </a:extLst>
          </p:cNvPr>
          <p:cNvSpPr txBox="1"/>
          <p:nvPr/>
        </p:nvSpPr>
        <p:spPr>
          <a:xfrm>
            <a:off x="860928" y="562098"/>
            <a:ext cx="881342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pPr marL="0" marR="0" lvl="0" indent="0" algn="l" defTabSz="825500" rtl="0" eaLnBrk="1" fontAlgn="auto" latinLnBrk="0" hangingPunct="0">
              <a:lnSpc>
                <a:spcPct val="120000"/>
              </a:lnSpc>
              <a:spcBef>
                <a:spcPts val="0"/>
              </a:spcBef>
              <a:spcAft>
                <a:spcPts val="0"/>
              </a:spcAft>
              <a:buClrTx/>
              <a:buSzTx/>
              <a:buFontTx/>
              <a:buNone/>
              <a:tabLst/>
              <a:defRPr/>
            </a:pP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Ετ</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h</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Σχ</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e</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Δρ</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a</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σης</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2026 </a:t>
            </a:r>
          </a:p>
        </p:txBody>
      </p:sp>
      <p:sp>
        <p:nvSpPr>
          <p:cNvPr id="5" name="Subtitle here">
            <a:extLst>
              <a:ext uri="{FF2B5EF4-FFF2-40B4-BE49-F238E27FC236}">
                <a16:creationId xmlns:a16="http://schemas.microsoft.com/office/drawing/2014/main" id="{10A2A465-0206-41E8-8DB8-1EFDC5E62217}"/>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l-GR" sz="5000" b="0" i="1" u="none" strike="noStrike" kern="0" cap="none" spc="150" normalizeH="0" baseline="0" noProof="0">
                <a:ln>
                  <a:noFill/>
                </a:ln>
                <a:solidFill>
                  <a:srgbClr val="307687"/>
                </a:solidFill>
                <a:effectLst/>
                <a:uLnTx/>
                <a:uFillTx/>
                <a:latin typeface="Arial" panose="020B0604020202020204" pitchFamily="34" charset="0"/>
                <a:cs typeface="Arial" panose="020B0604020202020204" pitchFamily="34" charset="0"/>
                <a:sym typeface="Arial" panose="020B0604020202020204"/>
              </a:rPr>
              <a:t>Στρατηγικοί Στόχοι</a:t>
            </a:r>
          </a:p>
        </p:txBody>
      </p:sp>
      <p:sp>
        <p:nvSpPr>
          <p:cNvPr id="6" name="Line">
            <a:extLst>
              <a:ext uri="{FF2B5EF4-FFF2-40B4-BE49-F238E27FC236}">
                <a16:creationId xmlns:a16="http://schemas.microsoft.com/office/drawing/2014/main" id="{CB8E7A54-FCBF-4994-B210-F793B4AF8385}"/>
              </a:ext>
            </a:extLst>
          </p:cNvPr>
          <p:cNvSpPr/>
          <p:nvPr/>
        </p:nvSpPr>
        <p:spPr>
          <a:xfrm>
            <a:off x="852000" y="3030791"/>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7" name="Subtitle here">
            <a:extLst>
              <a:ext uri="{FF2B5EF4-FFF2-40B4-BE49-F238E27FC236}">
                <a16:creationId xmlns:a16="http://schemas.microsoft.com/office/drawing/2014/main" id="{A13D2C44-53C7-46D7-8948-4F0202E06C3A}"/>
              </a:ext>
            </a:extLst>
          </p:cNvPr>
          <p:cNvSpPr txBox="1"/>
          <p:nvPr/>
        </p:nvSpPr>
        <p:spPr>
          <a:xfrm>
            <a:off x="852000" y="313595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Στόχος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8" name="Subtitle here">
            <a:extLst>
              <a:ext uri="{FF2B5EF4-FFF2-40B4-BE49-F238E27FC236}">
                <a16:creationId xmlns:a16="http://schemas.microsoft.com/office/drawing/2014/main" id="{83BB47B8-7027-46B1-B9E4-A0E4020B257C}"/>
              </a:ext>
            </a:extLst>
          </p:cNvPr>
          <p:cNvSpPr txBox="1"/>
          <p:nvPr/>
        </p:nvSpPr>
        <p:spPr>
          <a:xfrm>
            <a:off x="5285450" y="3135952"/>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Περιγραφή</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9" name="Subtitle here">
            <a:extLst>
              <a:ext uri="{FF2B5EF4-FFF2-40B4-BE49-F238E27FC236}">
                <a16:creationId xmlns:a16="http://schemas.microsoft.com/office/drawing/2014/main" id="{42DBC49C-3F8A-4369-9FF6-4BA04568C1A4}"/>
              </a:ext>
            </a:extLst>
          </p:cNvPr>
          <p:cNvSpPr txBox="1"/>
          <p:nvPr/>
        </p:nvSpPr>
        <p:spPr>
          <a:xfrm>
            <a:off x="15368564" y="3135952"/>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Κόστος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10" name="Subtitle here">
            <a:extLst>
              <a:ext uri="{FF2B5EF4-FFF2-40B4-BE49-F238E27FC236}">
                <a16:creationId xmlns:a16="http://schemas.microsoft.com/office/drawing/2014/main" id="{E577CE48-1A37-489F-BEDC-98EB879F82F4}"/>
              </a:ext>
            </a:extLst>
          </p:cNvPr>
          <p:cNvSpPr txBox="1"/>
          <p:nvPr/>
        </p:nvSpPr>
        <p:spPr>
          <a:xfrm>
            <a:off x="18174127" y="3135952"/>
            <a:ext cx="378380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Χρονοδιάγραμμα</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11" name="Subtitle here">
            <a:extLst>
              <a:ext uri="{FF2B5EF4-FFF2-40B4-BE49-F238E27FC236}">
                <a16:creationId xmlns:a16="http://schemas.microsoft.com/office/drawing/2014/main" id="{502A331A-AD4A-4B4D-8C38-55CBA023DAC8}"/>
              </a:ext>
            </a:extLst>
          </p:cNvPr>
          <p:cNvSpPr txBox="1"/>
          <p:nvPr/>
        </p:nvSpPr>
        <p:spPr>
          <a:xfrm>
            <a:off x="20963098" y="3135952"/>
            <a:ext cx="167729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Αφορά</a:t>
            </a:r>
          </a:p>
        </p:txBody>
      </p:sp>
      <p:sp>
        <p:nvSpPr>
          <p:cNvPr id="12" name="Rectangle 11">
            <a:extLst>
              <a:ext uri="{FF2B5EF4-FFF2-40B4-BE49-F238E27FC236}">
                <a16:creationId xmlns:a16="http://schemas.microsoft.com/office/drawing/2014/main" id="{BCF9A59F-8C84-4832-93C8-B52EB0EFC1D9}"/>
              </a:ext>
            </a:extLst>
          </p:cNvPr>
          <p:cNvSpPr/>
          <p:nvPr/>
        </p:nvSpPr>
        <p:spPr>
          <a:xfrm>
            <a:off x="852000" y="3759608"/>
            <a:ext cx="4226642" cy="1343301"/>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3" name="Rectangle 12">
            <a:extLst>
              <a:ext uri="{FF2B5EF4-FFF2-40B4-BE49-F238E27FC236}">
                <a16:creationId xmlns:a16="http://schemas.microsoft.com/office/drawing/2014/main" id="{13A24FF0-161D-4CF8-BCC7-EF7CB4A67501}"/>
              </a:ext>
            </a:extLst>
          </p:cNvPr>
          <p:cNvSpPr/>
          <p:nvPr/>
        </p:nvSpPr>
        <p:spPr>
          <a:xfrm>
            <a:off x="5285450" y="3759608"/>
            <a:ext cx="9846453"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4" name="Rectangle 13">
            <a:extLst>
              <a:ext uri="{FF2B5EF4-FFF2-40B4-BE49-F238E27FC236}">
                <a16:creationId xmlns:a16="http://schemas.microsoft.com/office/drawing/2014/main" id="{87AA6627-A6EC-4079-BBB4-D8B87471A343}"/>
              </a:ext>
            </a:extLst>
          </p:cNvPr>
          <p:cNvSpPr/>
          <p:nvPr/>
        </p:nvSpPr>
        <p:spPr>
          <a:xfrm>
            <a:off x="15368564"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5" name="Rectangle 14">
            <a:extLst>
              <a:ext uri="{FF2B5EF4-FFF2-40B4-BE49-F238E27FC236}">
                <a16:creationId xmlns:a16="http://schemas.microsoft.com/office/drawing/2014/main" id="{A73E7E90-73E8-41E1-A0AB-D1366F4D50CF}"/>
              </a:ext>
            </a:extLst>
          </p:cNvPr>
          <p:cNvSpPr/>
          <p:nvPr/>
        </p:nvSpPr>
        <p:spPr>
          <a:xfrm>
            <a:off x="18174127"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6" name="Rectangle 15">
            <a:extLst>
              <a:ext uri="{FF2B5EF4-FFF2-40B4-BE49-F238E27FC236}">
                <a16:creationId xmlns:a16="http://schemas.microsoft.com/office/drawing/2014/main" id="{A225BD69-DB4F-40E1-A749-EB05CC412BA0}"/>
              </a:ext>
            </a:extLst>
          </p:cNvPr>
          <p:cNvSpPr/>
          <p:nvPr/>
        </p:nvSpPr>
        <p:spPr>
          <a:xfrm>
            <a:off x="20963098"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7" name="Subtitle here">
            <a:extLst>
              <a:ext uri="{FF2B5EF4-FFF2-40B4-BE49-F238E27FC236}">
                <a16:creationId xmlns:a16="http://schemas.microsoft.com/office/drawing/2014/main" id="{D8085F65-6698-49AA-AF41-126FBC080FB6}"/>
              </a:ext>
            </a:extLst>
          </p:cNvPr>
          <p:cNvSpPr txBox="1"/>
          <p:nvPr/>
        </p:nvSpPr>
        <p:spPr>
          <a:xfrm>
            <a:off x="992259" y="4049778"/>
            <a:ext cx="3838171" cy="106926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1800" i="0" spc="0" dirty="0">
                <a:solidFill>
                  <a:schemeClr val="bg1"/>
                </a:solidFill>
              </a:rPr>
              <a:t>Μείωση της Κυκλοφοριακής Συμφόρησης και Αύξηση της Οδικής Ασφάλειας  </a:t>
            </a:r>
          </a:p>
        </p:txBody>
      </p:sp>
      <p:sp>
        <p:nvSpPr>
          <p:cNvPr id="18" name="Subtitle here">
            <a:extLst>
              <a:ext uri="{FF2B5EF4-FFF2-40B4-BE49-F238E27FC236}">
                <a16:creationId xmlns:a16="http://schemas.microsoft.com/office/drawing/2014/main" id="{1AA5A735-B6C8-454E-A9E0-95EE16F5A50C}"/>
              </a:ext>
            </a:extLst>
          </p:cNvPr>
          <p:cNvSpPr txBox="1"/>
          <p:nvPr/>
        </p:nvSpPr>
        <p:spPr>
          <a:xfrm>
            <a:off x="5370896" y="3975710"/>
            <a:ext cx="9457201" cy="151246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b="1" i="0" kern="0" spc="0">
                <a:solidFill>
                  <a:srgbClr val="2F7788"/>
                </a:solidFill>
              </a:rPr>
              <a:t>Εφαρμογή νομοθεσιών και ανάληψη δράσεων για μείωση του κυκλοφοριακού και αύξηση της ασφάλειας στους οδικούς άξονες και στις ηλεκτρομηχανολογικές εγκαταστάσεις</a:t>
            </a:r>
          </a:p>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16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a:t>
            </a:r>
          </a:p>
        </p:txBody>
      </p:sp>
      <p:sp>
        <p:nvSpPr>
          <p:cNvPr id="19" name="Subtitle here">
            <a:extLst>
              <a:ext uri="{FF2B5EF4-FFF2-40B4-BE49-F238E27FC236}">
                <a16:creationId xmlns:a16="http://schemas.microsoft.com/office/drawing/2014/main" id="{6C83DCB7-2A2E-483C-84D3-020D7CCDEEF3}"/>
              </a:ext>
            </a:extLst>
          </p:cNvPr>
          <p:cNvSpPr txBox="1"/>
          <p:nvPr/>
        </p:nvSpPr>
        <p:spPr>
          <a:xfrm>
            <a:off x="21209759" y="3981423"/>
            <a:ext cx="2322241"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
                <a:srgbClr val="2F7788"/>
              </a:buClr>
              <a:buSzPct val="120000"/>
              <a:buFontTx/>
              <a:buNone/>
              <a:tabLst/>
              <a:defRPr/>
            </a:pPr>
            <a:r>
              <a:rPr kumimoji="0" lang="el-GR" sz="30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rPr>
              <a:t>Όλους </a:t>
            </a:r>
          </a:p>
          <a:p>
            <a:pPr marL="0" marR="0" lvl="0" indent="0" algn="l" defTabSz="457200" rtl="0" eaLnBrk="1" fontAlgn="auto" latinLnBrk="0" hangingPunct="0">
              <a:lnSpc>
                <a:spcPct val="100000"/>
              </a:lnSpc>
              <a:spcBef>
                <a:spcPts val="0"/>
              </a:spcBef>
              <a:spcAft>
                <a:spcPts val="0"/>
              </a:spcAft>
              <a:buClr>
                <a:srgbClr val="2F7788"/>
              </a:buClr>
              <a:buSzPct val="120000"/>
              <a:buFontTx/>
              <a:buNone/>
              <a:tabLst/>
              <a:defRPr/>
            </a:pPr>
            <a:r>
              <a:rPr lang="el-GR" sz="2000" i="0" spc="0">
                <a:solidFill>
                  <a:srgbClr val="5E5E5E"/>
                </a:solidFill>
              </a:rPr>
              <a:t>τους πολίτες</a:t>
            </a:r>
          </a:p>
        </p:txBody>
      </p:sp>
      <p:sp>
        <p:nvSpPr>
          <p:cNvPr id="20" name="Subtitle here">
            <a:extLst>
              <a:ext uri="{FF2B5EF4-FFF2-40B4-BE49-F238E27FC236}">
                <a16:creationId xmlns:a16="http://schemas.microsoft.com/office/drawing/2014/main" id="{6599EEEF-FA85-4017-85AA-EB037CC99F35}"/>
              </a:ext>
            </a:extLst>
          </p:cNvPr>
          <p:cNvSpPr txBox="1"/>
          <p:nvPr/>
        </p:nvSpPr>
        <p:spPr>
          <a:xfrm>
            <a:off x="860927" y="2119207"/>
            <a:ext cx="15388194" cy="151201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a:solidFill>
                  <a:srgbClr val="E38C19"/>
                </a:solidFill>
              </a:rPr>
              <a:t>Μείωση Κυκλοφοριακού και Οδική Ασφάλεια</a:t>
            </a:r>
          </a:p>
          <a:p>
            <a:pPr>
              <a:lnSpc>
                <a:spcPct val="120000"/>
              </a:lnSpc>
            </a:pPr>
            <a:endParaRPr lang="el-GR" sz="4000" b="1" i="0">
              <a:solidFill>
                <a:srgbClr val="E38C19"/>
              </a:solidFill>
            </a:endParaRPr>
          </a:p>
        </p:txBody>
      </p:sp>
      <p:sp>
        <p:nvSpPr>
          <p:cNvPr id="21" name="Rectangle 20">
            <a:extLst>
              <a:ext uri="{FF2B5EF4-FFF2-40B4-BE49-F238E27FC236}">
                <a16:creationId xmlns:a16="http://schemas.microsoft.com/office/drawing/2014/main" id="{D081A36C-9D24-4551-A893-18A986045CF5}"/>
              </a:ext>
            </a:extLst>
          </p:cNvPr>
          <p:cNvSpPr/>
          <p:nvPr/>
        </p:nvSpPr>
        <p:spPr>
          <a:xfrm>
            <a:off x="852000" y="5478705"/>
            <a:ext cx="29464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2" name="Line">
            <a:extLst>
              <a:ext uri="{FF2B5EF4-FFF2-40B4-BE49-F238E27FC236}">
                <a16:creationId xmlns:a16="http://schemas.microsoft.com/office/drawing/2014/main" id="{99058E0B-A861-45CD-BCA4-089C18A502C2}"/>
              </a:ext>
            </a:extLst>
          </p:cNvPr>
          <p:cNvSpPr/>
          <p:nvPr/>
        </p:nvSpPr>
        <p:spPr>
          <a:xfrm>
            <a:off x="852000" y="5326657"/>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23" name="Subtitle here">
            <a:extLst>
              <a:ext uri="{FF2B5EF4-FFF2-40B4-BE49-F238E27FC236}">
                <a16:creationId xmlns:a16="http://schemas.microsoft.com/office/drawing/2014/main" id="{BB903818-D385-423B-8131-D1E5D72DC171}"/>
              </a:ext>
            </a:extLst>
          </p:cNvPr>
          <p:cNvSpPr txBox="1"/>
          <p:nvPr/>
        </p:nvSpPr>
        <p:spPr>
          <a:xfrm>
            <a:off x="1054652" y="5499745"/>
            <a:ext cx="2568902"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Παρεμβάσεις</a:t>
            </a:r>
          </a:p>
        </p:txBody>
      </p:sp>
      <p:sp>
        <p:nvSpPr>
          <p:cNvPr id="24" name="Rectangle 23">
            <a:extLst>
              <a:ext uri="{FF2B5EF4-FFF2-40B4-BE49-F238E27FC236}">
                <a16:creationId xmlns:a16="http://schemas.microsoft.com/office/drawing/2014/main" id="{EC46D909-0C81-461B-AD17-76933A99251A}"/>
              </a:ext>
            </a:extLst>
          </p:cNvPr>
          <p:cNvSpPr/>
          <p:nvPr/>
        </p:nvSpPr>
        <p:spPr>
          <a:xfrm>
            <a:off x="852000" y="6223820"/>
            <a:ext cx="9862430" cy="598735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5" name="Subtitle here">
            <a:extLst>
              <a:ext uri="{FF2B5EF4-FFF2-40B4-BE49-F238E27FC236}">
                <a16:creationId xmlns:a16="http://schemas.microsoft.com/office/drawing/2014/main" id="{79B6820E-7087-4863-80AF-1E1062379F76}"/>
              </a:ext>
            </a:extLst>
          </p:cNvPr>
          <p:cNvSpPr txBox="1"/>
          <p:nvPr/>
        </p:nvSpPr>
        <p:spPr>
          <a:xfrm>
            <a:off x="867765" y="6198387"/>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1"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Έργο</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26" name="Subtitle here">
            <a:extLst>
              <a:ext uri="{FF2B5EF4-FFF2-40B4-BE49-F238E27FC236}">
                <a16:creationId xmlns:a16="http://schemas.microsoft.com/office/drawing/2014/main" id="{16AA3EB8-A2E7-4DBD-B998-C881ED75415E}"/>
              </a:ext>
            </a:extLst>
          </p:cNvPr>
          <p:cNvSpPr txBox="1"/>
          <p:nvPr/>
        </p:nvSpPr>
        <p:spPr>
          <a:xfrm>
            <a:off x="960768" y="6694624"/>
            <a:ext cx="9645169" cy="5123903"/>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50000"/>
              </a:lnSpc>
              <a:buClr>
                <a:srgbClr val="2F7788"/>
              </a:buClr>
              <a:buSzPct val="120000"/>
              <a:buFont typeface="+mj-lt"/>
              <a:buAutoNum type="arabicPeriod"/>
            </a:pPr>
            <a:r>
              <a:rPr lang="el-GR" sz="2000" i="0" spc="0" dirty="0">
                <a:solidFill>
                  <a:srgbClr val="5E5E5E"/>
                </a:solidFill>
              </a:rPr>
              <a:t>Παροχή Υπηρεσιών Δημόσιων Μεταφορών</a:t>
            </a:r>
          </a:p>
          <a:p>
            <a:pPr marL="457200" indent="-457200">
              <a:lnSpc>
                <a:spcPct val="150000"/>
              </a:lnSpc>
              <a:buClr>
                <a:srgbClr val="2F7788"/>
              </a:buClr>
              <a:buSzPct val="120000"/>
              <a:buAutoNum type="arabicPeriod"/>
            </a:pPr>
            <a:r>
              <a:rPr lang="el-GR" sz="2000" i="0" spc="0" dirty="0">
                <a:solidFill>
                  <a:srgbClr val="5E5E5E"/>
                </a:solidFill>
              </a:rPr>
              <a:t>Στάσεις Στέγαστρα</a:t>
            </a:r>
          </a:p>
          <a:p>
            <a:pPr marL="457200" indent="-457200">
              <a:lnSpc>
                <a:spcPct val="150000"/>
              </a:lnSpc>
              <a:buClr>
                <a:srgbClr val="2F7788"/>
              </a:buClr>
              <a:buSzPct val="120000"/>
              <a:buFont typeface="+mj-lt"/>
              <a:buAutoNum type="arabicPeriod"/>
            </a:pPr>
            <a:r>
              <a:rPr lang="el-GR" sz="2000" i="0" spc="0" dirty="0">
                <a:solidFill>
                  <a:srgbClr val="5E5E5E"/>
                </a:solidFill>
              </a:rPr>
              <a:t>Προμήθεια , εγκατάσταση και συντήρηση εξοπλισμού Ευφυών Συστημάτων Μεταφορών στο Υπεραστικό δίκτυο και 	κεντρικό οδικό δίκτυο Λευκωσίας</a:t>
            </a:r>
          </a:p>
          <a:p>
            <a:pPr marL="457200" indent="-457200">
              <a:lnSpc>
                <a:spcPct val="150000"/>
              </a:lnSpc>
              <a:buClr>
                <a:srgbClr val="2F7788"/>
              </a:buClr>
              <a:buSzPct val="120000"/>
              <a:buAutoNum type="arabicPeriod"/>
            </a:pPr>
            <a:r>
              <a:rPr lang="el-GR" sz="2000" i="0" spc="0" dirty="0">
                <a:solidFill>
                  <a:srgbClr val="5E5E5E"/>
                </a:solidFill>
              </a:rPr>
              <a:t>Εκσυγχρονισμός Νομοθεσίας για Εκπαιδευτές Οδηγών</a:t>
            </a:r>
          </a:p>
          <a:p>
            <a:pPr marL="457200" indent="-457200">
              <a:lnSpc>
                <a:spcPct val="150000"/>
              </a:lnSpc>
              <a:buClr>
                <a:srgbClr val="2F7788"/>
              </a:buClr>
              <a:buSzPct val="120000"/>
              <a:buAutoNum type="arabicPeriod"/>
            </a:pPr>
            <a:r>
              <a:rPr lang="en-US" sz="2000" i="0" spc="0" dirty="0" err="1">
                <a:solidFill>
                  <a:srgbClr val="5E5E5E"/>
                </a:solidFill>
              </a:rPr>
              <a:t>Pame</a:t>
            </a:r>
            <a:r>
              <a:rPr lang="en-US" sz="2000" i="0" spc="0" dirty="0">
                <a:solidFill>
                  <a:srgbClr val="5E5E5E"/>
                </a:solidFill>
              </a:rPr>
              <a:t> Express</a:t>
            </a:r>
            <a:endParaRPr lang="el-GR" sz="2000" i="0" spc="0" dirty="0">
              <a:solidFill>
                <a:srgbClr val="5E5E5E"/>
              </a:solidFill>
            </a:endParaRPr>
          </a:p>
          <a:p>
            <a:pPr marL="457200" indent="-457200">
              <a:lnSpc>
                <a:spcPct val="150000"/>
              </a:lnSpc>
              <a:buClr>
                <a:srgbClr val="2F7788"/>
              </a:buClr>
              <a:buSzPct val="120000"/>
              <a:buAutoNum type="arabicPeriod"/>
            </a:pPr>
            <a:r>
              <a:rPr lang="el-GR" sz="2000" i="0" spc="0" dirty="0">
                <a:solidFill>
                  <a:srgbClr val="5E5E5E"/>
                </a:solidFill>
              </a:rPr>
              <a:t>Διαμόρφωση άξονα προτεραιότητας λεωφορείων / τραμ Λευκωσίας με εισαγωγή σε πρώτη φάση λεωφορειολωριδών Φάση Α</a:t>
            </a:r>
          </a:p>
          <a:p>
            <a:pPr marL="457200" indent="-457200">
              <a:lnSpc>
                <a:spcPct val="150000"/>
              </a:lnSpc>
              <a:buClr>
                <a:srgbClr val="2F7788"/>
              </a:buClr>
              <a:buSzPct val="120000"/>
              <a:buAutoNum type="arabicPeriod"/>
            </a:pPr>
            <a:r>
              <a:rPr lang="en-US" sz="2000" i="0" spc="0" dirty="0">
                <a:solidFill>
                  <a:srgbClr val="5E5E5E"/>
                </a:solidFill>
              </a:rPr>
              <a:t>Digital Twin</a:t>
            </a:r>
            <a:endParaRPr lang="el-GR" sz="2000" i="0" spc="0" dirty="0">
              <a:solidFill>
                <a:srgbClr val="5E5E5E"/>
              </a:solidFill>
            </a:endParaRPr>
          </a:p>
          <a:p>
            <a:pPr marL="457200" indent="-457200">
              <a:lnSpc>
                <a:spcPct val="150000"/>
              </a:lnSpc>
              <a:buClr>
                <a:srgbClr val="2F7788"/>
              </a:buClr>
              <a:buSzPct val="120000"/>
              <a:buAutoNum type="arabicPeriod"/>
            </a:pPr>
            <a:endParaRPr lang="en-GB" sz="2000" i="0" spc="0" dirty="0">
              <a:solidFill>
                <a:srgbClr val="5E5E5E"/>
              </a:solidFill>
            </a:endParaRPr>
          </a:p>
          <a:p>
            <a:pPr marL="457200" indent="-457200">
              <a:lnSpc>
                <a:spcPct val="150000"/>
              </a:lnSpc>
              <a:buClr>
                <a:srgbClr val="2F7788"/>
              </a:buClr>
              <a:buSzPct val="120000"/>
              <a:buFont typeface="+mj-lt"/>
              <a:buAutoNum type="arabicPeriod"/>
            </a:pPr>
            <a:endParaRPr lang="el-GR" sz="2000" i="0" spc="0" dirty="0">
              <a:solidFill>
                <a:srgbClr val="5E5E5E"/>
              </a:solidFill>
            </a:endParaRPr>
          </a:p>
        </p:txBody>
      </p:sp>
      <p:sp>
        <p:nvSpPr>
          <p:cNvPr id="27" name="Rectangle 26">
            <a:extLst>
              <a:ext uri="{FF2B5EF4-FFF2-40B4-BE49-F238E27FC236}">
                <a16:creationId xmlns:a16="http://schemas.microsoft.com/office/drawing/2014/main" id="{0C089E68-D9CE-4A60-8BC9-E24696A84088}"/>
              </a:ext>
            </a:extLst>
          </p:cNvPr>
          <p:cNvSpPr/>
          <p:nvPr/>
        </p:nvSpPr>
        <p:spPr>
          <a:xfrm>
            <a:off x="10935488" y="5574094"/>
            <a:ext cx="4169895"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8" name="Subtitle here">
            <a:extLst>
              <a:ext uri="{FF2B5EF4-FFF2-40B4-BE49-F238E27FC236}">
                <a16:creationId xmlns:a16="http://schemas.microsoft.com/office/drawing/2014/main" id="{8F267643-DBFE-4C15-AD96-1D399D2BC19A}"/>
              </a:ext>
            </a:extLst>
          </p:cNvPr>
          <p:cNvSpPr txBox="1"/>
          <p:nvPr/>
        </p:nvSpPr>
        <p:spPr>
          <a:xfrm>
            <a:off x="11098907" y="5555094"/>
            <a:ext cx="4226643"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Ομάδα Υλοποίησης</a:t>
            </a:r>
          </a:p>
        </p:txBody>
      </p:sp>
      <p:sp>
        <p:nvSpPr>
          <p:cNvPr id="29" name="Rectangle 28">
            <a:extLst>
              <a:ext uri="{FF2B5EF4-FFF2-40B4-BE49-F238E27FC236}">
                <a16:creationId xmlns:a16="http://schemas.microsoft.com/office/drawing/2014/main" id="{2FB8DDA1-A927-4FEB-B7B0-4F43869F9283}"/>
              </a:ext>
            </a:extLst>
          </p:cNvPr>
          <p:cNvSpPr/>
          <p:nvPr/>
        </p:nvSpPr>
        <p:spPr>
          <a:xfrm>
            <a:off x="10851731" y="6293172"/>
            <a:ext cx="5397390" cy="244459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0" name="Subtitle here">
            <a:extLst>
              <a:ext uri="{FF2B5EF4-FFF2-40B4-BE49-F238E27FC236}">
                <a16:creationId xmlns:a16="http://schemas.microsoft.com/office/drawing/2014/main" id="{2CFF85E7-2F59-4F73-A84F-DB02C8F95AFF}"/>
              </a:ext>
            </a:extLst>
          </p:cNvPr>
          <p:cNvSpPr txBox="1"/>
          <p:nvPr/>
        </p:nvSpPr>
        <p:spPr>
          <a:xfrm>
            <a:off x="10929470" y="6441164"/>
            <a:ext cx="5223767" cy="2821606"/>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285750" indent="-285750">
              <a:lnSpc>
                <a:spcPct val="120000"/>
              </a:lnSpc>
              <a:buClr>
                <a:srgbClr val="2F7788"/>
              </a:buClr>
              <a:buSzPct val="120000"/>
              <a:buFont typeface="Arial" panose="020B0604020202020204" pitchFamily="34" charset="0"/>
              <a:buChar char="•"/>
            </a:pPr>
            <a:r>
              <a:rPr lang="el-GR" sz="3000" i="0" spc="0" dirty="0">
                <a:solidFill>
                  <a:srgbClr val="5E5E5E"/>
                </a:solidFill>
              </a:rPr>
              <a:t>ΥΜ</a:t>
            </a:r>
            <a:r>
              <a:rPr lang="en-US" sz="3000" i="0" spc="0" dirty="0">
                <a:solidFill>
                  <a:srgbClr val="5E5E5E"/>
                </a:solidFill>
              </a:rPr>
              <a:t>E</a:t>
            </a:r>
            <a:r>
              <a:rPr lang="el-GR" sz="3000" i="0" spc="0" dirty="0">
                <a:solidFill>
                  <a:srgbClr val="5E5E5E"/>
                </a:solidFill>
              </a:rPr>
              <a:t>Ε</a:t>
            </a:r>
          </a:p>
          <a:p>
            <a:pPr marL="285750" indent="-285750">
              <a:lnSpc>
                <a:spcPct val="120000"/>
              </a:lnSpc>
              <a:buClr>
                <a:srgbClr val="2F7788"/>
              </a:buClr>
              <a:buSzPct val="120000"/>
              <a:buFont typeface="Arial" panose="020B0604020202020204" pitchFamily="34" charset="0"/>
              <a:buChar char="•"/>
            </a:pPr>
            <a:r>
              <a:rPr lang="el-GR" sz="3000" i="0" spc="0" dirty="0">
                <a:solidFill>
                  <a:srgbClr val="5E5E5E"/>
                </a:solidFill>
              </a:rPr>
              <a:t>ΤΔΕ</a:t>
            </a:r>
          </a:p>
          <a:p>
            <a:pPr marL="285750" indent="-285750">
              <a:lnSpc>
                <a:spcPct val="120000"/>
              </a:lnSpc>
              <a:buClr>
                <a:srgbClr val="2F7788"/>
              </a:buClr>
              <a:buSzPct val="120000"/>
              <a:buFont typeface="Arial" panose="020B0604020202020204" pitchFamily="34" charset="0"/>
              <a:buChar char="•"/>
            </a:pPr>
            <a:r>
              <a:rPr lang="el-GR" sz="3000" i="0" spc="0" dirty="0">
                <a:solidFill>
                  <a:srgbClr val="5E5E5E"/>
                </a:solidFill>
              </a:rPr>
              <a:t>Τμήμα Δημόσιων Επιβατικών Μεταφορών</a:t>
            </a:r>
          </a:p>
          <a:p>
            <a:pPr>
              <a:lnSpc>
                <a:spcPct val="120000"/>
              </a:lnSpc>
              <a:buClr>
                <a:srgbClr val="2F7788"/>
              </a:buClr>
              <a:buSzPct val="120000"/>
            </a:pPr>
            <a:endParaRPr lang="el-GR" sz="3000" i="0" spc="0" dirty="0">
              <a:solidFill>
                <a:srgbClr val="5E5E5E"/>
              </a:solidFill>
            </a:endParaRPr>
          </a:p>
        </p:txBody>
      </p:sp>
      <p:sp>
        <p:nvSpPr>
          <p:cNvPr id="31" name="Rectangle 30">
            <a:extLst>
              <a:ext uri="{FF2B5EF4-FFF2-40B4-BE49-F238E27FC236}">
                <a16:creationId xmlns:a16="http://schemas.microsoft.com/office/drawing/2014/main" id="{76DAE75A-4C64-4605-84D4-9A1E44904BE6}"/>
              </a:ext>
            </a:extLst>
          </p:cNvPr>
          <p:cNvSpPr/>
          <p:nvPr/>
        </p:nvSpPr>
        <p:spPr>
          <a:xfrm>
            <a:off x="10851731" y="9141967"/>
            <a:ext cx="5227524"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2" name="Subtitle here">
            <a:extLst>
              <a:ext uri="{FF2B5EF4-FFF2-40B4-BE49-F238E27FC236}">
                <a16:creationId xmlns:a16="http://schemas.microsoft.com/office/drawing/2014/main" id="{8315ACCB-EB0C-4F92-BDCF-324041CB6FB2}"/>
              </a:ext>
            </a:extLst>
          </p:cNvPr>
          <p:cNvSpPr txBox="1"/>
          <p:nvPr/>
        </p:nvSpPr>
        <p:spPr>
          <a:xfrm>
            <a:off x="11079199" y="9149374"/>
            <a:ext cx="4526794" cy="6565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Οφέλη προς την Κοινωνία</a:t>
            </a:r>
          </a:p>
        </p:txBody>
      </p:sp>
      <p:sp>
        <p:nvSpPr>
          <p:cNvPr id="33" name="Rectangle 32">
            <a:extLst>
              <a:ext uri="{FF2B5EF4-FFF2-40B4-BE49-F238E27FC236}">
                <a16:creationId xmlns:a16="http://schemas.microsoft.com/office/drawing/2014/main" id="{5C4E2AEB-5F8B-4ADE-9AAF-9FEC9BA187D5}"/>
              </a:ext>
            </a:extLst>
          </p:cNvPr>
          <p:cNvSpPr/>
          <p:nvPr/>
        </p:nvSpPr>
        <p:spPr>
          <a:xfrm>
            <a:off x="10852000" y="9833736"/>
            <a:ext cx="12680000" cy="237744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4" name="Subtitle here">
            <a:extLst>
              <a:ext uri="{FF2B5EF4-FFF2-40B4-BE49-F238E27FC236}">
                <a16:creationId xmlns:a16="http://schemas.microsoft.com/office/drawing/2014/main" id="{82FE306F-DBA1-43E6-9714-759264872784}"/>
              </a:ext>
            </a:extLst>
          </p:cNvPr>
          <p:cNvSpPr txBox="1"/>
          <p:nvPr/>
        </p:nvSpPr>
        <p:spPr>
          <a:xfrm>
            <a:off x="10989095" y="10121509"/>
            <a:ext cx="13042174" cy="190847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50000"/>
              </a:lnSpc>
              <a:buClr>
                <a:srgbClr val="2F7788"/>
              </a:buClr>
              <a:buSzPct val="120000"/>
              <a:buFont typeface="Wingdings" panose="05000000000000000000" pitchFamily="2" charset="2"/>
              <a:buChar char="q"/>
            </a:pPr>
            <a:r>
              <a:rPr lang="el-GR" sz="2200" i="0" spc="0" dirty="0">
                <a:solidFill>
                  <a:srgbClr val="5E5E5E"/>
                </a:solidFill>
              </a:rPr>
              <a:t>Βελτίωση της κυκλοφορίας </a:t>
            </a:r>
          </a:p>
          <a:p>
            <a:pPr marL="457200" indent="-457200">
              <a:lnSpc>
                <a:spcPct val="120000"/>
              </a:lnSpc>
              <a:buClr>
                <a:srgbClr val="2F7788"/>
              </a:buClr>
              <a:buSzPct val="120000"/>
              <a:buFont typeface="Wingdings" panose="05000000000000000000" pitchFamily="2" charset="2"/>
              <a:buChar char="q"/>
            </a:pPr>
            <a:r>
              <a:rPr lang="el-GR" sz="2200" i="0" spc="0" dirty="0">
                <a:solidFill>
                  <a:srgbClr val="5E5E5E"/>
                </a:solidFill>
              </a:rPr>
              <a:t>Βελτίωση της οδικής Ασφάλειας</a:t>
            </a:r>
          </a:p>
          <a:p>
            <a:pPr marL="457200" indent="-457200">
              <a:lnSpc>
                <a:spcPct val="120000"/>
              </a:lnSpc>
              <a:buClr>
                <a:srgbClr val="2F7788"/>
              </a:buClr>
              <a:buSzPct val="120000"/>
              <a:buFont typeface="Wingdings" panose="05000000000000000000" pitchFamily="2" charset="2"/>
              <a:buChar char="q"/>
            </a:pPr>
            <a:r>
              <a:rPr lang="el-GR" sz="2200" i="0" spc="0" dirty="0">
                <a:solidFill>
                  <a:srgbClr val="5E5E5E"/>
                </a:solidFill>
              </a:rPr>
              <a:t>Αναβάθμιση εμπειρίας στις Δημόσιες Επιβατικές Μεταφορές</a:t>
            </a:r>
          </a:p>
          <a:p>
            <a:pPr marL="457200" indent="-457200">
              <a:lnSpc>
                <a:spcPct val="150000"/>
              </a:lnSpc>
              <a:buClr>
                <a:srgbClr val="2F7788"/>
              </a:buClr>
              <a:buSzPct val="120000"/>
              <a:buFont typeface="Wingdings" panose="05000000000000000000" pitchFamily="2" charset="2"/>
              <a:buChar char="q"/>
            </a:pPr>
            <a:endParaRPr lang="el-GR" sz="2400" i="0" spc="0" dirty="0">
              <a:solidFill>
                <a:srgbClr val="5E5E5E"/>
              </a:solidFill>
            </a:endParaRPr>
          </a:p>
        </p:txBody>
      </p:sp>
      <p:sp>
        <p:nvSpPr>
          <p:cNvPr id="35" name="Rectangle 34">
            <a:extLst>
              <a:ext uri="{FF2B5EF4-FFF2-40B4-BE49-F238E27FC236}">
                <a16:creationId xmlns:a16="http://schemas.microsoft.com/office/drawing/2014/main" id="{DA5215EB-ADBD-45D7-BE78-C0E4749DAF82}"/>
              </a:ext>
            </a:extLst>
          </p:cNvPr>
          <p:cNvSpPr/>
          <p:nvPr/>
        </p:nvSpPr>
        <p:spPr>
          <a:xfrm>
            <a:off x="16395164" y="5481069"/>
            <a:ext cx="4169896"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6" name="Subtitle here">
            <a:extLst>
              <a:ext uri="{FF2B5EF4-FFF2-40B4-BE49-F238E27FC236}">
                <a16:creationId xmlns:a16="http://schemas.microsoft.com/office/drawing/2014/main" id="{BF5B037C-0B78-4938-9659-9853FB3D3FE6}"/>
              </a:ext>
            </a:extLst>
          </p:cNvPr>
          <p:cNvSpPr txBox="1"/>
          <p:nvPr/>
        </p:nvSpPr>
        <p:spPr>
          <a:xfrm>
            <a:off x="16582399" y="5518745"/>
            <a:ext cx="4226643"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Αποδέκτες Οφελών</a:t>
            </a:r>
          </a:p>
        </p:txBody>
      </p:sp>
      <p:sp>
        <p:nvSpPr>
          <p:cNvPr id="37" name="Rectangle 36">
            <a:extLst>
              <a:ext uri="{FF2B5EF4-FFF2-40B4-BE49-F238E27FC236}">
                <a16:creationId xmlns:a16="http://schemas.microsoft.com/office/drawing/2014/main" id="{46F67E25-A1BA-42C0-8BA2-C033F896CFED}"/>
              </a:ext>
            </a:extLst>
          </p:cNvPr>
          <p:cNvSpPr/>
          <p:nvPr/>
        </p:nvSpPr>
        <p:spPr>
          <a:xfrm>
            <a:off x="16368277" y="6285106"/>
            <a:ext cx="7163723" cy="244459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8" name="Subtitle here">
            <a:extLst>
              <a:ext uri="{FF2B5EF4-FFF2-40B4-BE49-F238E27FC236}">
                <a16:creationId xmlns:a16="http://schemas.microsoft.com/office/drawing/2014/main" id="{E73FE8B8-E93C-475A-938B-263207B0A73B}"/>
              </a:ext>
            </a:extLst>
          </p:cNvPr>
          <p:cNvSpPr txBox="1"/>
          <p:nvPr/>
        </p:nvSpPr>
        <p:spPr>
          <a:xfrm>
            <a:off x="16416008" y="7040447"/>
            <a:ext cx="6401159" cy="57214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marR="0" lvl="0" indent="-457200" algn="l" defTabSz="457200" rtl="0" eaLnBrk="1" fontAlgn="auto" latinLnBrk="0" hangingPunct="0">
              <a:lnSpc>
                <a:spcPct val="120000"/>
              </a:lnSpc>
              <a:spcBef>
                <a:spcPts val="0"/>
              </a:spcBef>
              <a:spcAft>
                <a:spcPts val="0"/>
              </a:spcAft>
              <a:buClr>
                <a:srgbClr val="2F7788"/>
              </a:buClr>
              <a:buSzPct val="120000"/>
              <a:buFont typeface="+mj-lt"/>
              <a:buAutoNum type="arabicPeriod"/>
              <a:tabLst/>
              <a:defRPr/>
            </a:pPr>
            <a:r>
              <a:rPr kumimoji="0" lang="el-GR" sz="2800" b="0" i="0" u="none" strike="noStrike" kern="0" cap="none" spc="0" normalizeH="0" baseline="0" noProof="0" dirty="0">
                <a:ln>
                  <a:noFill/>
                </a:ln>
                <a:solidFill>
                  <a:srgbClr val="5E5E5E"/>
                </a:solidFill>
                <a:effectLst/>
                <a:uLnTx/>
                <a:uFillTx/>
                <a:latin typeface="Arial" panose="020B0604020202020204"/>
                <a:cs typeface="Arial" panose="020B0604020202020204"/>
                <a:sym typeface="Arial" panose="020B0604020202020204"/>
              </a:rPr>
              <a:t>Όλοι οι πολίτες</a:t>
            </a:r>
            <a:endParaRPr kumimoji="0" lang="en-GB" sz="2800" b="0" i="0" u="none" strike="noStrike" kern="0" cap="none" spc="0" normalizeH="0" baseline="0" noProof="0" dirty="0">
              <a:ln>
                <a:noFill/>
              </a:ln>
              <a:solidFill>
                <a:srgbClr val="5E5E5E"/>
              </a:solidFill>
              <a:effectLst/>
              <a:uLnTx/>
              <a:uFillTx/>
              <a:latin typeface="Arial" panose="020B0604020202020204"/>
              <a:cs typeface="Arial" panose="020B0604020202020204"/>
              <a:sym typeface="Arial" panose="020B0604020202020204"/>
            </a:endParaRPr>
          </a:p>
        </p:txBody>
      </p:sp>
      <p:sp>
        <p:nvSpPr>
          <p:cNvPr id="39" name="Subtitle here">
            <a:extLst>
              <a:ext uri="{FF2B5EF4-FFF2-40B4-BE49-F238E27FC236}">
                <a16:creationId xmlns:a16="http://schemas.microsoft.com/office/drawing/2014/main" id="{561C6EA1-6DA3-4155-B372-536A2FB7AB05}"/>
              </a:ext>
            </a:extLst>
          </p:cNvPr>
          <p:cNvSpPr txBox="1"/>
          <p:nvPr/>
        </p:nvSpPr>
        <p:spPr>
          <a:xfrm>
            <a:off x="15580723" y="4019848"/>
            <a:ext cx="2342280" cy="706284"/>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600" b="1" i="0" u="none" strike="noStrike" kern="0" cap="none" spc="0" normalizeH="0" baseline="0" noProof="0" dirty="0">
                <a:ln>
                  <a:noFill/>
                </a:ln>
                <a:solidFill>
                  <a:srgbClr val="2F7788"/>
                </a:solidFill>
                <a:effectLst/>
                <a:uLnTx/>
                <a:uFillTx/>
                <a:latin typeface="Arial" panose="020B0604020202020204"/>
                <a:cs typeface="Arial" panose="020B0604020202020204"/>
                <a:sym typeface="Arial" panose="020B0604020202020204"/>
              </a:rPr>
              <a:t>€17</a:t>
            </a:r>
            <a:r>
              <a:rPr kumimoji="0" lang="en-GB" sz="3600" b="1" i="0" u="none" strike="noStrike" kern="0" cap="none" spc="0" normalizeH="0" baseline="0" noProof="0" dirty="0">
                <a:ln>
                  <a:noFill/>
                </a:ln>
                <a:solidFill>
                  <a:srgbClr val="2F7788"/>
                </a:solidFill>
                <a:effectLst/>
                <a:uLnTx/>
                <a:uFillTx/>
                <a:latin typeface="Arial" panose="020B0604020202020204"/>
                <a:cs typeface="Arial" panose="020B0604020202020204"/>
                <a:sym typeface="Arial" panose="020B0604020202020204"/>
              </a:rPr>
              <a:t>6.2</a:t>
            </a:r>
            <a:r>
              <a:rPr kumimoji="0" lang="el-GR" sz="3600" b="1" i="0" u="none" strike="noStrike" kern="0" cap="none" spc="0" normalizeH="0" baseline="0" noProof="0" dirty="0">
                <a:ln>
                  <a:noFill/>
                </a:ln>
                <a:solidFill>
                  <a:srgbClr val="2F7788"/>
                </a:solidFill>
                <a:effectLst/>
                <a:uLnTx/>
                <a:uFillTx/>
                <a:latin typeface="Arial" panose="020B0604020202020204"/>
                <a:cs typeface="Arial" panose="020B0604020202020204"/>
                <a:sym typeface="Arial" panose="020B0604020202020204"/>
              </a:rPr>
              <a:t> </a:t>
            </a:r>
            <a:r>
              <a:rPr lang="el-GR" sz="3600" b="1" i="0" spc="0" dirty="0">
                <a:solidFill>
                  <a:srgbClr val="2F7788"/>
                </a:solidFill>
              </a:rPr>
              <a:t>εκ.</a:t>
            </a:r>
          </a:p>
        </p:txBody>
      </p:sp>
      <p:sp>
        <p:nvSpPr>
          <p:cNvPr id="40" name="Subtitle here">
            <a:extLst>
              <a:ext uri="{FF2B5EF4-FFF2-40B4-BE49-F238E27FC236}">
                <a16:creationId xmlns:a16="http://schemas.microsoft.com/office/drawing/2014/main" id="{1A63C39C-CF35-4519-B2F7-1F43B015F2BB}"/>
              </a:ext>
            </a:extLst>
          </p:cNvPr>
          <p:cNvSpPr txBox="1"/>
          <p:nvPr/>
        </p:nvSpPr>
        <p:spPr>
          <a:xfrm>
            <a:off x="18201175" y="4209552"/>
            <a:ext cx="2607867" cy="43800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ctr" defTabSz="457200" rtl="0" eaLnBrk="1" fontAlgn="auto" latinLnBrk="0" hangingPunct="0">
              <a:lnSpc>
                <a:spcPct val="120000"/>
              </a:lnSpc>
              <a:spcBef>
                <a:spcPts val="0"/>
              </a:spcBef>
              <a:spcAft>
                <a:spcPts val="0"/>
              </a:spcAft>
              <a:buClr>
                <a:srgbClr val="2F7788"/>
              </a:buClr>
              <a:buSzPct val="120000"/>
              <a:buFontTx/>
              <a:buNone/>
              <a:tabLst/>
              <a:defRPr/>
            </a:pPr>
            <a:r>
              <a:rPr lang="el-GR" sz="2000" i="0" spc="0" dirty="0">
                <a:solidFill>
                  <a:srgbClr val="5E5E5E"/>
                </a:solidFill>
              </a:rPr>
              <a:t>2020 – Ιούνιο 2029</a:t>
            </a:r>
          </a:p>
        </p:txBody>
      </p:sp>
      <p:sp>
        <p:nvSpPr>
          <p:cNvPr id="41" name="Rectangle 40">
            <a:extLst>
              <a:ext uri="{FF2B5EF4-FFF2-40B4-BE49-F238E27FC236}">
                <a16:creationId xmlns:a16="http://schemas.microsoft.com/office/drawing/2014/main" id="{8EBE4F38-E7F7-46EE-8D07-5A052CDB7C7E}"/>
              </a:ext>
            </a:extLst>
          </p:cNvPr>
          <p:cNvSpPr/>
          <p:nvPr/>
        </p:nvSpPr>
        <p:spPr>
          <a:xfrm>
            <a:off x="17178978" y="12793186"/>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pic>
        <p:nvPicPr>
          <p:cNvPr id="72" name="Image" descr="Image">
            <a:extLst>
              <a:ext uri="{FF2B5EF4-FFF2-40B4-BE49-F238E27FC236}">
                <a16:creationId xmlns:a16="http://schemas.microsoft.com/office/drawing/2014/main" id="{4D6BDCCF-C170-4F4C-9CD2-349686192D13}"/>
              </a:ext>
            </a:extLst>
          </p:cNvPr>
          <p:cNvPicPr>
            <a:picLocks noChangeAspect="1"/>
          </p:cNvPicPr>
          <p:nvPr/>
        </p:nvPicPr>
        <p:blipFill>
          <a:blip r:embed="rId2"/>
          <a:stretch>
            <a:fillRect/>
          </a:stretch>
        </p:blipFill>
        <p:spPr>
          <a:xfrm>
            <a:off x="16047402" y="11429548"/>
            <a:ext cx="8483136" cy="2286452"/>
          </a:xfrm>
          <a:prstGeom prst="rect">
            <a:avLst/>
          </a:prstGeom>
          <a:ln w="12700">
            <a:miter lim="400000"/>
          </a:ln>
        </p:spPr>
      </p:pic>
      <p:sp>
        <p:nvSpPr>
          <p:cNvPr id="73" name="Rectangle 72">
            <a:extLst>
              <a:ext uri="{FF2B5EF4-FFF2-40B4-BE49-F238E27FC236}">
                <a16:creationId xmlns:a16="http://schemas.microsoft.com/office/drawing/2014/main" id="{DC22DA19-A06F-437C-8F25-D12EDC0F0251}"/>
              </a:ext>
            </a:extLst>
          </p:cNvPr>
          <p:cNvSpPr/>
          <p:nvPr/>
        </p:nvSpPr>
        <p:spPr>
          <a:xfrm>
            <a:off x="17150099" y="12805845"/>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Tree>
    <p:extLst>
      <p:ext uri="{BB962C8B-B14F-4D97-AF65-F5344CB8AC3E}">
        <p14:creationId xmlns:p14="http://schemas.microsoft.com/office/powerpoint/2010/main" val="344780349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ΚΥΠΡΙΑΚΗ ΔΗΜΟΚΡΑΤΙΑ / ΠΝΕΥΜΑΤΙΚΑ ΔΙΚΑΙΩΜΑΤΑ 2020">
            <a:extLst>
              <a:ext uri="{FF2B5EF4-FFF2-40B4-BE49-F238E27FC236}">
                <a16:creationId xmlns:a16="http://schemas.microsoft.com/office/drawing/2014/main" id="{9C022C5D-F26E-4EF8-B0EF-F6108B72F682}"/>
              </a:ext>
            </a:extLst>
          </p:cNvPr>
          <p:cNvSpPr txBox="1"/>
          <p:nvPr/>
        </p:nvSpPr>
        <p:spPr>
          <a:xfrm>
            <a:off x="963551" y="13234484"/>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4" name="headline goes here goes here">
            <a:extLst>
              <a:ext uri="{FF2B5EF4-FFF2-40B4-BE49-F238E27FC236}">
                <a16:creationId xmlns:a16="http://schemas.microsoft.com/office/drawing/2014/main" id="{E4DE1239-61B8-4C32-B21F-DEA9E1BF922C}"/>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err="1">
                <a:latin typeface="Arial" panose="020B0604020202020204" pitchFamily="34" charset="0"/>
                <a:cs typeface="Arial" panose="020B0604020202020204" pitchFamily="34" charset="0"/>
              </a:rPr>
              <a:t>σιο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Σχ</a:t>
            </a:r>
            <a:r>
              <a:rPr lang="en-GB" b="1" dirty="0">
                <a:latin typeface="Arial" panose="020B0604020202020204" pitchFamily="34" charset="0"/>
                <a:cs typeface="Arial" panose="020B0604020202020204" pitchFamily="34" charset="0"/>
              </a:rPr>
              <a:t>e</a:t>
            </a:r>
            <a:r>
              <a:rPr lang="el-GR" b="1" dirty="0" err="1">
                <a:latin typeface="Arial" panose="020B0604020202020204" pitchFamily="34" charset="0"/>
                <a:cs typeface="Arial" panose="020B0604020202020204" pitchFamily="34" charset="0"/>
              </a:rPr>
              <a:t>διο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2026 </a:t>
            </a:r>
          </a:p>
        </p:txBody>
      </p:sp>
      <p:sp>
        <p:nvSpPr>
          <p:cNvPr id="5" name="Subtitle here">
            <a:extLst>
              <a:ext uri="{FF2B5EF4-FFF2-40B4-BE49-F238E27FC236}">
                <a16:creationId xmlns:a16="http://schemas.microsoft.com/office/drawing/2014/main" id="{3023223E-CEB0-4AC4-8A12-0B78516BC815}"/>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Ετήσιος Σχεδιασμός</a:t>
            </a:r>
          </a:p>
        </p:txBody>
      </p:sp>
      <p:sp>
        <p:nvSpPr>
          <p:cNvPr id="6" name="Subtitle here">
            <a:extLst>
              <a:ext uri="{FF2B5EF4-FFF2-40B4-BE49-F238E27FC236}">
                <a16:creationId xmlns:a16="http://schemas.microsoft.com/office/drawing/2014/main" id="{34749D30-365C-4615-8865-CDB3635DD58C}"/>
              </a:ext>
            </a:extLst>
          </p:cNvPr>
          <p:cNvSpPr txBox="1"/>
          <p:nvPr/>
        </p:nvSpPr>
        <p:spPr>
          <a:xfrm>
            <a:off x="860927" y="2747680"/>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Στόχος</a:t>
            </a:r>
            <a:endParaRPr lang="el-GR" sz="2400" b="1" i="0" kern="0" spc="0">
              <a:solidFill>
                <a:srgbClr val="2F7788"/>
              </a:solidFill>
            </a:endParaRPr>
          </a:p>
        </p:txBody>
      </p:sp>
      <p:sp>
        <p:nvSpPr>
          <p:cNvPr id="7" name="Rectangle 6">
            <a:extLst>
              <a:ext uri="{FF2B5EF4-FFF2-40B4-BE49-F238E27FC236}">
                <a16:creationId xmlns:a16="http://schemas.microsoft.com/office/drawing/2014/main" id="{28C757E0-0204-4D81-9AED-CDEF0C3E4F22}"/>
              </a:ext>
            </a:extLst>
          </p:cNvPr>
          <p:cNvSpPr/>
          <p:nvPr/>
        </p:nvSpPr>
        <p:spPr>
          <a:xfrm>
            <a:off x="852000" y="3319991"/>
            <a:ext cx="14006094" cy="1009242"/>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Subtitle here">
            <a:extLst>
              <a:ext uri="{FF2B5EF4-FFF2-40B4-BE49-F238E27FC236}">
                <a16:creationId xmlns:a16="http://schemas.microsoft.com/office/drawing/2014/main" id="{3DD77DEE-879B-450D-8D6A-A743D2025117}"/>
              </a:ext>
            </a:extLst>
          </p:cNvPr>
          <p:cNvSpPr txBox="1"/>
          <p:nvPr/>
        </p:nvSpPr>
        <p:spPr>
          <a:xfrm>
            <a:off x="860926" y="2119207"/>
            <a:ext cx="14347971"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2026</a:t>
            </a:r>
          </a:p>
        </p:txBody>
      </p:sp>
      <p:sp>
        <p:nvSpPr>
          <p:cNvPr id="9" name="Subtitle here">
            <a:extLst>
              <a:ext uri="{FF2B5EF4-FFF2-40B4-BE49-F238E27FC236}">
                <a16:creationId xmlns:a16="http://schemas.microsoft.com/office/drawing/2014/main" id="{961C3231-23A2-4F27-8A1B-EDDC0953D546}"/>
              </a:ext>
            </a:extLst>
          </p:cNvPr>
          <p:cNvSpPr txBox="1"/>
          <p:nvPr/>
        </p:nvSpPr>
        <p:spPr>
          <a:xfrm>
            <a:off x="963551" y="705366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1.1</a:t>
            </a:r>
            <a:endParaRPr lang="el-GR" sz="2400" b="1" i="0" kern="0" spc="0">
              <a:solidFill>
                <a:schemeClr val="bg1"/>
              </a:solidFill>
            </a:endParaRPr>
          </a:p>
        </p:txBody>
      </p:sp>
      <p:sp>
        <p:nvSpPr>
          <p:cNvPr id="10" name="Subtitle here">
            <a:extLst>
              <a:ext uri="{FF2B5EF4-FFF2-40B4-BE49-F238E27FC236}">
                <a16:creationId xmlns:a16="http://schemas.microsoft.com/office/drawing/2014/main" id="{7DFDC2D7-63A8-4CC4-8E03-3559DAF137D4}"/>
              </a:ext>
            </a:extLst>
          </p:cNvPr>
          <p:cNvSpPr txBox="1"/>
          <p:nvPr/>
        </p:nvSpPr>
        <p:spPr>
          <a:xfrm>
            <a:off x="963551" y="925322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1.2</a:t>
            </a:r>
            <a:endParaRPr lang="el-GR" sz="2400" b="1" i="0" kern="0" spc="0">
              <a:solidFill>
                <a:schemeClr val="bg1"/>
              </a:solidFill>
            </a:endParaRPr>
          </a:p>
        </p:txBody>
      </p:sp>
      <p:sp>
        <p:nvSpPr>
          <p:cNvPr id="11" name="Line">
            <a:extLst>
              <a:ext uri="{FF2B5EF4-FFF2-40B4-BE49-F238E27FC236}">
                <a16:creationId xmlns:a16="http://schemas.microsoft.com/office/drawing/2014/main" id="{089FF0F7-4C20-4547-A4F2-F38F8D193AF5}"/>
              </a:ext>
            </a:extLst>
          </p:cNvPr>
          <p:cNvSpPr/>
          <p:nvPr/>
        </p:nvSpPr>
        <p:spPr>
          <a:xfrm>
            <a:off x="852000" y="4527408"/>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graphicFrame>
        <p:nvGraphicFramePr>
          <p:cNvPr id="13" name="Table 12">
            <a:extLst>
              <a:ext uri="{FF2B5EF4-FFF2-40B4-BE49-F238E27FC236}">
                <a16:creationId xmlns:a16="http://schemas.microsoft.com/office/drawing/2014/main" id="{0C2AACD2-9E4D-4412-BCEF-1F6E6D532F53}"/>
              </a:ext>
            </a:extLst>
          </p:cNvPr>
          <p:cNvGraphicFramePr>
            <a:graphicFrameLocks noGrp="1"/>
          </p:cNvGraphicFramePr>
          <p:nvPr>
            <p:extLst>
              <p:ext uri="{D42A27DB-BD31-4B8C-83A1-F6EECF244321}">
                <p14:modId xmlns:p14="http://schemas.microsoft.com/office/powerpoint/2010/main" val="3027784914"/>
              </p:ext>
            </p:extLst>
          </p:nvPr>
        </p:nvGraphicFramePr>
        <p:xfrm>
          <a:off x="852000" y="4432485"/>
          <a:ext cx="22383652" cy="7496337"/>
        </p:xfrm>
        <a:graphic>
          <a:graphicData uri="http://schemas.openxmlformats.org/drawingml/2006/table">
            <a:tbl>
              <a:tblPr/>
              <a:tblGrid>
                <a:gridCol w="1470726">
                  <a:extLst>
                    <a:ext uri="{9D8B030D-6E8A-4147-A177-3AD203B41FA5}">
                      <a16:colId xmlns:a16="http://schemas.microsoft.com/office/drawing/2014/main" val="548706971"/>
                    </a:ext>
                  </a:extLst>
                </a:gridCol>
                <a:gridCol w="4875742">
                  <a:extLst>
                    <a:ext uri="{9D8B030D-6E8A-4147-A177-3AD203B41FA5}">
                      <a16:colId xmlns:a16="http://schemas.microsoft.com/office/drawing/2014/main" val="758759193"/>
                    </a:ext>
                  </a:extLst>
                </a:gridCol>
                <a:gridCol w="2198451">
                  <a:extLst>
                    <a:ext uri="{9D8B030D-6E8A-4147-A177-3AD203B41FA5}">
                      <a16:colId xmlns:a16="http://schemas.microsoft.com/office/drawing/2014/main" val="3375078525"/>
                    </a:ext>
                  </a:extLst>
                </a:gridCol>
                <a:gridCol w="1945532">
                  <a:extLst>
                    <a:ext uri="{9D8B030D-6E8A-4147-A177-3AD203B41FA5}">
                      <a16:colId xmlns:a16="http://schemas.microsoft.com/office/drawing/2014/main" val="1732535182"/>
                    </a:ext>
                  </a:extLst>
                </a:gridCol>
                <a:gridCol w="2976664">
                  <a:extLst>
                    <a:ext uri="{9D8B030D-6E8A-4147-A177-3AD203B41FA5}">
                      <a16:colId xmlns:a16="http://schemas.microsoft.com/office/drawing/2014/main" val="4172328627"/>
                    </a:ext>
                  </a:extLst>
                </a:gridCol>
                <a:gridCol w="2042808">
                  <a:extLst>
                    <a:ext uri="{9D8B030D-6E8A-4147-A177-3AD203B41FA5}">
                      <a16:colId xmlns:a16="http://schemas.microsoft.com/office/drawing/2014/main" val="3759351354"/>
                    </a:ext>
                  </a:extLst>
                </a:gridCol>
                <a:gridCol w="2996120">
                  <a:extLst>
                    <a:ext uri="{9D8B030D-6E8A-4147-A177-3AD203B41FA5}">
                      <a16:colId xmlns:a16="http://schemas.microsoft.com/office/drawing/2014/main" val="2773100466"/>
                    </a:ext>
                  </a:extLst>
                </a:gridCol>
                <a:gridCol w="1692612">
                  <a:extLst>
                    <a:ext uri="{9D8B030D-6E8A-4147-A177-3AD203B41FA5}">
                      <a16:colId xmlns:a16="http://schemas.microsoft.com/office/drawing/2014/main" val="4264504694"/>
                    </a:ext>
                  </a:extLst>
                </a:gridCol>
                <a:gridCol w="2133499">
                  <a:extLst>
                    <a:ext uri="{9D8B030D-6E8A-4147-A177-3AD203B41FA5}">
                      <a16:colId xmlns:a16="http://schemas.microsoft.com/office/drawing/2014/main" val="1942438250"/>
                    </a:ext>
                  </a:extLst>
                </a:gridCol>
                <a:gridCol w="51498">
                  <a:extLst>
                    <a:ext uri="{9D8B030D-6E8A-4147-A177-3AD203B41FA5}">
                      <a16:colId xmlns:a16="http://schemas.microsoft.com/office/drawing/2014/main" val="2291529095"/>
                    </a:ext>
                  </a:extLst>
                </a:gridCol>
              </a:tblGrid>
              <a:tr h="182299">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010296092"/>
                  </a:ext>
                </a:extLst>
              </a:tr>
              <a:tr h="875396">
                <a:tc>
                  <a:txBody>
                    <a:bodyPr/>
                    <a:lstStyle/>
                    <a:p>
                      <a:pPr algn="l" fontAlgn="b"/>
                      <a:endParaRPr lang="en-US" sz="2000" b="0" i="0" u="none" strike="noStrike" dirty="0">
                        <a:solidFill>
                          <a:srgbClr val="FFFFFF"/>
                        </a:solidFill>
                        <a:effectLst/>
                        <a:latin typeface="Calibri"/>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solidFill>
                      <a:srgbClr val="2F7788"/>
                    </a:solidFill>
                  </a:tcPr>
                </a:tc>
                <a:tc>
                  <a:txBody>
                    <a:bodyPr/>
                    <a:lstStyle/>
                    <a:p>
                      <a:pPr algn="ctr" fontAlgn="b"/>
                      <a:r>
                        <a:rPr lang="el-GR" sz="2000" b="0" i="0" u="none" strike="noStrike" dirty="0">
                          <a:solidFill>
                            <a:srgbClr val="000000"/>
                          </a:solidFill>
                          <a:effectLst/>
                          <a:latin typeface="Arial"/>
                        </a:rPr>
                        <a:t>Παρεμβάσεις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Έναρξη/ Ολοκλήρωση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Συναρμόδια Υπουργεία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Αρμόδια Υπηρεσία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Εξασφαλισμένη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Πηγές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1" i="0" u="none" strike="noStrike" dirty="0">
                          <a:solidFill>
                            <a:srgbClr val="000000"/>
                          </a:solidFill>
                          <a:effectLst/>
                          <a:latin typeface="Arial"/>
                        </a:rPr>
                        <a:t>Ένδειξη</a:t>
                      </a:r>
                      <a:br>
                        <a:rPr lang="el-GR" sz="2000" b="1" i="0" u="none" strike="noStrike" dirty="0">
                          <a:solidFill>
                            <a:srgbClr val="000000"/>
                          </a:solidFill>
                          <a:effectLst/>
                          <a:latin typeface="Arial"/>
                        </a:rPr>
                      </a:br>
                      <a:r>
                        <a:rPr lang="el-GR" sz="2000" b="1" i="0" u="none" strike="noStrike" dirty="0">
                          <a:solidFill>
                            <a:srgbClr val="000000"/>
                          </a:solidFill>
                          <a:effectLst/>
                          <a:latin typeface="Arial"/>
                        </a:rPr>
                        <a:t>Κόστους</a:t>
                      </a:r>
                      <a:br>
                        <a:rPr lang="el-GR" sz="2000" b="1" i="0" u="none" strike="noStrike" dirty="0">
                          <a:solidFill>
                            <a:srgbClr val="000000"/>
                          </a:solidFill>
                          <a:effectLst/>
                          <a:latin typeface="Arial"/>
                        </a:rPr>
                      </a:br>
                      <a:r>
                        <a:rPr lang="el-GR" sz="2000" b="0" i="0" u="none" strike="noStrike" dirty="0">
                          <a:solidFill>
                            <a:srgbClr val="000000"/>
                          </a:solidFill>
                          <a:effectLst/>
                          <a:latin typeface="Arial"/>
                        </a:rPr>
                        <a:t>(σε χιλ. €)</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Είδος</a:t>
                      </a:r>
                      <a:br>
                        <a:rPr lang="el-GR" sz="2000" b="0" i="0" u="none" strike="noStrike" dirty="0">
                          <a:solidFill>
                            <a:srgbClr val="000000"/>
                          </a:solidFill>
                          <a:effectLst/>
                          <a:latin typeface="Arial"/>
                        </a:rPr>
                      </a:br>
                      <a:r>
                        <a:rPr lang="el-GR" sz="2000" b="0" i="0" u="none" strike="noStrike" dirty="0">
                          <a:solidFill>
                            <a:srgbClr val="000000"/>
                          </a:solidFill>
                          <a:effectLst/>
                          <a:latin typeface="Arial"/>
                        </a:rPr>
                        <a:t>Παρέμβασης </a:t>
                      </a:r>
                      <a:endParaRPr lang="el-GR" sz="2000" b="0" i="0" u="none" strike="noStrike">
                        <a:solidFill>
                          <a:srgbClr val="000000"/>
                        </a:solidFill>
                        <a:effectLst/>
                        <a:latin typeface="Arial"/>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85483885"/>
                  </a:ext>
                </a:extLst>
              </a:tr>
              <a:tr h="858377">
                <a:tc>
                  <a:txBody>
                    <a:bodyPr/>
                    <a:lstStyle/>
                    <a:p>
                      <a:pPr lvl="0" algn="ctr">
                        <a:buNone/>
                      </a:pPr>
                      <a:r>
                        <a:rPr lang="el-GR" sz="2000" b="0" i="0" u="none" strike="noStrike" dirty="0">
                          <a:solidFill>
                            <a:srgbClr val="FFFFFF"/>
                          </a:solidFill>
                          <a:effectLst/>
                          <a:latin typeface="Arial"/>
                        </a:rPr>
                        <a:t>1.</a:t>
                      </a:r>
                    </a:p>
                  </a:txBody>
                  <a:tcPr marL="9524" marR="9524" marT="9524" marB="0" anchor="ctr">
                    <a:lnL w="0">
                      <a:noFill/>
                    </a:lnL>
                    <a:lnR w="6350">
                      <a:solidFill>
                        <a:srgbClr val="2F7788"/>
                      </a:solidFill>
                    </a:lnR>
                    <a:lnT w="6350">
                      <a:solidFill>
                        <a:srgbClr val="2F7788"/>
                      </a:solidFill>
                    </a:lnT>
                    <a:lnB w="0">
                      <a:noFill/>
                    </a:lnB>
                    <a:solidFill>
                      <a:srgbClr val="2F7788"/>
                    </a:solidFill>
                  </a:tcPr>
                </a:tc>
                <a:tc>
                  <a:txBody>
                    <a:bodyPr/>
                    <a:lstStyle/>
                    <a:p>
                      <a:pPr lvl="0" algn="l">
                        <a:buNone/>
                      </a:pPr>
                      <a:r>
                        <a:rPr lang="el-GR" sz="2000" b="0" i="0" u="none" strike="noStrike" dirty="0">
                          <a:solidFill>
                            <a:srgbClr val="5E5E5E"/>
                          </a:solidFill>
                          <a:effectLst/>
                          <a:latin typeface="Arial"/>
                        </a:rPr>
                        <a:t>Παροχή Υπηρεσιών Δημόσιων Μεταφορών</a:t>
                      </a:r>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buNone/>
                      </a:pPr>
                      <a:r>
                        <a:rPr lang="el-GR" sz="2000" b="0" i="0" u="none" strike="noStrike" dirty="0">
                          <a:solidFill>
                            <a:srgbClr val="757171"/>
                          </a:solidFill>
                          <a:effectLst/>
                          <a:latin typeface="Arial"/>
                        </a:rPr>
                        <a:t>2020 – 2030</a:t>
                      </a:r>
                      <a:endParaRPr lang="el-GR" sz="2000" b="0" i="0" u="none" strike="noStrike" dirty="0">
                        <a:solidFill>
                          <a:srgbClr val="757171"/>
                        </a:solidFill>
                        <a:effectLst/>
                        <a:latin typeface="Arial"/>
                        <a:sym typeface="Helvetica Neue Light"/>
                      </a:endParaRPr>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buNone/>
                      </a:pPr>
                      <a:endParaRPr lang="en-US" sz="2000" b="0" i="0" u="none" strike="noStrike" cap="none" spc="0" baseline="0">
                        <a:solidFill>
                          <a:srgbClr val="757171"/>
                        </a:solidFill>
                        <a:effectLst/>
                        <a:uFillTx/>
                        <a:latin typeface="Arial"/>
                        <a:ea typeface="+mn-ea"/>
                        <a:cs typeface="+mn-cs"/>
                      </a:endParaRPr>
                    </a:p>
                  </a:txBody>
                  <a:tcPr marL="9524" marR="9524" marT="9524" marB="0" anchor="b">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buNone/>
                      </a:pPr>
                      <a:r>
                        <a:rPr lang="el-GR" sz="2000" b="0" i="0" u="none" strike="noStrike" dirty="0">
                          <a:solidFill>
                            <a:srgbClr val="757171"/>
                          </a:solidFill>
                          <a:effectLst/>
                          <a:latin typeface="Arial"/>
                        </a:rPr>
                        <a:t>Τμήμα Δημόσιων Επιβατικών Μεταφορών</a:t>
                      </a:r>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buNone/>
                      </a:pPr>
                      <a:r>
                        <a:rPr lang="el-GR" sz="2000" b="0" i="0" u="none" strike="noStrike" noProof="0" dirty="0">
                          <a:solidFill>
                            <a:srgbClr val="757171"/>
                          </a:solidFill>
                          <a:effectLst/>
                          <a:latin typeface="Arial"/>
                        </a:rPr>
                        <a:t>✓</a:t>
                      </a:r>
                      <a:endParaRPr lang="en-US" dirty="0"/>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buNone/>
                      </a:pPr>
                      <a:r>
                        <a:rPr lang="el-GR" sz="2000" b="0" i="0" u="none" strike="noStrike" dirty="0">
                          <a:solidFill>
                            <a:srgbClr val="5E5E5E"/>
                          </a:solidFill>
                          <a:effectLst/>
                          <a:latin typeface="Arial"/>
                        </a:rPr>
                        <a:t>Εθνικοί Πόροι</a:t>
                      </a:r>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marL="0" marR="0" lvl="0" indent="0" algn="ctr" defTabSz="825500" latinLnBrk="0">
                        <a:lnSpc>
                          <a:spcPct val="100000"/>
                        </a:lnSpc>
                        <a:spcBef>
                          <a:spcPts val="0"/>
                        </a:spcBef>
                        <a:spcAft>
                          <a:spcPts val="0"/>
                        </a:spcAft>
                        <a:buClrTx/>
                        <a:buSzTx/>
                        <a:buFontTx/>
                        <a:buNone/>
                        <a:tabLst/>
                      </a:pPr>
                      <a:r>
                        <a:rPr lang="el-GR" sz="2000" b="0" i="0" u="none" strike="noStrike" cap="none" spc="0" baseline="0" noProof="0" dirty="0">
                          <a:solidFill>
                            <a:srgbClr val="5E5E5E"/>
                          </a:solidFill>
                          <a:effectLst/>
                          <a:uFillTx/>
                          <a:latin typeface="Arial"/>
                          <a:ea typeface="+mn-ea"/>
                          <a:cs typeface="+mn-cs"/>
                          <a:sym typeface="Helvetica Neue Light"/>
                        </a:rPr>
                        <a:t>87.7 εκατ.*</a:t>
                      </a:r>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buNone/>
                      </a:pPr>
                      <a:r>
                        <a:rPr lang="el-GR" sz="2000" b="0" i="0" u="none" strike="noStrike" dirty="0">
                          <a:solidFill>
                            <a:srgbClr val="5E5E5E"/>
                          </a:solidFill>
                          <a:effectLst/>
                          <a:latin typeface="Arial"/>
                        </a:rPr>
                        <a:t>Έργο Υποδομής</a:t>
                      </a:r>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l">
                        <a:buNone/>
                      </a:pPr>
                      <a:endParaRPr lang="en-US" sz="1100" b="0" i="0" u="none" strike="noStrike">
                        <a:solidFill>
                          <a:srgbClr val="000000"/>
                        </a:solidFill>
                        <a:effectLst/>
                        <a:latin typeface="Calibri"/>
                      </a:endParaRPr>
                    </a:p>
                  </a:txBody>
                  <a:tcPr marL="9524" marR="9524" marT="9524" marB="0" anchor="b">
                    <a:lnL w="6350">
                      <a:solidFill>
                        <a:srgbClr val="2F7788"/>
                      </a:solidFill>
                    </a:lnL>
                    <a:lnR w="0">
                      <a:noFill/>
                    </a:lnR>
                    <a:lnT w="0">
                      <a:noFill/>
                    </a:lnT>
                    <a:lnB w="0">
                      <a:noFill/>
                    </a:lnB>
                  </a:tcPr>
                </a:tc>
                <a:extLst>
                  <a:ext uri="{0D108BD9-81ED-4DB2-BD59-A6C34878D82A}">
                    <a16:rowId xmlns:a16="http://schemas.microsoft.com/office/drawing/2014/main" val="4115281271"/>
                  </a:ext>
                </a:extLst>
              </a:tr>
              <a:tr h="586605">
                <a:tc>
                  <a:txBody>
                    <a:bodyPr/>
                    <a:lstStyle/>
                    <a:p>
                      <a:pPr lvl="0" algn="ctr">
                        <a:buNone/>
                      </a:pPr>
                      <a:r>
                        <a:rPr lang="el-GR" sz="2000" b="0" i="0" u="none" strike="noStrike" dirty="0">
                          <a:solidFill>
                            <a:srgbClr val="FFFFFF"/>
                          </a:solidFill>
                          <a:effectLst/>
                          <a:latin typeface="Arial"/>
                        </a:rPr>
                        <a:t>2.</a:t>
                      </a:r>
                    </a:p>
                  </a:txBody>
                  <a:tcPr marL="9524" marR="9524" marT="9524" marB="0" anchor="ctr">
                    <a:lnL w="0">
                      <a:noFill/>
                    </a:lnL>
                    <a:lnR w="6350">
                      <a:solidFill>
                        <a:srgbClr val="2F7788"/>
                      </a:solidFill>
                    </a:lnR>
                    <a:lnT w="6350">
                      <a:noFill/>
                    </a:lnT>
                    <a:lnB w="0">
                      <a:noFill/>
                    </a:lnB>
                    <a:solidFill>
                      <a:srgbClr val="2F7788"/>
                    </a:solidFill>
                  </a:tcPr>
                </a:tc>
                <a:tc>
                  <a:txBody>
                    <a:bodyPr/>
                    <a:lstStyle/>
                    <a:p>
                      <a:pPr lvl="0" algn="l">
                        <a:buNone/>
                      </a:pPr>
                      <a:r>
                        <a:rPr lang="el-GR" sz="2000" b="0" i="0" u="none" strike="noStrike" dirty="0">
                          <a:solidFill>
                            <a:srgbClr val="5E5E5E"/>
                          </a:solidFill>
                          <a:effectLst/>
                          <a:latin typeface="Arial"/>
                        </a:rPr>
                        <a:t>Στάσεις Στέγαστρα</a:t>
                      </a:r>
                      <a:endParaRPr lang="en-US" dirty="0"/>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buNone/>
                      </a:pPr>
                      <a:r>
                        <a:rPr lang="el-GR" sz="2000" b="0" i="0" u="none" strike="noStrike" dirty="0">
                          <a:solidFill>
                            <a:srgbClr val="757171"/>
                          </a:solidFill>
                          <a:effectLst/>
                          <a:latin typeface="Arial"/>
                        </a:rPr>
                        <a:t>Οκτώβριος 2023- Ιούνιο 2029</a:t>
                      </a:r>
                      <a:endParaRPr lang="en-US" dirty="0">
                        <a:sym typeface="Helvetica Neue Light"/>
                      </a:endParaRPr>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buNone/>
                      </a:pPr>
                      <a:endParaRPr lang="en-US" sz="2000" b="0" i="0" u="none" strike="noStrike" cap="none" spc="0" baseline="0">
                        <a:solidFill>
                          <a:srgbClr val="757171"/>
                        </a:solidFill>
                        <a:effectLst/>
                        <a:uFillTx/>
                        <a:latin typeface="Arial"/>
                        <a:ea typeface="+mn-ea"/>
                        <a:cs typeface="+mn-cs"/>
                      </a:endParaRPr>
                    </a:p>
                  </a:txBody>
                  <a:tcPr marL="9524" marR="9524" marT="9524" marB="0" anchor="b">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buNone/>
                      </a:pPr>
                      <a:r>
                        <a:rPr lang="el-GR" sz="2000" b="0" i="0" u="none" strike="noStrike" dirty="0">
                          <a:solidFill>
                            <a:srgbClr val="757171"/>
                          </a:solidFill>
                          <a:effectLst/>
                          <a:latin typeface="Arial"/>
                        </a:rPr>
                        <a:t>ΤΔΕ</a:t>
                      </a:r>
                      <a:endParaRPr lang="en-US" dirty="0"/>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lnSpc>
                          <a:spcPct val="100000"/>
                        </a:lnSpc>
                        <a:spcBef>
                          <a:spcPts val="0"/>
                        </a:spcBef>
                        <a:spcAft>
                          <a:spcPts val="0"/>
                        </a:spcAft>
                        <a:buNone/>
                      </a:pPr>
                      <a:r>
                        <a:rPr lang="el-GR" sz="2000" b="0" i="0" u="none" strike="noStrike" noProof="0" dirty="0">
                          <a:solidFill>
                            <a:srgbClr val="757171"/>
                          </a:solidFill>
                          <a:effectLst/>
                          <a:latin typeface="Arial"/>
                        </a:rPr>
                        <a:t>✓</a:t>
                      </a:r>
                      <a:endParaRPr lang="en-US" dirty="0"/>
                    </a:p>
                    <a:p>
                      <a:pPr lvl="0" algn="ctr">
                        <a:buNone/>
                      </a:pPr>
                      <a:endParaRPr lang="el-GR" sz="2000" b="0" i="0" u="none" strike="noStrike" noProof="0">
                        <a:solidFill>
                          <a:srgbClr val="757171"/>
                        </a:solidFill>
                        <a:effectLst/>
                        <a:latin typeface="Arial"/>
                      </a:endParaRPr>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buNone/>
                      </a:pPr>
                      <a:r>
                        <a:rPr lang="el-GR" sz="2000" b="0" i="0" u="none" strike="noStrike" dirty="0">
                          <a:solidFill>
                            <a:srgbClr val="5E5E5E"/>
                          </a:solidFill>
                          <a:effectLst/>
                          <a:latin typeface="Arial"/>
                        </a:rPr>
                        <a:t>Συγχρηματοδοτούμενο από το σχέδιο </a:t>
                      </a:r>
                      <a:r>
                        <a:rPr lang="el-GR" sz="2000" b="0" i="0" u="none" strike="noStrike" dirty="0" err="1">
                          <a:solidFill>
                            <a:srgbClr val="5E5E5E"/>
                          </a:solidFill>
                          <a:effectLst/>
                          <a:latin typeface="Arial"/>
                        </a:rPr>
                        <a:t>ΘΑλΕΙΑ</a:t>
                      </a:r>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marL="0" marR="0" lvl="0" indent="0" algn="ctr" defTabSz="825500" latinLnBrk="0">
                        <a:lnSpc>
                          <a:spcPct val="100000"/>
                        </a:lnSpc>
                        <a:spcBef>
                          <a:spcPts val="0"/>
                        </a:spcBef>
                        <a:spcAft>
                          <a:spcPts val="0"/>
                        </a:spcAft>
                        <a:buClrTx/>
                        <a:buSzTx/>
                        <a:buFontTx/>
                        <a:buNone/>
                        <a:tabLst/>
                      </a:pPr>
                      <a:r>
                        <a:rPr lang="en-US" sz="2000" b="0" i="0" u="none" strike="noStrike" cap="none" spc="0" baseline="0" noProof="0" dirty="0">
                          <a:solidFill>
                            <a:srgbClr val="5E5E5E"/>
                          </a:solidFill>
                          <a:effectLst/>
                          <a:uFillTx/>
                          <a:latin typeface="Arial"/>
                          <a:ea typeface="+mn-ea"/>
                          <a:cs typeface="+mn-cs"/>
                          <a:sym typeface="Helvetica Neue Light"/>
                        </a:rPr>
                        <a:t>73.4</a:t>
                      </a:r>
                      <a:r>
                        <a:rPr lang="el-GR" sz="2000" b="0" i="0" u="none" strike="noStrike" cap="none" spc="0" baseline="0" noProof="0" dirty="0">
                          <a:solidFill>
                            <a:srgbClr val="5E5E5E"/>
                          </a:solidFill>
                          <a:effectLst/>
                          <a:uFillTx/>
                          <a:latin typeface="Arial"/>
                          <a:ea typeface="+mn-ea"/>
                          <a:cs typeface="+mn-cs"/>
                          <a:sym typeface="Helvetica Neue Light"/>
                        </a:rPr>
                        <a:t> εκατ.</a:t>
                      </a:r>
                      <a:endParaRPr lang="en-US" sz="2000" b="0" i="0" u="none" strike="noStrike" cap="none" spc="0" baseline="0" dirty="0">
                        <a:solidFill>
                          <a:srgbClr val="5E5E5E"/>
                        </a:solidFill>
                        <a:effectLst/>
                        <a:uFillTx/>
                        <a:latin typeface="Arial"/>
                        <a:ea typeface="+mn-ea"/>
                        <a:cs typeface="+mn-cs"/>
                        <a:sym typeface="Helvetica Neue Light"/>
                      </a:endParaRPr>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ctr">
                        <a:buNone/>
                      </a:pPr>
                      <a:r>
                        <a:rPr lang="el-GR" sz="2000" b="0" i="0" u="none" strike="noStrike" dirty="0">
                          <a:solidFill>
                            <a:srgbClr val="5E5E5E"/>
                          </a:solidFill>
                          <a:effectLst/>
                          <a:latin typeface="Arial"/>
                        </a:rPr>
                        <a:t>Έργο Υποδομής</a:t>
                      </a:r>
                      <a:endParaRPr lang="en-US" dirty="0"/>
                    </a:p>
                  </a:txBody>
                  <a:tcPr marL="9524" marR="9524" marT="9524" marB="0" anchor="ctr">
                    <a:lnL w="6350">
                      <a:solidFill>
                        <a:srgbClr val="2F7788"/>
                      </a:solidFill>
                    </a:lnL>
                    <a:lnR w="6350">
                      <a:solidFill>
                        <a:srgbClr val="2F7788"/>
                      </a:solidFill>
                    </a:lnR>
                    <a:lnT w="6350">
                      <a:solidFill>
                        <a:srgbClr val="2F7788"/>
                      </a:solidFill>
                    </a:lnT>
                    <a:lnB w="6350">
                      <a:solidFill>
                        <a:srgbClr val="2F7788"/>
                      </a:solidFill>
                    </a:lnB>
                  </a:tcPr>
                </a:tc>
                <a:tc>
                  <a:txBody>
                    <a:bodyPr/>
                    <a:lstStyle/>
                    <a:p>
                      <a:pPr lvl="0" algn="l">
                        <a:buNone/>
                      </a:pPr>
                      <a:endParaRPr lang="en-US" sz="1100" b="0" i="0" u="none" strike="noStrike">
                        <a:solidFill>
                          <a:srgbClr val="000000"/>
                        </a:solidFill>
                        <a:effectLst/>
                        <a:latin typeface="Calibri"/>
                      </a:endParaRPr>
                    </a:p>
                  </a:txBody>
                  <a:tcPr marL="9524" marR="9524" marT="9524" marB="0" anchor="b">
                    <a:lnL w="6350">
                      <a:solidFill>
                        <a:srgbClr val="2F7788"/>
                      </a:solidFill>
                    </a:lnL>
                    <a:lnR w="0">
                      <a:noFill/>
                    </a:lnR>
                    <a:lnT w="0">
                      <a:noFill/>
                    </a:lnT>
                    <a:lnB w="0">
                      <a:noFill/>
                    </a:lnB>
                  </a:tcPr>
                </a:tc>
                <a:extLst>
                  <a:ext uri="{0D108BD9-81ED-4DB2-BD59-A6C34878D82A}">
                    <a16:rowId xmlns:a16="http://schemas.microsoft.com/office/drawing/2014/main" val="254946260"/>
                  </a:ext>
                </a:extLst>
              </a:tr>
              <a:tr h="1164187">
                <a:tc>
                  <a:txBody>
                    <a:bodyPr/>
                    <a:lstStyle/>
                    <a:p>
                      <a:pPr algn="ctr" fontAlgn="ctr"/>
                      <a:r>
                        <a:rPr lang="el-GR" sz="2000" b="0" i="0" u="none" strike="noStrike" dirty="0">
                          <a:solidFill>
                            <a:srgbClr val="FFFFFF"/>
                          </a:solidFill>
                          <a:effectLst/>
                          <a:latin typeface="Arial"/>
                        </a:rPr>
                        <a:t>3.</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w="0">
                      <a:noFill/>
                    </a:lnT>
                    <a:lnB>
                      <a:noFill/>
                    </a:lnB>
                    <a:solidFill>
                      <a:srgbClr val="2F7788"/>
                    </a:solidFill>
                  </a:tcPr>
                </a:tc>
                <a:tc>
                  <a:txBody>
                    <a:bodyPr/>
                    <a:lstStyle/>
                    <a:p>
                      <a:pPr algn="l" rtl="0" fontAlgn="ctr"/>
                      <a:r>
                        <a:rPr lang="el-GR" sz="2000" b="0" i="0" u="none" strike="noStrike" dirty="0">
                          <a:solidFill>
                            <a:srgbClr val="5E5E5E"/>
                          </a:solidFill>
                          <a:effectLst/>
                          <a:latin typeface="Arial"/>
                        </a:rPr>
                        <a:t>Προμήθεια , εγκατάσταση και συντήρηση εξοπλισμού Ευφυών Συστημάτων Μεταφορών στο Υπεραστικό δίκτυο και  κεντρικό οδικό δίκτυο Λευκωσίας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a:solidFill>
                        <a:srgbClr val="2F7788"/>
                      </a:solidFill>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cap="none" spc="0" baseline="0" dirty="0">
                          <a:solidFill>
                            <a:srgbClr val="757171"/>
                          </a:solidFill>
                          <a:effectLst/>
                          <a:uFillTx/>
                          <a:latin typeface="Arial"/>
                          <a:ea typeface="+mn-ea"/>
                          <a:cs typeface="+mn-cs"/>
                          <a:sym typeface="Helvetica Neue Light"/>
                        </a:rPr>
                        <a:t>Ιούνιο 2024 - Ιούνιος 2026</a:t>
                      </a:r>
                      <a:endParaRPr lang="en-US" sz="2000" b="0" i="0" u="none" strike="noStrike" cap="none" spc="0" baseline="0" dirty="0">
                        <a:solidFill>
                          <a:srgbClr val="757171"/>
                        </a:solidFill>
                        <a:effectLst/>
                        <a:uFillTx/>
                        <a:latin typeface="Arial"/>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a:solidFill>
                        <a:srgbClr val="2F7788"/>
                      </a:solidFill>
                    </a:lnT>
                    <a:lnB w="6350" cap="flat" cmpd="sng" algn="ctr">
                      <a:solidFill>
                        <a:srgbClr val="2F7788"/>
                      </a:solidFill>
                      <a:prstDash val="solid"/>
                      <a:round/>
                      <a:headEnd type="none" w="med" len="med"/>
                      <a:tailEnd type="none" w="med" len="med"/>
                    </a:lnB>
                  </a:tcPr>
                </a:tc>
                <a:tc>
                  <a:txBody>
                    <a:bodyPr/>
                    <a:lstStyle/>
                    <a:p>
                      <a:pPr algn="ctr" fontAlgn="b"/>
                      <a:r>
                        <a:rPr lang="en-US" sz="2000" b="0" i="0" u="none" strike="noStrike" dirty="0">
                          <a:solidFill>
                            <a:srgbClr val="000000"/>
                          </a:solidFill>
                          <a:effectLst/>
                          <a:latin typeface="Arial"/>
                        </a:rPr>
                        <a:t> </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a:solidFill>
                        <a:srgbClr val="2F7788"/>
                      </a:solidFill>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ΤΔΕ</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a:solidFill>
                        <a:srgbClr val="2F7788"/>
                      </a:solidFill>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p>
                      <a:pPr algn="ctr" rtl="0" fontAlgn="ctr"/>
                      <a:endParaRPr lang="en-US" sz="2000" b="0" i="0" u="none" strike="noStrike">
                        <a:solidFill>
                          <a:srgbClr val="5E5E5E"/>
                        </a:solidFill>
                        <a:effectLst/>
                        <a:latin typeface="Arial" panose="020B0604020202020204" pitchFamily="34" charset="0"/>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a:solidFill>
                        <a:srgbClr val="2F7788"/>
                      </a:solidFill>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Σχέδιο Ανάκαμψης &amp; Ανθεκτικότητας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a:solidFill>
                        <a:srgbClr val="2F7788"/>
                      </a:solidFill>
                    </a:lnT>
                    <a:lnB w="6350" cap="flat" cmpd="sng" algn="ctr">
                      <a:solidFill>
                        <a:srgbClr val="2F7788"/>
                      </a:solidFill>
                      <a:prstDash val="solid"/>
                      <a:round/>
                      <a:headEnd type="none" w="med" len="med"/>
                      <a:tailEnd type="none" w="med" len="med"/>
                    </a:lnB>
                  </a:tcPr>
                </a:tc>
                <a:tc>
                  <a:txBody>
                    <a:bodyPr/>
                    <a:lstStyle/>
                    <a:p>
                      <a:pPr algn="ctr" fontAlgn="ctr"/>
                      <a:endParaRPr lang="el-GR" sz="2000" b="0" i="0" u="none" strike="noStrike" cap="none" spc="0" baseline="0" dirty="0">
                        <a:solidFill>
                          <a:srgbClr val="5E5E5E"/>
                        </a:solidFill>
                        <a:effectLst/>
                        <a:uFillTx/>
                        <a:latin typeface="Arial" panose="020B0604020202020204" pitchFamily="34" charset="0"/>
                        <a:ea typeface="+mn-ea"/>
                        <a:cs typeface="+mn-cs"/>
                        <a:sym typeface="Helvetica Neue Light"/>
                      </a:endParaRPr>
                    </a:p>
                    <a:p>
                      <a:pPr algn="ctr" fontAlgn="ctr"/>
                      <a:r>
                        <a:rPr lang="el-GR" sz="2000" b="0" i="0" u="none" strike="noStrike" cap="none" spc="0" baseline="0" dirty="0">
                          <a:solidFill>
                            <a:srgbClr val="5E5E5E"/>
                          </a:solidFill>
                          <a:effectLst/>
                          <a:uFillTx/>
                          <a:latin typeface="Arial"/>
                          <a:ea typeface="+mn-ea"/>
                          <a:cs typeface="+mn-cs"/>
                          <a:sym typeface="Helvetica Neue Light"/>
                        </a:rPr>
                        <a:t>5 εκατ.</a:t>
                      </a:r>
                    </a:p>
                    <a:p>
                      <a:pPr algn="ctr" fontAlgn="ctr"/>
                      <a:endParaRPr lang="en-US" sz="2000" b="0" i="0" u="none" strike="noStrike" cap="none" spc="0" baseline="0" dirty="0">
                        <a:solidFill>
                          <a:srgbClr val="5E5E5E"/>
                        </a:solidFill>
                        <a:effectLst/>
                        <a:uFillTx/>
                        <a:latin typeface="Arial" panose="020B0604020202020204" pitchFamily="34" charset="0"/>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a:solidFill>
                        <a:srgbClr val="2F7788"/>
                      </a:solidFill>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a:solidFill>
                        <a:srgbClr val="2F7788"/>
                      </a:solidFill>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w="0">
                      <a:noFill/>
                    </a:lnT>
                    <a:lnB>
                      <a:noFill/>
                    </a:lnB>
                  </a:tcPr>
                </a:tc>
                <a:extLst>
                  <a:ext uri="{0D108BD9-81ED-4DB2-BD59-A6C34878D82A}">
                    <a16:rowId xmlns:a16="http://schemas.microsoft.com/office/drawing/2014/main" val="3001736985"/>
                  </a:ext>
                </a:extLst>
              </a:tr>
              <a:tr h="947325">
                <a:tc>
                  <a:txBody>
                    <a:bodyPr/>
                    <a:lstStyle/>
                    <a:p>
                      <a:pPr algn="ctr" fontAlgn="ctr"/>
                      <a:r>
                        <a:rPr lang="en-US" sz="2000" b="0" i="0" u="none" strike="noStrike" dirty="0">
                          <a:solidFill>
                            <a:srgbClr val="FFFFFF"/>
                          </a:solidFill>
                          <a:effectLst/>
                          <a:latin typeface="Arial"/>
                        </a:rPr>
                        <a:t>4</a:t>
                      </a:r>
                      <a:r>
                        <a:rPr lang="el-GR" sz="2000" b="0" i="0" u="none" strike="noStrike" dirty="0">
                          <a:solidFill>
                            <a:srgbClr val="FFFFFF"/>
                          </a:solidFill>
                          <a:effectLst/>
                          <a:latin typeface="Arial"/>
                        </a:rPr>
                        <a:t>.</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marL="0" marR="0" lvl="0" indent="0" algn="l" rtl="0">
                        <a:lnSpc>
                          <a:spcPct val="100000"/>
                        </a:lnSpc>
                        <a:spcBef>
                          <a:spcPts val="0"/>
                        </a:spcBef>
                        <a:spcAft>
                          <a:spcPts val="0"/>
                        </a:spcAft>
                        <a:buClrTx/>
                        <a:buSzTx/>
                        <a:buFontTx/>
                        <a:buNone/>
                      </a:pPr>
                      <a:r>
                        <a:rPr lang="en-US" sz="2000" i="0" spc="0" dirty="0">
                          <a:solidFill>
                            <a:srgbClr val="5E5E5E"/>
                          </a:solidFill>
                        </a:rPr>
                        <a:t>Pame Express</a:t>
                      </a:r>
                      <a:endParaRPr lang="el-GR" sz="2000" i="0" spc="0" dirty="0">
                        <a:solidFill>
                          <a:srgbClr val="5E5E5E"/>
                        </a:solidFil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rtl="0">
                        <a:buNone/>
                      </a:pPr>
                      <a:r>
                        <a:rPr lang="el-GR" sz="2000" b="0" i="0" u="none" strike="noStrike" dirty="0">
                          <a:solidFill>
                            <a:srgbClr val="757171"/>
                          </a:solidFill>
                          <a:effectLst/>
                          <a:latin typeface="Arial"/>
                        </a:rPr>
                        <a:t>Αύγουστος 2025 – Αύγουστος 2026</a:t>
                      </a:r>
                      <a:endParaRPr lang="en-US" sz="2000" b="0" i="0" u="none" strike="noStrike" dirty="0">
                        <a:solidFill>
                          <a:srgbClr val="757171"/>
                        </a:solidFill>
                        <a:effectLst/>
                        <a:latin typeface="Aria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a:buNone/>
                      </a:pPr>
                      <a:endParaRPr lang="en-US" sz="2000" b="0" i="0" u="none" strike="noStrike" cap="none" spc="0" baseline="0" dirty="0">
                        <a:solidFill>
                          <a:srgbClr val="757171"/>
                        </a:solidFill>
                        <a:effectLst/>
                        <a:uFillTx/>
                        <a:latin typeface="Arial"/>
                        <a:ea typeface="+mn-ea"/>
                        <a:cs typeface="+mn-cs"/>
                        <a:sym typeface="Helvetica Neue Light"/>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a:buNone/>
                      </a:pPr>
                      <a:r>
                        <a:rPr lang="el-GR" sz="2000" b="0" i="0" u="none" strike="noStrike" dirty="0">
                          <a:solidFill>
                            <a:srgbClr val="757171"/>
                          </a:solidFill>
                          <a:effectLst/>
                          <a:latin typeface="Arial"/>
                        </a:rPr>
                        <a:t>ΤΔΕ</a:t>
                      </a:r>
                      <a:endParaRPr lang="en-US" dirty="0"/>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a:buNone/>
                      </a:pPr>
                      <a:r>
                        <a:rPr lang="el-GR" sz="2000" b="0" i="0" u="none" strike="noStrike" dirty="0">
                          <a:solidFill>
                            <a:srgbClr val="757171"/>
                          </a:solidFill>
                          <a:effectLst/>
                          <a:latin typeface="Arial"/>
                        </a:rPr>
                        <a:t>✓</a:t>
                      </a:r>
                      <a:endParaRPr lang="en-US" dirty="0"/>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rtl="0">
                        <a:buNone/>
                      </a:pPr>
                      <a:r>
                        <a:rPr lang="el-GR" sz="2000" b="0" i="0" u="none" strike="noStrike" dirty="0">
                          <a:solidFill>
                            <a:srgbClr val="5E5E5E"/>
                          </a:solidFill>
                          <a:effectLst/>
                          <a:latin typeface="Arial"/>
                        </a:rPr>
                        <a:t>Εθνικοί Πόροι</a:t>
                      </a:r>
                      <a:endParaRPr lang="en-US" dirty="0"/>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a:buNone/>
                      </a:pPr>
                      <a:r>
                        <a:rPr lang="el-GR" sz="2000" b="0" i="0" u="none" strike="noStrike" dirty="0">
                          <a:solidFill>
                            <a:srgbClr val="5E5E5E"/>
                          </a:solidFill>
                          <a:effectLst/>
                          <a:latin typeface="Arial"/>
                        </a:rPr>
                        <a:t>350.4 </a:t>
                      </a:r>
                      <a:r>
                        <a:rPr lang="el-GR" sz="2000" b="0" i="0" u="none" strike="noStrike" dirty="0" err="1">
                          <a:solidFill>
                            <a:srgbClr val="5E5E5E"/>
                          </a:solidFill>
                          <a:effectLst/>
                          <a:latin typeface="Arial"/>
                        </a:rPr>
                        <a:t>χιλ</a:t>
                      </a:r>
                      <a:endParaRPr lang="en-US" dirty="0"/>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a:buNone/>
                      </a:pPr>
                      <a:r>
                        <a:rPr lang="el-GR" sz="2000" b="0" i="0" u="none" strike="noStrike" dirty="0">
                          <a:solidFill>
                            <a:srgbClr val="5E5E5E"/>
                          </a:solidFill>
                          <a:effectLst/>
                          <a:latin typeface="Arial"/>
                        </a:rPr>
                        <a:t>Πολιτική</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766650554"/>
                  </a:ext>
                </a:extLst>
              </a:tr>
              <a:tr h="1164186">
                <a:tc>
                  <a:txBody>
                    <a:bodyPr/>
                    <a:lstStyle/>
                    <a:p>
                      <a:pPr algn="ctr" fontAlgn="ctr"/>
                      <a:r>
                        <a:rPr lang="en-US" sz="2000" b="0" i="0" u="none" strike="noStrike" dirty="0">
                          <a:solidFill>
                            <a:srgbClr val="FFFFFF"/>
                          </a:solidFill>
                          <a:effectLst/>
                          <a:latin typeface="Arial"/>
                        </a:rPr>
                        <a:t>5</a:t>
                      </a:r>
                      <a:r>
                        <a:rPr lang="el-GR" sz="2000" b="0" i="0" u="none" strike="noStrike" dirty="0">
                          <a:solidFill>
                            <a:srgbClr val="FFFFFF"/>
                          </a:solidFill>
                          <a:effectLst/>
                          <a:latin typeface="Arial"/>
                        </a:rPr>
                        <a:t>.</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lvl="0" algn="l" rtl="0">
                        <a:buNone/>
                      </a:pPr>
                      <a:r>
                        <a:rPr lang="el-GR" sz="2000" b="0" i="0" u="none" strike="noStrike" dirty="0">
                          <a:solidFill>
                            <a:srgbClr val="5E5E5E"/>
                          </a:solidFill>
                          <a:effectLst/>
                          <a:latin typeface="Arial"/>
                        </a:rPr>
                        <a:t>Διαμόρφωση άξονα προτεραιότητας λεωφορείων / τραμ Λευκωσίας με εισαγωγή σε πρώτη φάση λεωφορειολωριδών Φάση Α</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rtl="0">
                        <a:buNone/>
                      </a:pPr>
                      <a:r>
                        <a:rPr lang="el-GR" sz="2000" b="0" i="0" u="none" strike="noStrike" dirty="0">
                          <a:solidFill>
                            <a:srgbClr val="757171"/>
                          </a:solidFill>
                          <a:effectLst/>
                          <a:latin typeface="Arial"/>
                        </a:rPr>
                        <a:t>Ιούνιος 2025 – </a:t>
                      </a:r>
                    </a:p>
                    <a:p>
                      <a:pPr lvl="0" algn="ctr" rtl="0">
                        <a:buNone/>
                      </a:pPr>
                      <a:r>
                        <a:rPr lang="el-GR" sz="2000" b="0" i="0" u="none" strike="noStrike" dirty="0">
                          <a:solidFill>
                            <a:srgbClr val="757171"/>
                          </a:solidFill>
                          <a:effectLst/>
                          <a:latin typeface="Arial"/>
                        </a:rPr>
                        <a:t>Μάιος 2027</a:t>
                      </a:r>
                      <a:endParaRPr lang="en-US" sz="2000" b="0" i="0" u="none" strike="noStrike" dirty="0">
                        <a:solidFill>
                          <a:srgbClr val="757171"/>
                        </a:solidFill>
                        <a:effectLst/>
                        <a:latin typeface="Aria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a:buNone/>
                      </a:pPr>
                      <a:endParaRPr lang="en-US" sz="2000" b="0" i="0" u="none" strike="noStrike" cap="none" spc="0" baseline="0" dirty="0">
                        <a:solidFill>
                          <a:srgbClr val="757171"/>
                        </a:solidFill>
                        <a:effectLst/>
                        <a:uFillTx/>
                        <a:latin typeface="Arial"/>
                        <a:ea typeface="+mn-ea"/>
                        <a:cs typeface="+mn-cs"/>
                        <a:sym typeface="Helvetica Neue Light"/>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fontAlgn="ctr" latinLnBrk="0">
                        <a:lnSpc>
                          <a:spcPct val="100000"/>
                        </a:lnSpc>
                        <a:spcBef>
                          <a:spcPts val="0"/>
                        </a:spcBef>
                        <a:spcAft>
                          <a:spcPts val="0"/>
                        </a:spcAft>
                        <a:buClrTx/>
                        <a:buSzTx/>
                        <a:buFontTx/>
                        <a:buNone/>
                        <a:tabLst/>
                      </a:pPr>
                      <a:r>
                        <a:rPr lang="el-GR" sz="2000" b="0" i="0" u="none" strike="noStrike" cap="none" spc="0" baseline="0" dirty="0">
                          <a:solidFill>
                            <a:srgbClr val="757171"/>
                          </a:solidFill>
                          <a:effectLst/>
                          <a:uFillTx/>
                          <a:latin typeface="Arial"/>
                          <a:ea typeface="+mn-ea"/>
                          <a:cs typeface="+mn-cs"/>
                          <a:sym typeface="Helvetica Neue Light"/>
                        </a:rPr>
                        <a:t>ΤΔΕ</a:t>
                      </a:r>
                      <a:endParaRPr lang="en-US" sz="2000" b="0" i="0" u="none" strike="noStrike" cap="none" spc="0" baseline="0" dirty="0">
                        <a:solidFill>
                          <a:srgbClr val="757171"/>
                        </a:solidFill>
                        <a:effectLst/>
                        <a:uFillTx/>
                        <a:latin typeface="Arial"/>
                        <a:ea typeface="+mn-ea"/>
                        <a:cs typeface="+mn-cs"/>
                        <a:sym typeface="Helvetica Neue Light"/>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a:t>
                      </a:r>
                      <a:endParaRPr lang="en-US" sz="2000" dirty="0"/>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a:buNone/>
                      </a:pPr>
                      <a:r>
                        <a:rPr lang="el-GR" sz="2000" b="0" i="0" u="none" strike="noStrike" dirty="0">
                          <a:solidFill>
                            <a:srgbClr val="5E5E5E"/>
                          </a:solidFill>
                          <a:effectLst/>
                          <a:latin typeface="Arial"/>
                        </a:rPr>
                        <a:t>Συγχρηματοδοτούμενο από το σχέδιο </a:t>
                      </a:r>
                      <a:r>
                        <a:rPr lang="el-GR" sz="2000" b="0" i="0" u="none" strike="noStrike" dirty="0" err="1">
                          <a:solidFill>
                            <a:srgbClr val="5E5E5E"/>
                          </a:solidFill>
                          <a:effectLst/>
                          <a:latin typeface="Arial"/>
                        </a:rPr>
                        <a:t>ΘΑλΕΙΑ</a:t>
                      </a:r>
                      <a:endParaRPr lang="el-GR" sz="2000" b="0" i="0" u="none" strike="noStrike" dirty="0">
                        <a:solidFill>
                          <a:srgbClr val="5E5E5E"/>
                        </a:solidFill>
                        <a:effectLst/>
                        <a:latin typeface="Aria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fontAlgn="ctr" latinLnBrk="0">
                        <a:lnSpc>
                          <a:spcPct val="100000"/>
                        </a:lnSpc>
                        <a:spcBef>
                          <a:spcPts val="0"/>
                        </a:spcBef>
                        <a:spcAft>
                          <a:spcPts val="0"/>
                        </a:spcAft>
                        <a:buClrTx/>
                        <a:buSzTx/>
                        <a:buFontTx/>
                        <a:buNone/>
                        <a:tabLst/>
                      </a:pPr>
                      <a:r>
                        <a:rPr lang="el-GR" sz="2000" b="0" i="0" u="none" strike="noStrike" cap="none" spc="0" baseline="0" dirty="0">
                          <a:solidFill>
                            <a:srgbClr val="757171"/>
                          </a:solidFill>
                          <a:effectLst/>
                          <a:uFillTx/>
                          <a:latin typeface="Arial"/>
                          <a:ea typeface="+mn-ea"/>
                          <a:cs typeface="+mn-cs"/>
                          <a:sym typeface="Helvetica Neue Light"/>
                        </a:rPr>
                        <a:t>4.1 εκατ.</a:t>
                      </a:r>
                      <a:endParaRPr lang="en-US" sz="2000" b="0" i="0" u="none" strike="noStrike" cap="none" spc="0" baseline="0" dirty="0">
                        <a:solidFill>
                          <a:srgbClr val="757171"/>
                        </a:solidFill>
                        <a:effectLst/>
                        <a:uFillTx/>
                        <a:latin typeface="Arial"/>
                        <a:ea typeface="+mn-ea"/>
                        <a:cs typeface="+mn-cs"/>
                        <a:sym typeface="Helvetica Neue Light"/>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rtl="0">
                        <a:buNone/>
                      </a:pPr>
                      <a:r>
                        <a:rPr lang="el-GR" sz="2000" b="0" i="0" u="none" strike="noStrike" dirty="0">
                          <a:solidFill>
                            <a:srgbClr val="5E5E5E"/>
                          </a:solidFill>
                          <a:effectLst/>
                          <a:latin typeface="Arial"/>
                        </a:rPr>
                        <a:t>Έργο Υποδομής</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546181288"/>
                  </a:ext>
                </a:extLst>
              </a:tr>
              <a:tr h="1320567">
                <a:tc>
                  <a:txBody>
                    <a:bodyPr/>
                    <a:lstStyle/>
                    <a:p>
                      <a:pPr algn="ctr" fontAlgn="ctr"/>
                      <a:r>
                        <a:rPr lang="en-US" sz="2000" b="0" i="0" u="none" strike="noStrike" dirty="0">
                          <a:solidFill>
                            <a:srgbClr val="FFFFFF"/>
                          </a:solidFill>
                          <a:effectLst/>
                          <a:latin typeface="Arial"/>
                        </a:rPr>
                        <a:t>6.</a:t>
                      </a: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lvl="0" algn="l" rtl="0">
                        <a:buNone/>
                      </a:pPr>
                      <a:r>
                        <a:rPr lang="en-US" sz="2000" b="0" i="0" u="none" strike="noStrike" dirty="0">
                          <a:solidFill>
                            <a:srgbClr val="5E5E5E"/>
                          </a:solidFill>
                          <a:effectLst/>
                          <a:latin typeface="Arial"/>
                        </a:rPr>
                        <a:t>Digital Twin</a:t>
                      </a:r>
                      <a:endParaRPr lang="el-GR" sz="2000" b="0" i="0" u="none" strike="noStrike" dirty="0">
                        <a:solidFill>
                          <a:srgbClr val="5E5E5E"/>
                        </a:solidFill>
                        <a:effectLst/>
                        <a:latin typeface="Aria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rtl="0">
                        <a:buNone/>
                      </a:pPr>
                      <a:r>
                        <a:rPr lang="el-GR" sz="2000" b="0" i="0" u="none" strike="noStrike" dirty="0">
                          <a:solidFill>
                            <a:srgbClr val="757171"/>
                          </a:solidFill>
                          <a:effectLst/>
                          <a:latin typeface="Arial"/>
                        </a:rPr>
                        <a:t>Δεκέμβριος 2023 – Αύγουστος 2026</a:t>
                      </a:r>
                      <a:endParaRPr lang="en-US" sz="2000" b="0" i="0" u="none" strike="noStrike" dirty="0">
                        <a:solidFill>
                          <a:srgbClr val="757171"/>
                        </a:solidFill>
                        <a:effectLst/>
                        <a:latin typeface="Aria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lvl="0" algn="ctr">
                        <a:buNone/>
                      </a:pPr>
                      <a:endParaRPr lang="en-US" sz="2000" b="0" i="0" u="none" strike="noStrike" cap="none" spc="0" baseline="0" dirty="0">
                        <a:solidFill>
                          <a:srgbClr val="757171"/>
                        </a:solidFill>
                        <a:effectLst/>
                        <a:highlight>
                          <a:srgbClr val="FFFF00"/>
                        </a:highlight>
                        <a:uFillTx/>
                        <a:latin typeface="Arial"/>
                        <a:ea typeface="+mn-ea"/>
                        <a:cs typeface="+mn-cs"/>
                        <a:sym typeface="Helvetica Neue Light"/>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fontAlgn="ctr" latinLnBrk="0">
                        <a:lnSpc>
                          <a:spcPct val="100000"/>
                        </a:lnSpc>
                        <a:spcBef>
                          <a:spcPts val="0"/>
                        </a:spcBef>
                        <a:spcAft>
                          <a:spcPts val="0"/>
                        </a:spcAft>
                        <a:buClrTx/>
                        <a:buSzTx/>
                        <a:buFontTx/>
                        <a:buNone/>
                        <a:tabLst/>
                      </a:pPr>
                      <a:r>
                        <a:rPr lang="el-GR" sz="2000" b="0" i="0" u="none" strike="noStrike" cap="none" spc="0" baseline="0" dirty="0">
                          <a:solidFill>
                            <a:srgbClr val="757171"/>
                          </a:solidFill>
                          <a:effectLst/>
                          <a:uFillTx/>
                          <a:latin typeface="Arial"/>
                          <a:ea typeface="+mn-ea"/>
                          <a:cs typeface="+mn-cs"/>
                          <a:sym typeface="Helvetica Neue Light"/>
                        </a:rPr>
                        <a:t>ΤΔΕ</a:t>
                      </a:r>
                      <a:endParaRPr lang="en-US" sz="2000" b="0" i="0" u="none" strike="noStrike" cap="none" spc="0" baseline="0" dirty="0">
                        <a:solidFill>
                          <a:srgbClr val="757171"/>
                        </a:solidFill>
                        <a:effectLst/>
                        <a:uFillTx/>
                        <a:latin typeface="Arial"/>
                        <a:ea typeface="+mn-ea"/>
                        <a:cs typeface="+mn-cs"/>
                        <a:sym typeface="Helvetica Neue Light"/>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a:t>
                      </a:r>
                      <a:endParaRPr lang="en-US" sz="2000" dirty="0"/>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Σχέδιο Ανάκαμψης &amp; Ανθεκτικότητας</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fontAlgn="ctr" latinLnBrk="0">
                        <a:lnSpc>
                          <a:spcPct val="100000"/>
                        </a:lnSpc>
                        <a:spcBef>
                          <a:spcPts val="0"/>
                        </a:spcBef>
                        <a:spcAft>
                          <a:spcPts val="0"/>
                        </a:spcAft>
                        <a:buClrTx/>
                        <a:buSzTx/>
                        <a:buFontTx/>
                        <a:buNone/>
                        <a:tabLst/>
                      </a:pPr>
                      <a:r>
                        <a:rPr lang="el-GR" sz="2000" b="0" i="0" u="none" strike="noStrike" cap="none" spc="0" baseline="0" dirty="0">
                          <a:solidFill>
                            <a:srgbClr val="757171"/>
                          </a:solidFill>
                          <a:effectLst/>
                          <a:uFillTx/>
                          <a:latin typeface="Arial"/>
                          <a:ea typeface="+mn-ea"/>
                          <a:cs typeface="+mn-cs"/>
                          <a:sym typeface="Helvetica Neue Light"/>
                        </a:rPr>
                        <a:t>6 εκατ.</a:t>
                      </a:r>
                      <a:endParaRPr lang="en-US" sz="2000" b="0" i="0" u="none" strike="noStrike" cap="none" spc="0" baseline="0" dirty="0">
                        <a:solidFill>
                          <a:srgbClr val="757171"/>
                        </a:solidFill>
                        <a:effectLst/>
                        <a:uFillTx/>
                        <a:latin typeface="Arial"/>
                        <a:ea typeface="+mn-ea"/>
                        <a:cs typeface="+mn-cs"/>
                        <a:sym typeface="Helvetica Neue Light"/>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auto"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Έργο Υποδομής</a:t>
                      </a:r>
                    </a:p>
                    <a:p>
                      <a:pPr lvl="0" algn="ctr" rtl="0">
                        <a:buNone/>
                      </a:pPr>
                      <a:endParaRPr lang="el-GR" sz="2000" b="0" i="0" u="none" strike="noStrike" dirty="0">
                        <a:solidFill>
                          <a:srgbClr val="5E5E5E"/>
                        </a:solidFill>
                        <a:effectLst/>
                        <a:latin typeface="Aria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854738418"/>
                  </a:ext>
                </a:extLst>
              </a:tr>
              <a:tr h="167860">
                <a:tc>
                  <a:txBody>
                    <a:bodyPr/>
                    <a:lstStyle/>
                    <a:p>
                      <a:pPr algn="ctr" fontAlgn="ctr"/>
                      <a:endParaRPr lang="en-US" sz="1100" b="0" i="0" u="none" strike="noStrike">
                        <a:solidFill>
                          <a:srgbClr val="FFFFFF"/>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l"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757171"/>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934768457"/>
                  </a:ext>
                </a:extLst>
              </a:tr>
            </a:tbl>
          </a:graphicData>
        </a:graphic>
      </p:graphicFrame>
      <p:sp>
        <p:nvSpPr>
          <p:cNvPr id="14" name="Rectangle 13">
            <a:extLst>
              <a:ext uri="{FF2B5EF4-FFF2-40B4-BE49-F238E27FC236}">
                <a16:creationId xmlns:a16="http://schemas.microsoft.com/office/drawing/2014/main" id="{3570A17C-26F9-422B-AD7F-30CDDB63CB68}"/>
              </a:ext>
            </a:extLst>
          </p:cNvPr>
          <p:cNvSpPr/>
          <p:nvPr/>
        </p:nvSpPr>
        <p:spPr>
          <a:xfrm>
            <a:off x="860927" y="3476469"/>
            <a:ext cx="13878168" cy="561885"/>
          </a:xfrm>
          <a:prstGeom prst="rect">
            <a:avLst/>
          </a:prstGeom>
        </p:spPr>
        <p:txBody>
          <a:bodyPr wrap="square" lIns="91440" tIns="45720" rIns="91440" bIns="45720" anchor="t">
            <a:spAutoFit/>
          </a:bodyPr>
          <a:lstStyle/>
          <a:p>
            <a:pPr algn="l">
              <a:lnSpc>
                <a:spcPct val="120000"/>
              </a:lnSpc>
            </a:pPr>
            <a:r>
              <a:rPr lang="el-GR" sz="2800">
                <a:solidFill>
                  <a:schemeClr val="bg1"/>
                </a:solidFill>
                <a:cs typeface="Arial"/>
              </a:rPr>
              <a:t>Μείωση της Κυκλοφοριακής Συμφόρησης και Αύξηση της Οδικής Ασφάλειας  </a:t>
            </a:r>
            <a:endParaRPr lang="en-US" sz="2800">
              <a:solidFill>
                <a:schemeClr val="bg1"/>
              </a:solidFill>
            </a:endParaRPr>
          </a:p>
        </p:txBody>
      </p:sp>
      <p:pic>
        <p:nvPicPr>
          <p:cNvPr id="15" name="Image" descr="Image">
            <a:extLst>
              <a:ext uri="{FF2B5EF4-FFF2-40B4-BE49-F238E27FC236}">
                <a16:creationId xmlns:a16="http://schemas.microsoft.com/office/drawing/2014/main" id="{BAD085FD-4175-416A-97BA-AD7813C41D72}"/>
              </a:ext>
            </a:extLst>
          </p:cNvPr>
          <p:cNvPicPr>
            <a:picLocks noChangeAspect="1"/>
          </p:cNvPicPr>
          <p:nvPr/>
        </p:nvPicPr>
        <p:blipFill>
          <a:blip r:embed="rId2"/>
          <a:stretch>
            <a:fillRect/>
          </a:stretch>
        </p:blipFill>
        <p:spPr>
          <a:xfrm>
            <a:off x="15809537" y="11531983"/>
            <a:ext cx="8483137" cy="2286452"/>
          </a:xfrm>
          <a:prstGeom prst="rect">
            <a:avLst/>
          </a:prstGeom>
          <a:ln w="12700">
            <a:miter lim="400000"/>
          </a:ln>
        </p:spPr>
      </p:pic>
      <p:sp>
        <p:nvSpPr>
          <p:cNvPr id="16" name="Rectangle 15">
            <a:extLst>
              <a:ext uri="{FF2B5EF4-FFF2-40B4-BE49-F238E27FC236}">
                <a16:creationId xmlns:a16="http://schemas.microsoft.com/office/drawing/2014/main" id="{2DEEE4F3-E52E-49FE-945D-985561524BF1}"/>
              </a:ext>
            </a:extLst>
          </p:cNvPr>
          <p:cNvSpPr/>
          <p:nvPr/>
        </p:nvSpPr>
        <p:spPr>
          <a:xfrm>
            <a:off x="17117059" y="12791913"/>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17" name="TextBox 16">
            <a:extLst>
              <a:ext uri="{FF2B5EF4-FFF2-40B4-BE49-F238E27FC236}">
                <a16:creationId xmlns:a16="http://schemas.microsoft.com/office/drawing/2014/main" id="{86787965-BFC0-448F-BF7C-73A78575EFE8}"/>
              </a:ext>
            </a:extLst>
          </p:cNvPr>
          <p:cNvSpPr txBox="1"/>
          <p:nvPr/>
        </p:nvSpPr>
        <p:spPr>
          <a:xfrm>
            <a:off x="852000" y="12296270"/>
            <a:ext cx="17851759"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pPr algn="l"/>
            <a:r>
              <a:rPr lang="en-US" sz="1800" b="0" dirty="0">
                <a:latin typeface="Arial"/>
                <a:cs typeface="Arial"/>
              </a:rPr>
              <a:t>*</a:t>
            </a:r>
            <a:r>
              <a:rPr lang="en-US" sz="1800" b="0" dirty="0" err="1">
                <a:latin typeface="Arial"/>
                <a:cs typeface="Arial"/>
              </a:rPr>
              <a:t>Συμ</a:t>
            </a:r>
            <a:r>
              <a:rPr lang="en-US" sz="1800" b="0" dirty="0">
                <a:latin typeface="Arial"/>
                <a:cs typeface="Arial"/>
              </a:rPr>
              <a:t>περιλαμβάνετ</a:t>
            </a:r>
            <a:r>
              <a:rPr lang="el-GR" sz="1800" b="0" dirty="0">
                <a:latin typeface="Arial"/>
                <a:cs typeface="Arial"/>
              </a:rPr>
              <a:t>αι</a:t>
            </a:r>
            <a:r>
              <a:rPr lang="en-US" sz="1800" b="0" dirty="0">
                <a:latin typeface="Arial"/>
                <a:cs typeface="Arial"/>
              </a:rPr>
              <a:t> </a:t>
            </a:r>
            <a:r>
              <a:rPr lang="en-US" sz="1800" b="0" dirty="0" err="1">
                <a:latin typeface="Arial"/>
                <a:cs typeface="Arial"/>
              </a:rPr>
              <a:t>το</a:t>
            </a:r>
            <a:r>
              <a:rPr lang="en-US" sz="1800" b="0" dirty="0">
                <a:latin typeface="Arial"/>
                <a:cs typeface="Arial"/>
              </a:rPr>
              <a:t> DRT , υπ</a:t>
            </a:r>
            <a:r>
              <a:rPr lang="en-US" sz="1800" b="0" dirty="0" err="1">
                <a:latin typeface="Arial"/>
                <a:cs typeface="Arial"/>
              </a:rPr>
              <a:t>οδομές</a:t>
            </a:r>
            <a:r>
              <a:rPr lang="en-US" sz="1800" b="0" dirty="0">
                <a:latin typeface="Arial"/>
                <a:cs typeface="Arial"/>
              </a:rPr>
              <a:t> Park and Ride και </a:t>
            </a:r>
            <a:r>
              <a:rPr lang="en-US" sz="1800" b="0" dirty="0" err="1">
                <a:latin typeface="Arial"/>
                <a:cs typeface="Arial"/>
              </a:rPr>
              <a:t>το</a:t>
            </a:r>
            <a:r>
              <a:rPr lang="en-US" sz="1800" b="0" dirty="0">
                <a:latin typeface="Arial"/>
                <a:cs typeface="Arial"/>
              </a:rPr>
              <a:t> Door to Door</a:t>
            </a:r>
          </a:p>
          <a:p>
            <a:pPr algn="l"/>
            <a:r>
              <a:rPr lang="en-US" sz="1800" b="0" dirty="0">
                <a:latin typeface="Arial"/>
                <a:cs typeface="Arial"/>
              </a:rPr>
              <a:t>** </a:t>
            </a:r>
            <a:r>
              <a:rPr lang="en-US" sz="1800" b="0" dirty="0" err="1">
                <a:latin typeface="Arial"/>
              </a:rPr>
              <a:t>Συμ</a:t>
            </a:r>
            <a:r>
              <a:rPr lang="en-US" sz="1800" b="0" dirty="0">
                <a:latin typeface="Arial"/>
              </a:rPr>
              <a:t>περιλαμβάνονται στο προϋπολογισμό των δημόσιων μεταφορών</a:t>
            </a:r>
            <a:r>
              <a:rPr lang="el-GR" sz="1800" b="0" dirty="0">
                <a:latin typeface="Arial"/>
              </a:rPr>
              <a:t> και είναι ενδεικτικό κόστος καθώς επηρεάζεται από τα χιλιόμετρα, τους </a:t>
            </a:r>
          </a:p>
          <a:p>
            <a:pPr algn="l"/>
            <a:r>
              <a:rPr lang="el-GR" sz="1800" b="0" dirty="0">
                <a:latin typeface="Arial"/>
              </a:rPr>
              <a:t>    επιβάτες και τον πληθωρισμό</a:t>
            </a:r>
            <a:endParaRPr lang="en-US" sz="1800" b="0" dirty="0">
              <a:latin typeface="Arial"/>
            </a:endParaRPr>
          </a:p>
          <a:p>
            <a:pPr algn="l"/>
            <a:endParaRPr lang="en-US" sz="1800" b="0" dirty="0">
              <a:latin typeface="Arial"/>
              <a:cs typeface="Arial"/>
            </a:endParaRPr>
          </a:p>
        </p:txBody>
      </p:sp>
    </p:spTree>
    <p:extLst>
      <p:ext uri="{BB962C8B-B14F-4D97-AF65-F5344CB8AC3E}">
        <p14:creationId xmlns:p14="http://schemas.microsoft.com/office/powerpoint/2010/main" val="29523494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ΚΥΠΡΙΑΚΗ ΔΗΜΟΚΡΑΤΙΑ / ΠΝΕΥΜΑΤΙΚΑ ΔΙΚΑΙΩΜΑΤΑ 2020">
            <a:extLst>
              <a:ext uri="{FF2B5EF4-FFF2-40B4-BE49-F238E27FC236}">
                <a16:creationId xmlns:a16="http://schemas.microsoft.com/office/drawing/2014/main" id="{63A45132-4568-492D-B7A8-5A682BA0536E}"/>
              </a:ext>
            </a:extLst>
          </p:cNvPr>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marL="0" marR="0" lvl="0" indent="0" algn="l" defTabSz="825500" rtl="0" eaLnBrk="1" fontAlgn="auto" latinLnBrk="0" hangingPunct="0">
              <a:lnSpc>
                <a:spcPct val="100000"/>
              </a:lnSpc>
              <a:spcBef>
                <a:spcPts val="0"/>
              </a:spcBef>
              <a:spcAft>
                <a:spcPts val="0"/>
              </a:spcAft>
              <a:buClrTx/>
              <a:buSzTx/>
              <a:buFontTx/>
              <a:buNone/>
              <a:tabLst/>
              <a:defRPr sz="1000" b="0">
                <a:solidFill>
                  <a:srgbClr val="5E5E5E"/>
                </a:solidFill>
                <a:latin typeface="Arial"/>
                <a:ea typeface="Arial"/>
                <a:cs typeface="Arial"/>
                <a:sym typeface="Arial"/>
              </a:defRPr>
            </a:pPr>
            <a:r>
              <a:rPr kumimoji="0" sz="1000" b="1" i="0" u="none" strike="noStrike" kern="0" cap="none" spc="0" normalizeH="0" baseline="0" noProof="0">
                <a:ln>
                  <a:noFill/>
                </a:ln>
                <a:solidFill>
                  <a:srgbClr val="5E5E5E"/>
                </a:solidFill>
                <a:effectLst/>
                <a:uLnTx/>
                <a:uFillTx/>
                <a:latin typeface="Arial"/>
                <a:cs typeface="Arial"/>
                <a:sym typeface="Arial"/>
              </a:rPr>
              <a:t>ΚΥΠΡΙΑΚΗ ΔΗΜΟΚΡΑΤΙΑ</a:t>
            </a:r>
            <a:r>
              <a:rPr kumimoji="0" sz="1000" b="0" i="0" u="none" strike="noStrike" kern="0" cap="none" spc="0" normalizeH="0" baseline="0" noProof="0">
                <a:ln>
                  <a:noFill/>
                </a:ln>
                <a:solidFill>
                  <a:srgbClr val="5E5E5E"/>
                </a:solidFill>
                <a:effectLst/>
                <a:uLnTx/>
                <a:uFillTx/>
                <a:latin typeface="Arial"/>
                <a:cs typeface="Arial"/>
                <a:sym typeface="Arial"/>
              </a:rPr>
              <a:t> / ΠΝΕΥΜΑΤΙΚΑ ΔΙΚΑΙΩΜΑΤΑ 202</a:t>
            </a:r>
            <a:r>
              <a:rPr kumimoji="0" lang="el-GR" sz="1000" b="0" i="0" u="none" strike="noStrike" kern="0" cap="none" spc="0" normalizeH="0" baseline="0" noProof="0">
                <a:ln>
                  <a:noFill/>
                </a:ln>
                <a:solidFill>
                  <a:srgbClr val="5E5E5E"/>
                </a:solidFill>
                <a:effectLst/>
                <a:uLnTx/>
                <a:uFillTx/>
                <a:latin typeface="Arial"/>
                <a:cs typeface="Arial"/>
                <a:sym typeface="Arial"/>
              </a:rPr>
              <a:t>3</a:t>
            </a:r>
            <a:endParaRPr kumimoji="0" sz="1000" b="0" i="0" u="none" strike="noStrike" kern="0" cap="none" spc="0" normalizeH="0" baseline="0" noProof="0">
              <a:ln>
                <a:noFill/>
              </a:ln>
              <a:solidFill>
                <a:srgbClr val="5E5E5E"/>
              </a:solidFill>
              <a:effectLst/>
              <a:uLnTx/>
              <a:uFillTx/>
              <a:latin typeface="Arial"/>
              <a:cs typeface="Arial"/>
              <a:sym typeface="Arial"/>
            </a:endParaRPr>
          </a:p>
        </p:txBody>
      </p:sp>
      <p:sp>
        <p:nvSpPr>
          <p:cNvPr id="4" name="headline goes here goes here">
            <a:extLst>
              <a:ext uri="{FF2B5EF4-FFF2-40B4-BE49-F238E27FC236}">
                <a16:creationId xmlns:a16="http://schemas.microsoft.com/office/drawing/2014/main" id="{D253E75F-4EC9-4430-813E-483E469ACCAC}"/>
              </a:ext>
            </a:extLst>
          </p:cNvPr>
          <p:cNvSpPr txBox="1"/>
          <p:nvPr/>
        </p:nvSpPr>
        <p:spPr>
          <a:xfrm>
            <a:off x="860928" y="562098"/>
            <a:ext cx="881342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pPr marL="0" marR="0" lvl="0" indent="0" algn="l" defTabSz="825500" rtl="0" eaLnBrk="1" fontAlgn="auto" latinLnBrk="0" hangingPunct="0">
              <a:lnSpc>
                <a:spcPct val="120000"/>
              </a:lnSpc>
              <a:spcBef>
                <a:spcPts val="0"/>
              </a:spcBef>
              <a:spcAft>
                <a:spcPts val="0"/>
              </a:spcAft>
              <a:buClrTx/>
              <a:buSzTx/>
              <a:buFontTx/>
              <a:buNone/>
              <a:tabLst/>
              <a:defRPr/>
            </a:pP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Ετ</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h</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Σχ</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e</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Δρ</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a</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σης</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2026 </a:t>
            </a:r>
          </a:p>
        </p:txBody>
      </p:sp>
      <p:sp>
        <p:nvSpPr>
          <p:cNvPr id="5" name="Subtitle here">
            <a:extLst>
              <a:ext uri="{FF2B5EF4-FFF2-40B4-BE49-F238E27FC236}">
                <a16:creationId xmlns:a16="http://schemas.microsoft.com/office/drawing/2014/main" id="{814F4B70-246C-4C0D-8030-AECCCAB7DE2B}"/>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l-GR" sz="5000" b="0" i="1" u="none" strike="noStrike" kern="0" cap="none" spc="150" normalizeH="0" baseline="0" noProof="0">
                <a:ln>
                  <a:noFill/>
                </a:ln>
                <a:solidFill>
                  <a:srgbClr val="307687"/>
                </a:solidFill>
                <a:effectLst/>
                <a:uLnTx/>
                <a:uFillTx/>
                <a:latin typeface="Arial" panose="020B0604020202020204" pitchFamily="34" charset="0"/>
                <a:cs typeface="Arial" panose="020B0604020202020204" pitchFamily="34" charset="0"/>
                <a:sym typeface="Arial" panose="020B0604020202020204"/>
              </a:rPr>
              <a:t>Στρατηγικοί Στόχοι</a:t>
            </a:r>
          </a:p>
        </p:txBody>
      </p:sp>
      <p:sp>
        <p:nvSpPr>
          <p:cNvPr id="6" name="Line">
            <a:extLst>
              <a:ext uri="{FF2B5EF4-FFF2-40B4-BE49-F238E27FC236}">
                <a16:creationId xmlns:a16="http://schemas.microsoft.com/office/drawing/2014/main" id="{5EA2E9B2-1E6A-46E2-9CB2-ADBD842595E4}"/>
              </a:ext>
            </a:extLst>
          </p:cNvPr>
          <p:cNvSpPr/>
          <p:nvPr/>
        </p:nvSpPr>
        <p:spPr>
          <a:xfrm>
            <a:off x="852000" y="3030791"/>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7" name="Subtitle here">
            <a:extLst>
              <a:ext uri="{FF2B5EF4-FFF2-40B4-BE49-F238E27FC236}">
                <a16:creationId xmlns:a16="http://schemas.microsoft.com/office/drawing/2014/main" id="{E289D4AA-21EA-4B97-BA73-6A5BC013EEF2}"/>
              </a:ext>
            </a:extLst>
          </p:cNvPr>
          <p:cNvSpPr txBox="1"/>
          <p:nvPr/>
        </p:nvSpPr>
        <p:spPr>
          <a:xfrm>
            <a:off x="852000" y="313595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Στόχος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8" name="Subtitle here">
            <a:extLst>
              <a:ext uri="{FF2B5EF4-FFF2-40B4-BE49-F238E27FC236}">
                <a16:creationId xmlns:a16="http://schemas.microsoft.com/office/drawing/2014/main" id="{9323BB71-11EF-44E3-8CFC-D5DA7E110BA1}"/>
              </a:ext>
            </a:extLst>
          </p:cNvPr>
          <p:cNvSpPr txBox="1"/>
          <p:nvPr/>
        </p:nvSpPr>
        <p:spPr>
          <a:xfrm>
            <a:off x="5285450" y="3135952"/>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Περιγραφή</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9" name="Subtitle here">
            <a:extLst>
              <a:ext uri="{FF2B5EF4-FFF2-40B4-BE49-F238E27FC236}">
                <a16:creationId xmlns:a16="http://schemas.microsoft.com/office/drawing/2014/main" id="{ACEDADA1-C97F-416C-A3A3-2FC0359C5BEA}"/>
              </a:ext>
            </a:extLst>
          </p:cNvPr>
          <p:cNvSpPr txBox="1"/>
          <p:nvPr/>
        </p:nvSpPr>
        <p:spPr>
          <a:xfrm>
            <a:off x="15221127" y="3135952"/>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Κόστος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10" name="Subtitle here">
            <a:extLst>
              <a:ext uri="{FF2B5EF4-FFF2-40B4-BE49-F238E27FC236}">
                <a16:creationId xmlns:a16="http://schemas.microsoft.com/office/drawing/2014/main" id="{091FD08F-5AFF-404B-9B30-B2816BD6EB66}"/>
              </a:ext>
            </a:extLst>
          </p:cNvPr>
          <p:cNvSpPr txBox="1"/>
          <p:nvPr/>
        </p:nvSpPr>
        <p:spPr>
          <a:xfrm>
            <a:off x="18174127" y="3135952"/>
            <a:ext cx="378380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Χρονοδιάγραμμα</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11" name="Subtitle here">
            <a:extLst>
              <a:ext uri="{FF2B5EF4-FFF2-40B4-BE49-F238E27FC236}">
                <a16:creationId xmlns:a16="http://schemas.microsoft.com/office/drawing/2014/main" id="{72BB3DDA-A76B-448D-A783-1BE685700700}"/>
              </a:ext>
            </a:extLst>
          </p:cNvPr>
          <p:cNvSpPr txBox="1"/>
          <p:nvPr/>
        </p:nvSpPr>
        <p:spPr>
          <a:xfrm>
            <a:off x="21209759" y="3157206"/>
            <a:ext cx="167729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Αφορά</a:t>
            </a:r>
          </a:p>
        </p:txBody>
      </p:sp>
      <p:sp>
        <p:nvSpPr>
          <p:cNvPr id="12" name="Rectangle 11">
            <a:extLst>
              <a:ext uri="{FF2B5EF4-FFF2-40B4-BE49-F238E27FC236}">
                <a16:creationId xmlns:a16="http://schemas.microsoft.com/office/drawing/2014/main" id="{EAB00C6D-4B19-4AA6-B8E8-F8F7C255E756}"/>
              </a:ext>
            </a:extLst>
          </p:cNvPr>
          <p:cNvSpPr/>
          <p:nvPr/>
        </p:nvSpPr>
        <p:spPr>
          <a:xfrm>
            <a:off x="852000" y="3759608"/>
            <a:ext cx="4226642" cy="1343301"/>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3" name="Rectangle 12">
            <a:extLst>
              <a:ext uri="{FF2B5EF4-FFF2-40B4-BE49-F238E27FC236}">
                <a16:creationId xmlns:a16="http://schemas.microsoft.com/office/drawing/2014/main" id="{925777B6-50F1-4782-8AF5-A60AF609A51F}"/>
              </a:ext>
            </a:extLst>
          </p:cNvPr>
          <p:cNvSpPr/>
          <p:nvPr/>
        </p:nvSpPr>
        <p:spPr>
          <a:xfrm>
            <a:off x="5285450" y="3759608"/>
            <a:ext cx="9846453"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4" name="Rectangle 13">
            <a:extLst>
              <a:ext uri="{FF2B5EF4-FFF2-40B4-BE49-F238E27FC236}">
                <a16:creationId xmlns:a16="http://schemas.microsoft.com/office/drawing/2014/main" id="{00BF4580-8AF5-45D1-9AB3-4EF8C9436A09}"/>
              </a:ext>
            </a:extLst>
          </p:cNvPr>
          <p:cNvSpPr/>
          <p:nvPr/>
        </p:nvSpPr>
        <p:spPr>
          <a:xfrm>
            <a:off x="15235886"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5" name="Rectangle 14">
            <a:extLst>
              <a:ext uri="{FF2B5EF4-FFF2-40B4-BE49-F238E27FC236}">
                <a16:creationId xmlns:a16="http://schemas.microsoft.com/office/drawing/2014/main" id="{F8869429-E355-4D79-97A9-94B7B4A6B8B0}"/>
              </a:ext>
            </a:extLst>
          </p:cNvPr>
          <p:cNvSpPr/>
          <p:nvPr/>
        </p:nvSpPr>
        <p:spPr>
          <a:xfrm>
            <a:off x="17976160" y="3759608"/>
            <a:ext cx="2997760"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6" name="Rectangle 15">
            <a:extLst>
              <a:ext uri="{FF2B5EF4-FFF2-40B4-BE49-F238E27FC236}">
                <a16:creationId xmlns:a16="http://schemas.microsoft.com/office/drawing/2014/main" id="{2E5065EA-7C6D-4860-B3E1-45595577C140}"/>
              </a:ext>
            </a:extLst>
          </p:cNvPr>
          <p:cNvSpPr/>
          <p:nvPr/>
        </p:nvSpPr>
        <p:spPr>
          <a:xfrm>
            <a:off x="21088230" y="3759608"/>
            <a:ext cx="2443770"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17" name="Subtitle here">
            <a:extLst>
              <a:ext uri="{FF2B5EF4-FFF2-40B4-BE49-F238E27FC236}">
                <a16:creationId xmlns:a16="http://schemas.microsoft.com/office/drawing/2014/main" id="{31D1D145-4BA8-4004-909A-5409E467DA90}"/>
              </a:ext>
            </a:extLst>
          </p:cNvPr>
          <p:cNvSpPr txBox="1"/>
          <p:nvPr/>
        </p:nvSpPr>
        <p:spPr>
          <a:xfrm>
            <a:off x="1046235" y="3811339"/>
            <a:ext cx="3838171" cy="160627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defTabSz="457200" rtl="0" eaLnBrk="1" fontAlgn="auto" latinLnBrk="0" hangingPunct="0">
              <a:lnSpc>
                <a:spcPct val="120000"/>
              </a:lnSpc>
              <a:spcBef>
                <a:spcPts val="0"/>
              </a:spcBef>
              <a:spcAft>
                <a:spcPts val="0"/>
              </a:spcAft>
              <a:buClr>
                <a:srgbClr val="2F7788"/>
              </a:buClr>
              <a:buSzPct val="120000"/>
              <a:buFontTx/>
              <a:buNone/>
              <a:tabLst/>
              <a:defRPr/>
            </a:pPr>
            <a:r>
              <a:rPr lang="el-GR" sz="2800" i="0" spc="0">
                <a:solidFill>
                  <a:srgbClr val="FFFFFF"/>
                </a:solidFill>
              </a:rPr>
              <a:t>Ανάπτυξη Αερομεταφορών</a:t>
            </a:r>
            <a:endParaRPr kumimoji="0" lang="el-GR" sz="28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endParaRPr>
          </a:p>
          <a:p>
            <a:pPr marL="0" marR="0" lvl="0" indent="0" defTabSz="457200" rtl="0" eaLnBrk="1" fontAlgn="auto" latinLnBrk="0" hangingPunct="0">
              <a:lnSpc>
                <a:spcPct val="120000"/>
              </a:lnSpc>
              <a:spcBef>
                <a:spcPts val="0"/>
              </a:spcBef>
              <a:spcAft>
                <a:spcPts val="0"/>
              </a:spcAft>
              <a:buClr>
                <a:srgbClr val="2F7788"/>
              </a:buClr>
              <a:buSzPct val="120000"/>
              <a:buFontTx/>
              <a:buNone/>
              <a:tabLst/>
              <a:defRPr/>
            </a:pPr>
            <a:endParaRPr kumimoji="0" lang="el-GR" sz="28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endParaRPr>
          </a:p>
        </p:txBody>
      </p:sp>
      <p:sp>
        <p:nvSpPr>
          <p:cNvPr id="18" name="Subtitle here">
            <a:extLst>
              <a:ext uri="{FF2B5EF4-FFF2-40B4-BE49-F238E27FC236}">
                <a16:creationId xmlns:a16="http://schemas.microsoft.com/office/drawing/2014/main" id="{FECEC7B3-69FE-41BA-9088-F4053F6852F9}"/>
              </a:ext>
            </a:extLst>
          </p:cNvPr>
          <p:cNvSpPr txBox="1"/>
          <p:nvPr/>
        </p:nvSpPr>
        <p:spPr>
          <a:xfrm>
            <a:off x="5331545" y="3972944"/>
            <a:ext cx="9457201" cy="132440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defRPr/>
            </a:pPr>
            <a:r>
              <a:rPr lang="el-GR" sz="2400" i="0" spc="0">
                <a:solidFill>
                  <a:srgbClr val="5E5E5E"/>
                </a:solidFill>
              </a:rPr>
              <a:t>Εκσυγχρονισμός του νομοθετικού πλαισίου και βελτίωση των υποδομών για προσφορά αναβαθμισμένων υπηρεσιών </a:t>
            </a:r>
          </a:p>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0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a:t>
            </a:r>
          </a:p>
        </p:txBody>
      </p:sp>
      <p:sp>
        <p:nvSpPr>
          <p:cNvPr id="19" name="Subtitle here">
            <a:extLst>
              <a:ext uri="{FF2B5EF4-FFF2-40B4-BE49-F238E27FC236}">
                <a16:creationId xmlns:a16="http://schemas.microsoft.com/office/drawing/2014/main" id="{3047AE71-EC39-4882-A613-3F3297DC88A9}"/>
              </a:ext>
            </a:extLst>
          </p:cNvPr>
          <p:cNvSpPr txBox="1"/>
          <p:nvPr/>
        </p:nvSpPr>
        <p:spPr>
          <a:xfrm>
            <a:off x="21161914" y="4019836"/>
            <a:ext cx="2443770" cy="1031651"/>
          </a:xfrm>
          <a:prstGeom prst="rect">
            <a:avLst/>
          </a:prstGeom>
          <a:ln w="12700">
            <a:miter lim="400000"/>
          </a:ln>
        </p:spPr>
        <p:txBody>
          <a:bodyPr wrap="square" lIns="50800" tIns="0" rIns="50800" bIns="72000" anchor="t">
            <a:norm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ctr" defTabSz="457200" rtl="0" eaLnBrk="1" fontAlgn="auto" latinLnBrk="0" hangingPunct="0">
              <a:lnSpc>
                <a:spcPct val="100000"/>
              </a:lnSpc>
              <a:spcBef>
                <a:spcPts val="0"/>
              </a:spcBef>
              <a:spcAft>
                <a:spcPts val="0"/>
              </a:spcAft>
              <a:buClr>
                <a:srgbClr val="2F7788"/>
              </a:buClr>
              <a:buSzPct val="120000"/>
              <a:buFontTx/>
              <a:buNone/>
              <a:tabLst/>
              <a:defRPr/>
            </a:pPr>
            <a:r>
              <a:rPr lang="el-GR" sz="4000" b="1" i="0" spc="0">
                <a:solidFill>
                  <a:srgbClr val="2F7788"/>
                </a:solidFill>
              </a:rPr>
              <a:t>ΤΠΑ</a:t>
            </a:r>
          </a:p>
        </p:txBody>
      </p:sp>
      <p:sp>
        <p:nvSpPr>
          <p:cNvPr id="20" name="Subtitle here">
            <a:extLst>
              <a:ext uri="{FF2B5EF4-FFF2-40B4-BE49-F238E27FC236}">
                <a16:creationId xmlns:a16="http://schemas.microsoft.com/office/drawing/2014/main" id="{324280D4-3025-4BD8-AB63-39849B4D011D}"/>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a:solidFill>
                  <a:srgbClr val="E38C19"/>
                </a:solidFill>
              </a:rPr>
              <a:t>Ασφαλείς Αερομεταφορές</a:t>
            </a:r>
          </a:p>
        </p:txBody>
      </p:sp>
      <p:sp>
        <p:nvSpPr>
          <p:cNvPr id="21" name="Rectangle 20">
            <a:extLst>
              <a:ext uri="{FF2B5EF4-FFF2-40B4-BE49-F238E27FC236}">
                <a16:creationId xmlns:a16="http://schemas.microsoft.com/office/drawing/2014/main" id="{5DD33699-AE1C-475E-8CD3-7EBE9EFA88B4}"/>
              </a:ext>
            </a:extLst>
          </p:cNvPr>
          <p:cNvSpPr/>
          <p:nvPr/>
        </p:nvSpPr>
        <p:spPr>
          <a:xfrm>
            <a:off x="852000" y="5478705"/>
            <a:ext cx="29464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2" name="Line">
            <a:extLst>
              <a:ext uri="{FF2B5EF4-FFF2-40B4-BE49-F238E27FC236}">
                <a16:creationId xmlns:a16="http://schemas.microsoft.com/office/drawing/2014/main" id="{8ED6B70A-8D0C-449E-A0A7-440E077E65B8}"/>
              </a:ext>
            </a:extLst>
          </p:cNvPr>
          <p:cNvSpPr/>
          <p:nvPr/>
        </p:nvSpPr>
        <p:spPr>
          <a:xfrm>
            <a:off x="852000" y="5326657"/>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23" name="Subtitle here">
            <a:extLst>
              <a:ext uri="{FF2B5EF4-FFF2-40B4-BE49-F238E27FC236}">
                <a16:creationId xmlns:a16="http://schemas.microsoft.com/office/drawing/2014/main" id="{E0FF638B-8944-4D93-999A-6C78759F8A18}"/>
              </a:ext>
            </a:extLst>
          </p:cNvPr>
          <p:cNvSpPr txBox="1"/>
          <p:nvPr/>
        </p:nvSpPr>
        <p:spPr>
          <a:xfrm>
            <a:off x="1054652" y="5499745"/>
            <a:ext cx="2568902"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Παρεμβάσεις</a:t>
            </a:r>
          </a:p>
        </p:txBody>
      </p:sp>
      <p:sp>
        <p:nvSpPr>
          <p:cNvPr id="24" name="Rectangle 23">
            <a:extLst>
              <a:ext uri="{FF2B5EF4-FFF2-40B4-BE49-F238E27FC236}">
                <a16:creationId xmlns:a16="http://schemas.microsoft.com/office/drawing/2014/main" id="{4D8E99AB-D0F9-4419-93E9-F009C535F895}"/>
              </a:ext>
            </a:extLst>
          </p:cNvPr>
          <p:cNvSpPr/>
          <p:nvPr/>
        </p:nvSpPr>
        <p:spPr>
          <a:xfrm>
            <a:off x="852000" y="6223820"/>
            <a:ext cx="9239431" cy="598735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5" name="Subtitle here">
            <a:extLst>
              <a:ext uri="{FF2B5EF4-FFF2-40B4-BE49-F238E27FC236}">
                <a16:creationId xmlns:a16="http://schemas.microsoft.com/office/drawing/2014/main" id="{647627F1-F7EF-46D0-9726-3F310D34305C}"/>
              </a:ext>
            </a:extLst>
          </p:cNvPr>
          <p:cNvSpPr txBox="1"/>
          <p:nvPr/>
        </p:nvSpPr>
        <p:spPr>
          <a:xfrm>
            <a:off x="867765" y="6198387"/>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1"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Έργο</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26" name="Subtitle here">
            <a:extLst>
              <a:ext uri="{FF2B5EF4-FFF2-40B4-BE49-F238E27FC236}">
                <a16:creationId xmlns:a16="http://schemas.microsoft.com/office/drawing/2014/main" id="{9F292850-ED9E-405B-9A31-EEEED84EE713}"/>
              </a:ext>
            </a:extLst>
          </p:cNvPr>
          <p:cNvSpPr txBox="1"/>
          <p:nvPr/>
        </p:nvSpPr>
        <p:spPr>
          <a:xfrm>
            <a:off x="993974" y="6687392"/>
            <a:ext cx="8680377" cy="4200574"/>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50000"/>
              </a:lnSpc>
              <a:buClr>
                <a:srgbClr val="2F7788"/>
              </a:buClr>
              <a:buSzPct val="120000"/>
              <a:buFont typeface="+mj-lt"/>
              <a:buAutoNum type="arabicPeriod"/>
            </a:pPr>
            <a:r>
              <a:rPr lang="el-GR" sz="2000" i="0" spc="0" dirty="0">
                <a:solidFill>
                  <a:srgbClr val="5E5E5E"/>
                </a:solidFill>
              </a:rPr>
              <a:t>Αναβάθμιση συστημάτων ελέγχου εναέριας κυκλοφορίας με τεχνολογίες που απαιτούνται από Ευρωπαϊκούς Κανονισμούς</a:t>
            </a:r>
          </a:p>
          <a:p>
            <a:pPr marL="457200" indent="-457200">
              <a:lnSpc>
                <a:spcPct val="150000"/>
              </a:lnSpc>
              <a:buClr>
                <a:srgbClr val="2F7788"/>
              </a:buClr>
              <a:buSzPct val="120000"/>
              <a:buFont typeface="+mj-lt"/>
              <a:buAutoNum type="arabicPeriod"/>
            </a:pPr>
            <a:r>
              <a:rPr lang="el-GR" sz="2000" i="0" spc="0" dirty="0">
                <a:solidFill>
                  <a:srgbClr val="5E5E5E"/>
                </a:solidFill>
              </a:rPr>
              <a:t>Τεχνολογική και κτηριακή αναβάθμιση του Κέντρου Ελέγχου Περιοχής Λευκωσίας (ΚΕΠΛ) στην Κοκκινοτριμιθιά</a:t>
            </a:r>
          </a:p>
          <a:p>
            <a:pPr marL="457200" indent="-457200">
              <a:lnSpc>
                <a:spcPct val="150000"/>
              </a:lnSpc>
              <a:buClr>
                <a:srgbClr val="2F7788"/>
              </a:buClr>
              <a:buSzPct val="120000"/>
              <a:buFont typeface="+mj-lt"/>
              <a:buAutoNum type="arabicPeriod"/>
            </a:pPr>
            <a:r>
              <a:rPr lang="el-GR" sz="2000" i="0" spc="0" dirty="0">
                <a:solidFill>
                  <a:srgbClr val="5E5E5E"/>
                </a:solidFill>
              </a:rPr>
              <a:t>Προμήθεια, εγκατάσταση και θέση σε λειτουργία δεύτερου συστήματος </a:t>
            </a:r>
            <a:r>
              <a:rPr lang="en-US" sz="2000" i="0" spc="0" dirty="0">
                <a:solidFill>
                  <a:srgbClr val="5E5E5E"/>
                </a:solidFill>
              </a:rPr>
              <a:t>VoIP (Voice over Internet Protocol) VCS (Voice Communication System) </a:t>
            </a:r>
            <a:r>
              <a:rPr lang="el-GR" sz="2000" i="0" spc="0" dirty="0">
                <a:solidFill>
                  <a:srgbClr val="5E5E5E"/>
                </a:solidFill>
              </a:rPr>
              <a:t>και </a:t>
            </a:r>
            <a:r>
              <a:rPr lang="en-US" sz="2000" i="0" spc="0" dirty="0">
                <a:solidFill>
                  <a:srgbClr val="5E5E5E"/>
                </a:solidFill>
              </a:rPr>
              <a:t>VRS (Voice Recording System) </a:t>
            </a:r>
            <a:r>
              <a:rPr lang="el-GR" sz="2000" i="0" spc="0" dirty="0">
                <a:solidFill>
                  <a:srgbClr val="5E5E5E"/>
                </a:solidFill>
              </a:rPr>
              <a:t>στο ΚΕΠΛ</a:t>
            </a:r>
          </a:p>
          <a:p>
            <a:pPr marL="457200" indent="-457200">
              <a:lnSpc>
                <a:spcPct val="150000"/>
              </a:lnSpc>
              <a:buClr>
                <a:srgbClr val="2F7788"/>
              </a:buClr>
              <a:buSzPct val="120000"/>
              <a:buFont typeface="+mj-lt"/>
              <a:buAutoNum type="arabicPeriod"/>
            </a:pPr>
            <a:endParaRPr lang="el-GR" sz="2000" i="0" spc="0" dirty="0">
              <a:solidFill>
                <a:schemeClr val="accent5">
                  <a:lumMod val="75000"/>
                </a:schemeClr>
              </a:solidFill>
            </a:endParaRPr>
          </a:p>
          <a:p>
            <a:pPr>
              <a:lnSpc>
                <a:spcPct val="150000"/>
              </a:lnSpc>
              <a:buClr>
                <a:srgbClr val="2F7788"/>
              </a:buClr>
              <a:buSzPct val="120000"/>
            </a:pPr>
            <a:endParaRPr lang="en-US" sz="2000" i="0" spc="0" dirty="0">
              <a:solidFill>
                <a:srgbClr val="5E5E5E"/>
              </a:solidFill>
            </a:endParaRPr>
          </a:p>
        </p:txBody>
      </p:sp>
      <p:sp>
        <p:nvSpPr>
          <p:cNvPr id="27" name="Rectangle 26">
            <a:extLst>
              <a:ext uri="{FF2B5EF4-FFF2-40B4-BE49-F238E27FC236}">
                <a16:creationId xmlns:a16="http://schemas.microsoft.com/office/drawing/2014/main" id="{32956E93-ABC9-44BF-BA43-5F4E84E2C811}"/>
              </a:ext>
            </a:extLst>
          </p:cNvPr>
          <p:cNvSpPr/>
          <p:nvPr/>
        </p:nvSpPr>
        <p:spPr>
          <a:xfrm>
            <a:off x="15001282" y="5573292"/>
            <a:ext cx="4169895"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28" name="Subtitle here">
            <a:extLst>
              <a:ext uri="{FF2B5EF4-FFF2-40B4-BE49-F238E27FC236}">
                <a16:creationId xmlns:a16="http://schemas.microsoft.com/office/drawing/2014/main" id="{C1CA3CC7-C3F5-4A90-A67A-CDE08296BE26}"/>
              </a:ext>
            </a:extLst>
          </p:cNvPr>
          <p:cNvSpPr txBox="1"/>
          <p:nvPr/>
        </p:nvSpPr>
        <p:spPr>
          <a:xfrm>
            <a:off x="15384546" y="5554864"/>
            <a:ext cx="4226643"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Ομάδα Υλοποίησης</a:t>
            </a:r>
          </a:p>
        </p:txBody>
      </p:sp>
      <p:sp>
        <p:nvSpPr>
          <p:cNvPr id="29" name="Rectangle 28">
            <a:extLst>
              <a:ext uri="{FF2B5EF4-FFF2-40B4-BE49-F238E27FC236}">
                <a16:creationId xmlns:a16="http://schemas.microsoft.com/office/drawing/2014/main" id="{6724A568-47DE-42FA-894F-380F9078A566}"/>
              </a:ext>
            </a:extLst>
          </p:cNvPr>
          <p:cNvSpPr/>
          <p:nvPr/>
        </p:nvSpPr>
        <p:spPr>
          <a:xfrm>
            <a:off x="14387535" y="6316447"/>
            <a:ext cx="5397390" cy="244459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0" name="Subtitle here">
            <a:extLst>
              <a:ext uri="{FF2B5EF4-FFF2-40B4-BE49-F238E27FC236}">
                <a16:creationId xmlns:a16="http://schemas.microsoft.com/office/drawing/2014/main" id="{E127B95F-DA2D-444E-B38B-FF72A1818585}"/>
              </a:ext>
            </a:extLst>
          </p:cNvPr>
          <p:cNvSpPr txBox="1"/>
          <p:nvPr/>
        </p:nvSpPr>
        <p:spPr>
          <a:xfrm>
            <a:off x="15562243" y="6792294"/>
            <a:ext cx="5223767" cy="139140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342900" indent="-342900">
              <a:lnSpc>
                <a:spcPct val="120000"/>
              </a:lnSpc>
              <a:buClr>
                <a:srgbClr val="2F7788"/>
              </a:buClr>
              <a:buSzPct val="120000"/>
              <a:buFont typeface="Arial" panose="020B0604020202020204" pitchFamily="34" charset="0"/>
              <a:buChar char="•"/>
            </a:pPr>
            <a:r>
              <a:rPr lang="el-GR" sz="2400" i="0" spc="0">
                <a:solidFill>
                  <a:srgbClr val="5E5E5E"/>
                </a:solidFill>
              </a:rPr>
              <a:t>Υπουργείο ΜΕΕ</a:t>
            </a:r>
          </a:p>
          <a:p>
            <a:pPr marL="342900" indent="-342900">
              <a:lnSpc>
                <a:spcPct val="120000"/>
              </a:lnSpc>
              <a:buClr>
                <a:srgbClr val="2F7788"/>
              </a:buClr>
              <a:buSzPct val="120000"/>
              <a:buFont typeface="Arial" panose="020B0604020202020204" pitchFamily="34" charset="0"/>
              <a:buChar char="•"/>
            </a:pPr>
            <a:r>
              <a:rPr lang="el-GR" sz="2400" i="0" spc="0">
                <a:solidFill>
                  <a:srgbClr val="5E5E5E"/>
                </a:solidFill>
              </a:rPr>
              <a:t>ΤΠΑ</a:t>
            </a:r>
          </a:p>
          <a:p>
            <a:pPr marL="342900" indent="-342900">
              <a:lnSpc>
                <a:spcPct val="120000"/>
              </a:lnSpc>
              <a:buClr>
                <a:srgbClr val="2F7788"/>
              </a:buClr>
              <a:buSzPct val="120000"/>
              <a:buFont typeface="Arial" panose="020B0604020202020204" pitchFamily="34" charset="0"/>
              <a:buChar char="•"/>
            </a:pPr>
            <a:r>
              <a:rPr lang="en-US" sz="2400" i="0" spc="0">
                <a:solidFill>
                  <a:srgbClr val="5E5E5E"/>
                </a:solidFill>
              </a:rPr>
              <a:t>Eurocontrol</a:t>
            </a:r>
            <a:endParaRPr lang="el-GR" sz="2400" i="0" spc="0">
              <a:solidFill>
                <a:srgbClr val="5E5E5E"/>
              </a:solidFill>
            </a:endParaRPr>
          </a:p>
        </p:txBody>
      </p:sp>
      <p:sp>
        <p:nvSpPr>
          <p:cNvPr id="31" name="Rectangle 30">
            <a:extLst>
              <a:ext uri="{FF2B5EF4-FFF2-40B4-BE49-F238E27FC236}">
                <a16:creationId xmlns:a16="http://schemas.microsoft.com/office/drawing/2014/main" id="{4C19034B-0839-4285-9271-9712F7EC6CC9}"/>
              </a:ext>
            </a:extLst>
          </p:cNvPr>
          <p:cNvSpPr/>
          <p:nvPr/>
        </p:nvSpPr>
        <p:spPr>
          <a:xfrm>
            <a:off x="10327197" y="9144976"/>
            <a:ext cx="5227524"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2" name="Subtitle here">
            <a:extLst>
              <a:ext uri="{FF2B5EF4-FFF2-40B4-BE49-F238E27FC236}">
                <a16:creationId xmlns:a16="http://schemas.microsoft.com/office/drawing/2014/main" id="{C7036779-2106-479B-9E50-4BC2454DDC4A}"/>
              </a:ext>
            </a:extLst>
          </p:cNvPr>
          <p:cNvSpPr txBox="1"/>
          <p:nvPr/>
        </p:nvSpPr>
        <p:spPr>
          <a:xfrm>
            <a:off x="10554665" y="9152383"/>
            <a:ext cx="4526794" cy="6565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Οφέλη προς την Κοινωνία</a:t>
            </a:r>
          </a:p>
        </p:txBody>
      </p:sp>
      <p:sp>
        <p:nvSpPr>
          <p:cNvPr id="33" name="Rectangle 32">
            <a:extLst>
              <a:ext uri="{FF2B5EF4-FFF2-40B4-BE49-F238E27FC236}">
                <a16:creationId xmlns:a16="http://schemas.microsoft.com/office/drawing/2014/main" id="{CB5975D1-5553-4EFA-817F-48071C98E686}"/>
              </a:ext>
            </a:extLst>
          </p:cNvPr>
          <p:cNvSpPr/>
          <p:nvPr/>
        </p:nvSpPr>
        <p:spPr>
          <a:xfrm>
            <a:off x="10342223" y="9833736"/>
            <a:ext cx="13189777" cy="237744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34" name="Subtitle here">
            <a:extLst>
              <a:ext uri="{FF2B5EF4-FFF2-40B4-BE49-F238E27FC236}">
                <a16:creationId xmlns:a16="http://schemas.microsoft.com/office/drawing/2014/main" id="{40758483-313F-4017-9F62-E0C9A3EC5622}"/>
              </a:ext>
            </a:extLst>
          </p:cNvPr>
          <p:cNvSpPr txBox="1"/>
          <p:nvPr/>
        </p:nvSpPr>
        <p:spPr>
          <a:xfrm>
            <a:off x="10390178" y="10337410"/>
            <a:ext cx="10819581"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20000"/>
              </a:lnSpc>
              <a:buClr>
                <a:srgbClr val="2F7788"/>
              </a:buClr>
              <a:buSzPct val="120000"/>
              <a:buFont typeface="Wingdings" panose="05000000000000000000" pitchFamily="2" charset="2"/>
              <a:buChar char="q"/>
            </a:pPr>
            <a:r>
              <a:rPr lang="el-GR" sz="2000" i="0" spc="0">
                <a:solidFill>
                  <a:srgbClr val="5E5E5E"/>
                </a:solidFill>
              </a:rPr>
              <a:t>Εκσυγχρονισμός για αποδοτικότερη και πιο ασφαλή παροχή αεροναυτιλιακών και άλλων συναφών υπηρεσιών</a:t>
            </a:r>
          </a:p>
        </p:txBody>
      </p:sp>
      <p:sp>
        <p:nvSpPr>
          <p:cNvPr id="39" name="Subtitle here">
            <a:extLst>
              <a:ext uri="{FF2B5EF4-FFF2-40B4-BE49-F238E27FC236}">
                <a16:creationId xmlns:a16="http://schemas.microsoft.com/office/drawing/2014/main" id="{F2B859BF-D1DA-4493-B4D5-A5D747B2F86C}"/>
              </a:ext>
            </a:extLst>
          </p:cNvPr>
          <p:cNvSpPr txBox="1"/>
          <p:nvPr/>
        </p:nvSpPr>
        <p:spPr>
          <a:xfrm>
            <a:off x="15580723" y="4019848"/>
            <a:ext cx="2342280"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600" b="1" i="0" u="none" strike="noStrike" kern="0" cap="none" spc="0" normalizeH="0" baseline="0" noProof="0" dirty="0">
                <a:ln>
                  <a:noFill/>
                </a:ln>
                <a:solidFill>
                  <a:srgbClr val="2F7788"/>
                </a:solidFill>
                <a:effectLst/>
                <a:uLnTx/>
                <a:uFillTx/>
                <a:latin typeface="Arial" panose="020B0604020202020204"/>
                <a:cs typeface="Arial" panose="020B0604020202020204"/>
                <a:sym typeface="Arial" panose="020B0604020202020204"/>
              </a:rPr>
              <a:t>€22.4</a:t>
            </a:r>
            <a:r>
              <a:rPr lang="en-GB" sz="3600" b="1" i="0" spc="0" dirty="0">
                <a:solidFill>
                  <a:srgbClr val="2F7788"/>
                </a:solidFill>
              </a:rPr>
              <a:t> </a:t>
            </a:r>
            <a:r>
              <a:rPr lang="el-GR" sz="3600" b="1" i="0" spc="0" dirty="0">
                <a:solidFill>
                  <a:srgbClr val="2F7788"/>
                </a:solidFill>
              </a:rPr>
              <a:t>εκ.</a:t>
            </a:r>
          </a:p>
        </p:txBody>
      </p:sp>
      <p:sp>
        <p:nvSpPr>
          <p:cNvPr id="41" name="Subtitle here">
            <a:extLst>
              <a:ext uri="{FF2B5EF4-FFF2-40B4-BE49-F238E27FC236}">
                <a16:creationId xmlns:a16="http://schemas.microsoft.com/office/drawing/2014/main" id="{4DCB8B26-A9DC-4CDD-8630-74A552654436}"/>
              </a:ext>
            </a:extLst>
          </p:cNvPr>
          <p:cNvSpPr txBox="1"/>
          <p:nvPr/>
        </p:nvSpPr>
        <p:spPr>
          <a:xfrm>
            <a:off x="18013462" y="4109466"/>
            <a:ext cx="2923155"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lvl="0" algn="ctr">
              <a:lnSpc>
                <a:spcPct val="120000"/>
              </a:lnSpc>
              <a:buClr>
                <a:srgbClr val="2F7788"/>
              </a:buClr>
              <a:buSzPct val="120000"/>
              <a:defRPr/>
            </a:pPr>
            <a:r>
              <a:rPr lang="el-GR" sz="2400" i="0" spc="0" dirty="0">
                <a:solidFill>
                  <a:srgbClr val="5E5E5E"/>
                </a:solidFill>
              </a:rPr>
              <a:t>2026 - 2028</a:t>
            </a:r>
          </a:p>
        </p:txBody>
      </p:sp>
      <p:pic>
        <p:nvPicPr>
          <p:cNvPr id="42" name="Image" descr="Image">
            <a:extLst>
              <a:ext uri="{FF2B5EF4-FFF2-40B4-BE49-F238E27FC236}">
                <a16:creationId xmlns:a16="http://schemas.microsoft.com/office/drawing/2014/main" id="{324D9FC9-AC68-4070-9C46-D7BCBB0DAEA1}"/>
              </a:ext>
            </a:extLst>
          </p:cNvPr>
          <p:cNvPicPr>
            <a:picLocks noChangeAspect="1"/>
          </p:cNvPicPr>
          <p:nvPr/>
        </p:nvPicPr>
        <p:blipFill>
          <a:blip r:embed="rId2"/>
          <a:stretch>
            <a:fillRect/>
          </a:stretch>
        </p:blipFill>
        <p:spPr>
          <a:xfrm>
            <a:off x="16047402" y="11429548"/>
            <a:ext cx="8500722" cy="2286452"/>
          </a:xfrm>
          <a:prstGeom prst="rect">
            <a:avLst/>
          </a:prstGeom>
          <a:ln w="12700">
            <a:miter lim="400000"/>
          </a:ln>
        </p:spPr>
      </p:pic>
      <p:sp>
        <p:nvSpPr>
          <p:cNvPr id="43" name="Rectangle 42">
            <a:extLst>
              <a:ext uri="{FF2B5EF4-FFF2-40B4-BE49-F238E27FC236}">
                <a16:creationId xmlns:a16="http://schemas.microsoft.com/office/drawing/2014/main" id="{96CE1DA6-8331-4079-8E35-84A7F896B409}"/>
              </a:ext>
            </a:extLst>
          </p:cNvPr>
          <p:cNvSpPr/>
          <p:nvPr/>
        </p:nvSpPr>
        <p:spPr>
          <a:xfrm>
            <a:off x="17178978" y="12793186"/>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Tree>
    <p:extLst>
      <p:ext uri="{BB962C8B-B14F-4D97-AF65-F5344CB8AC3E}">
        <p14:creationId xmlns:p14="http://schemas.microsoft.com/office/powerpoint/2010/main" val="192824185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09F4FCD1-3C9D-0310-E4D9-62DECCC80915}"/>
              </a:ext>
            </a:extLst>
          </p:cNvPr>
          <p:cNvGrpSpPr/>
          <p:nvPr/>
        </p:nvGrpSpPr>
        <p:grpSpPr>
          <a:xfrm>
            <a:off x="16380000" y="6968717"/>
            <a:ext cx="2087375" cy="3814111"/>
            <a:chOff x="20492066" y="6485530"/>
            <a:chExt cx="2087375" cy="3814111"/>
          </a:xfrm>
        </p:grpSpPr>
        <p:pic>
          <p:nvPicPr>
            <p:cNvPr id="14" name="Picture 13" descr="A diagram of a network&#10;&#10;Description automatically generated">
              <a:extLst>
                <a:ext uri="{FF2B5EF4-FFF2-40B4-BE49-F238E27FC236}">
                  <a16:creationId xmlns:a16="http://schemas.microsoft.com/office/drawing/2014/main" id="{A7812702-E8CB-1005-4C11-0A3CFF53DB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67867" y="6485530"/>
              <a:ext cx="1530666" cy="1331843"/>
            </a:xfrm>
            <a:prstGeom prst="rect">
              <a:avLst/>
            </a:prstGeom>
          </p:spPr>
        </p:pic>
        <p:sp>
          <p:nvSpPr>
            <p:cNvPr id="15" name="TextBox 14">
              <a:extLst>
                <a:ext uri="{FF2B5EF4-FFF2-40B4-BE49-F238E27FC236}">
                  <a16:creationId xmlns:a16="http://schemas.microsoft.com/office/drawing/2014/main" id="{A5BB8304-272D-4554-F3D8-2C64AF9B59FB}"/>
                </a:ext>
              </a:extLst>
            </p:cNvPr>
            <p:cNvSpPr txBox="1"/>
            <p:nvPr/>
          </p:nvSpPr>
          <p:spPr>
            <a:xfrm>
              <a:off x="21216966" y="9291641"/>
              <a:ext cx="662446" cy="10080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el-GR" sz="10000" b="1" i="0" u="none" strike="noStrike" cap="none" spc="0" normalizeH="0" baseline="0">
                  <a:ln>
                    <a:noFill/>
                  </a:ln>
                  <a:solidFill>
                    <a:srgbClr val="2F7788"/>
                  </a:solidFill>
                  <a:effectLst/>
                  <a:uFillTx/>
                  <a:latin typeface="Roboto Black" panose="02000000000000000000" pitchFamily="2" charset="0"/>
                  <a:ea typeface="Roboto Black" panose="02000000000000000000" pitchFamily="2" charset="0"/>
                  <a:cs typeface="Arial" panose="020B0604020202020204" pitchFamily="34" charset="0"/>
                  <a:sym typeface="Helvetica Neue"/>
                </a:rPr>
                <a:t>5</a:t>
              </a:r>
            </a:p>
          </p:txBody>
        </p:sp>
        <p:sp>
          <p:nvSpPr>
            <p:cNvPr id="16"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353D438B-9A40-8981-B698-03DC603E6CB1}"/>
                </a:ext>
              </a:extLst>
            </p:cNvPr>
            <p:cNvSpPr txBox="1"/>
            <p:nvPr/>
          </p:nvSpPr>
          <p:spPr>
            <a:xfrm>
              <a:off x="20492066" y="7940813"/>
              <a:ext cx="2087375" cy="748883"/>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500" b="1" i="0">
                  <a:solidFill>
                    <a:srgbClr val="E38C19"/>
                  </a:solidFill>
                </a:rPr>
                <a:t>Τμήματα</a:t>
              </a:r>
              <a:endParaRPr lang="en-GB" sz="3500" b="1" i="0">
                <a:solidFill>
                  <a:srgbClr val="E38C19"/>
                </a:solidFill>
              </a:endParaRPr>
            </a:p>
          </p:txBody>
        </p:sp>
      </p:grpSp>
      <p:grpSp>
        <p:nvGrpSpPr>
          <p:cNvPr id="6" name="Group 5">
            <a:extLst>
              <a:ext uri="{FF2B5EF4-FFF2-40B4-BE49-F238E27FC236}">
                <a16:creationId xmlns:a16="http://schemas.microsoft.com/office/drawing/2014/main" id="{0D801F3C-4007-43DF-9AE3-523EB7BBF9DE}"/>
              </a:ext>
            </a:extLst>
          </p:cNvPr>
          <p:cNvGrpSpPr/>
          <p:nvPr/>
        </p:nvGrpSpPr>
        <p:grpSpPr>
          <a:xfrm>
            <a:off x="16272000" y="1332000"/>
            <a:ext cx="2243693" cy="4338679"/>
            <a:chOff x="16024246" y="1229191"/>
            <a:chExt cx="2243693" cy="4338679"/>
          </a:xfrm>
        </p:grpSpPr>
        <p:pic>
          <p:nvPicPr>
            <p:cNvPr id="201" name="Picture 200" descr="A person with a tie&#10;&#10;Description automatically generated">
              <a:extLst>
                <a:ext uri="{FF2B5EF4-FFF2-40B4-BE49-F238E27FC236}">
                  <a16:creationId xmlns:a16="http://schemas.microsoft.com/office/drawing/2014/main" id="{6385ED3A-7A2B-8012-65EA-CC4FED5DFCB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70091" y="1229191"/>
              <a:ext cx="1552005" cy="2003670"/>
            </a:xfrm>
            <a:prstGeom prst="rect">
              <a:avLst/>
            </a:prstGeom>
          </p:spPr>
        </p:pic>
        <p:sp>
          <p:nvSpPr>
            <p:cNvPr id="209" name="TextBox 208">
              <a:extLst>
                <a:ext uri="{FF2B5EF4-FFF2-40B4-BE49-F238E27FC236}">
                  <a16:creationId xmlns:a16="http://schemas.microsoft.com/office/drawing/2014/main" id="{83D8454A-373B-57E6-44A2-6F5D53DC3C62}"/>
                </a:ext>
              </a:extLst>
            </p:cNvPr>
            <p:cNvSpPr txBox="1"/>
            <p:nvPr/>
          </p:nvSpPr>
          <p:spPr>
            <a:xfrm>
              <a:off x="16024246" y="4234172"/>
              <a:ext cx="2243693"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el-GR" sz="8000" b="1" i="0" u="none" strike="noStrike" cap="none" spc="0" normalizeH="0" baseline="0" dirty="0">
                  <a:ln>
                    <a:noFill/>
                  </a:ln>
                  <a:solidFill>
                    <a:srgbClr val="2F7788"/>
                  </a:solidFill>
                  <a:effectLst/>
                  <a:uFillTx/>
                  <a:latin typeface="Roboto Black" panose="02000000000000000000" pitchFamily="2" charset="0"/>
                  <a:ea typeface="Roboto Black" panose="02000000000000000000" pitchFamily="2" charset="0"/>
                  <a:cs typeface="Arial" panose="020B0604020202020204" pitchFamily="34" charset="0"/>
                  <a:sym typeface="Helvetica Neue"/>
                </a:rPr>
                <a:t>638</a:t>
              </a:r>
            </a:p>
          </p:txBody>
        </p:sp>
        <p:sp>
          <p:nvSpPr>
            <p:cNvPr id="210"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89F3A529-E443-19E2-EBD6-DB8016BBD1AF}"/>
                </a:ext>
              </a:extLst>
            </p:cNvPr>
            <p:cNvSpPr txBox="1"/>
            <p:nvPr/>
          </p:nvSpPr>
          <p:spPr>
            <a:xfrm>
              <a:off x="16090544" y="3264286"/>
              <a:ext cx="2111099"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algn="ctr">
                <a:lnSpc>
                  <a:spcPct val="120000"/>
                </a:lnSpc>
                <a:spcBef>
                  <a:spcPts val="600"/>
                </a:spcBef>
                <a:buClr>
                  <a:srgbClr val="2F7788"/>
                </a:buClr>
                <a:buSzPct val="120000"/>
              </a:pPr>
              <a:r>
                <a:rPr lang="el-GR" sz="3500" b="1" i="0">
                  <a:solidFill>
                    <a:srgbClr val="E38C19"/>
                  </a:solidFill>
                </a:rPr>
                <a:t>Γυναίκες</a:t>
              </a:r>
            </a:p>
          </p:txBody>
        </p:sp>
      </p:grpSp>
      <p:grpSp>
        <p:nvGrpSpPr>
          <p:cNvPr id="5" name="Group 4">
            <a:extLst>
              <a:ext uri="{FF2B5EF4-FFF2-40B4-BE49-F238E27FC236}">
                <a16:creationId xmlns:a16="http://schemas.microsoft.com/office/drawing/2014/main" id="{AFF9BB85-ABE1-1A50-A90E-5373FA1F2A43}"/>
              </a:ext>
            </a:extLst>
          </p:cNvPr>
          <p:cNvGrpSpPr/>
          <p:nvPr/>
        </p:nvGrpSpPr>
        <p:grpSpPr>
          <a:xfrm>
            <a:off x="20160000" y="1404000"/>
            <a:ext cx="2814858" cy="4344443"/>
            <a:chOff x="19900487" y="1328559"/>
            <a:chExt cx="2814858" cy="4344443"/>
          </a:xfrm>
        </p:grpSpPr>
        <p:pic>
          <p:nvPicPr>
            <p:cNvPr id="2" name="Picture 1" descr="A person wearing a tie&#10;&#10;Description automatically generated">
              <a:extLst>
                <a:ext uri="{FF2B5EF4-FFF2-40B4-BE49-F238E27FC236}">
                  <a16:creationId xmlns:a16="http://schemas.microsoft.com/office/drawing/2014/main" id="{C93CF8DE-70A2-63F1-F6A2-47524F1C90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506276" y="1328559"/>
              <a:ext cx="1603280" cy="1804935"/>
            </a:xfrm>
            <a:prstGeom prst="rect">
              <a:avLst/>
            </a:prstGeom>
          </p:spPr>
        </p:pic>
        <p:sp>
          <p:nvSpPr>
            <p:cNvPr id="3" name="TextBox 2">
              <a:extLst>
                <a:ext uri="{FF2B5EF4-FFF2-40B4-BE49-F238E27FC236}">
                  <a16:creationId xmlns:a16="http://schemas.microsoft.com/office/drawing/2014/main" id="{9F509AC5-AD0A-843C-F921-F9034254EB72}"/>
                </a:ext>
              </a:extLst>
            </p:cNvPr>
            <p:cNvSpPr txBox="1"/>
            <p:nvPr/>
          </p:nvSpPr>
          <p:spPr>
            <a:xfrm>
              <a:off x="19900487" y="4031527"/>
              <a:ext cx="2814858"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el-GR" sz="8000" b="1" i="0" u="none" strike="noStrike" cap="none" spc="0" normalizeH="0" baseline="0" dirty="0">
                  <a:ln>
                    <a:noFill/>
                  </a:ln>
                  <a:solidFill>
                    <a:srgbClr val="2F7788"/>
                  </a:solidFill>
                  <a:effectLst/>
                  <a:uFillTx/>
                  <a:latin typeface="Roboto Black" panose="02000000000000000000" pitchFamily="2" charset="0"/>
                  <a:ea typeface="Roboto Black" panose="02000000000000000000" pitchFamily="2" charset="0"/>
                  <a:cs typeface="Arial" panose="020B0604020202020204" pitchFamily="34" charset="0"/>
                  <a:sym typeface="Helvetica Neue"/>
                </a:rPr>
                <a:t>1760</a:t>
              </a:r>
              <a:r>
                <a:rPr kumimoji="0" lang="en-GB" sz="10000" b="1" i="0" u="none" strike="noStrike" cap="none" spc="0" normalizeH="0" baseline="0" dirty="0">
                  <a:ln>
                    <a:noFill/>
                  </a:ln>
                  <a:solidFill>
                    <a:srgbClr val="FF0000"/>
                  </a:solidFill>
                  <a:effectLst/>
                  <a:uFillTx/>
                  <a:latin typeface="Roboto Black" panose="02000000000000000000" pitchFamily="2" charset="0"/>
                  <a:ea typeface="Roboto Black" panose="02000000000000000000" pitchFamily="2" charset="0"/>
                  <a:cs typeface="Arial" panose="020B0604020202020204" pitchFamily="34" charset="0"/>
                  <a:sym typeface="Helvetica Neue"/>
                </a:rPr>
                <a:t> </a:t>
              </a:r>
              <a:endParaRPr kumimoji="0" lang="el-GR" sz="10000" b="1" i="0" u="none" strike="noStrike" cap="none" spc="0" normalizeH="0" baseline="0" dirty="0">
                <a:ln>
                  <a:noFill/>
                </a:ln>
                <a:solidFill>
                  <a:srgbClr val="FF0000"/>
                </a:solidFill>
                <a:effectLst/>
                <a:uFillTx/>
                <a:latin typeface="Roboto Black" panose="02000000000000000000" pitchFamily="2" charset="0"/>
                <a:ea typeface="Roboto Black" panose="02000000000000000000" pitchFamily="2" charset="0"/>
                <a:cs typeface="Arial" panose="020B0604020202020204" pitchFamily="34" charset="0"/>
                <a:sym typeface="Helvetica Neue"/>
              </a:endParaRPr>
            </a:p>
          </p:txBody>
        </p:sp>
        <p:sp>
          <p:nvSpPr>
            <p:cNvPr id="4"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DBAF1514-1501-CB19-76DF-214A05F2086D}"/>
                </a:ext>
              </a:extLst>
            </p:cNvPr>
            <p:cNvSpPr txBox="1"/>
            <p:nvPr/>
          </p:nvSpPr>
          <p:spPr>
            <a:xfrm>
              <a:off x="20348326" y="3264286"/>
              <a:ext cx="1919181"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algn="ctr">
                <a:lnSpc>
                  <a:spcPct val="120000"/>
                </a:lnSpc>
                <a:spcBef>
                  <a:spcPts val="600"/>
                </a:spcBef>
                <a:buClr>
                  <a:srgbClr val="2F7788"/>
                </a:buClr>
                <a:buSzPct val="120000"/>
              </a:pPr>
              <a:r>
                <a:rPr lang="el-GR" sz="3500" b="1" i="0">
                  <a:solidFill>
                    <a:srgbClr val="E38C19"/>
                  </a:solidFill>
                </a:rPr>
                <a:t>Άντρες</a:t>
              </a:r>
            </a:p>
          </p:txBody>
        </p:sp>
      </p:grpSp>
      <p:sp>
        <p:nvSpPr>
          <p:cNvPr id="50" name="Rectangle 49">
            <a:extLst>
              <a:ext uri="{FF2B5EF4-FFF2-40B4-BE49-F238E27FC236}">
                <a16:creationId xmlns:a16="http://schemas.microsoft.com/office/drawing/2014/main" id="{C4434FA8-6F32-8773-EC15-971DBFA498B8}"/>
              </a:ext>
            </a:extLst>
          </p:cNvPr>
          <p:cNvSpPr/>
          <p:nvPr/>
        </p:nvSpPr>
        <p:spPr>
          <a:xfrm>
            <a:off x="1249513" y="7153473"/>
            <a:ext cx="6577029" cy="4308044"/>
          </a:xfrm>
          <a:prstGeom prst="rect">
            <a:avLst/>
          </a:prstGeom>
          <a:solidFill>
            <a:srgbClr val="2F7788"/>
          </a:solid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8" y="1348265"/>
            <a:ext cx="7269281"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Γνωρίστε το Υπουργείο</a:t>
            </a:r>
          </a:p>
        </p:txBody>
      </p:sp>
      <p:sp>
        <p:nvSpPr>
          <p:cNvPr id="53" name="Rectangle 52">
            <a:extLst>
              <a:ext uri="{FF2B5EF4-FFF2-40B4-BE49-F238E27FC236}">
                <a16:creationId xmlns:a16="http://schemas.microsoft.com/office/drawing/2014/main" id="{33F97F11-08ED-3325-2CAA-373D4BA56559}"/>
              </a:ext>
            </a:extLst>
          </p:cNvPr>
          <p:cNvSpPr/>
          <p:nvPr/>
        </p:nvSpPr>
        <p:spPr>
          <a:xfrm>
            <a:off x="1249513" y="2539910"/>
            <a:ext cx="6577029" cy="4308044"/>
          </a:xfrm>
          <a:prstGeom prst="rect">
            <a:avLst/>
          </a:prstGeom>
          <a:solidFill>
            <a:srgbClr val="2F7788"/>
          </a:solidFill>
          <a:ln w="12700"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54" name="Picture 53">
            <a:extLst>
              <a:ext uri="{FF2B5EF4-FFF2-40B4-BE49-F238E27FC236}">
                <a16:creationId xmlns:a16="http://schemas.microsoft.com/office/drawing/2014/main" id="{CAB809D2-737D-BF66-2E4E-AA8DC409502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846493" y="7026929"/>
            <a:ext cx="1650509" cy="1907352"/>
          </a:xfrm>
          <a:prstGeom prst="rect">
            <a:avLst/>
          </a:prstGeom>
        </p:spPr>
      </p:pic>
      <p:pic>
        <p:nvPicPr>
          <p:cNvPr id="198" name="Picture 197" descr="A house with a shield and check mark&#10;&#10;Description automatically generated">
            <a:extLst>
              <a:ext uri="{FF2B5EF4-FFF2-40B4-BE49-F238E27FC236}">
                <a16:creationId xmlns:a16="http://schemas.microsoft.com/office/drawing/2014/main" id="{C66CAB35-0139-AF8D-43AF-0DF2BC032EB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060000" y="6960625"/>
            <a:ext cx="1173126" cy="1192980"/>
          </a:xfrm>
          <a:prstGeom prst="rect">
            <a:avLst/>
          </a:prstGeom>
        </p:spPr>
      </p:pic>
      <p:pic>
        <p:nvPicPr>
          <p:cNvPr id="199" name="Picture 198">
            <a:extLst>
              <a:ext uri="{FF2B5EF4-FFF2-40B4-BE49-F238E27FC236}">
                <a16:creationId xmlns:a16="http://schemas.microsoft.com/office/drawing/2014/main" id="{A82862C2-119D-B3BF-6426-0278824F31C8}"/>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1894996" y="2683407"/>
            <a:ext cx="1673129" cy="1903704"/>
          </a:xfrm>
          <a:prstGeom prst="rect">
            <a:avLst/>
          </a:prstGeom>
        </p:spPr>
      </p:pic>
      <p:pic>
        <p:nvPicPr>
          <p:cNvPr id="200" name="Picture 199" descr="A group of people sitting at a table&#10;&#10;Description automatically generated">
            <a:extLst>
              <a:ext uri="{FF2B5EF4-FFF2-40B4-BE49-F238E27FC236}">
                <a16:creationId xmlns:a16="http://schemas.microsoft.com/office/drawing/2014/main" id="{8F3D88AF-F0DD-9891-420F-C54DA27F50E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563948" y="1311643"/>
            <a:ext cx="1962808" cy="1838766"/>
          </a:xfrm>
          <a:prstGeom prst="rect">
            <a:avLst/>
          </a:prstGeom>
        </p:spPr>
      </p:pic>
      <p:sp>
        <p:nvSpPr>
          <p:cNvPr id="202" name="TextBox 201">
            <a:extLst>
              <a:ext uri="{FF2B5EF4-FFF2-40B4-BE49-F238E27FC236}">
                <a16:creationId xmlns:a16="http://schemas.microsoft.com/office/drawing/2014/main" id="{76ACE04E-80B2-C70E-9D8E-04EF06AF6259}"/>
              </a:ext>
            </a:extLst>
          </p:cNvPr>
          <p:cNvSpPr txBox="1"/>
          <p:nvPr/>
        </p:nvSpPr>
        <p:spPr>
          <a:xfrm>
            <a:off x="1985009" y="4983906"/>
            <a:ext cx="1840440"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en-GB" sz="10000" b="1" i="0" u="none" strike="noStrike" cap="none" spc="0" normalizeH="0" baseline="0" dirty="0">
                <a:ln>
                  <a:noFill/>
                </a:ln>
                <a:solidFill>
                  <a:schemeClr val="bg1"/>
                </a:solidFill>
                <a:effectLst/>
                <a:uFillTx/>
                <a:latin typeface="Roboto Black" panose="02000000000000000000" pitchFamily="2" charset="0"/>
                <a:ea typeface="Roboto Black" panose="02000000000000000000" pitchFamily="2" charset="0"/>
                <a:cs typeface="Arial" panose="020B0604020202020204" pitchFamily="34" charset="0"/>
                <a:sym typeface="Helvetica Neue"/>
              </a:rPr>
              <a:t>1</a:t>
            </a:r>
            <a:endParaRPr kumimoji="0" lang="el-GR" sz="10000" b="1" i="0" u="none" strike="noStrike" cap="none" spc="0" normalizeH="0" baseline="0" dirty="0">
              <a:ln>
                <a:noFill/>
              </a:ln>
              <a:solidFill>
                <a:schemeClr val="bg1"/>
              </a:solidFill>
              <a:effectLst/>
              <a:uFillTx/>
              <a:latin typeface="Roboto Black" panose="02000000000000000000" pitchFamily="2" charset="0"/>
              <a:ea typeface="Roboto Black" panose="02000000000000000000" pitchFamily="2" charset="0"/>
              <a:cs typeface="Arial" panose="020B0604020202020204" pitchFamily="34" charset="0"/>
              <a:sym typeface="Helvetica Neue"/>
            </a:endParaRPr>
          </a:p>
        </p:txBody>
      </p:sp>
      <p:sp>
        <p:nvSpPr>
          <p:cNvPr id="203"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9D9E736C-1A42-A669-5854-48BC46CEF8E7}"/>
              </a:ext>
            </a:extLst>
          </p:cNvPr>
          <p:cNvSpPr txBox="1"/>
          <p:nvPr/>
        </p:nvSpPr>
        <p:spPr>
          <a:xfrm>
            <a:off x="1894996" y="4516301"/>
            <a:ext cx="5434797"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600"/>
              </a:spcBef>
              <a:buClr>
                <a:srgbClr val="2F7788"/>
              </a:buClr>
              <a:buSzPct val="120000"/>
            </a:pPr>
            <a:r>
              <a:rPr lang="el-GR" sz="3500" b="1" i="0">
                <a:solidFill>
                  <a:srgbClr val="E38C19"/>
                </a:solidFill>
              </a:rPr>
              <a:t>Πολιτικός Προϊστάμενος</a:t>
            </a:r>
          </a:p>
        </p:txBody>
      </p:sp>
      <p:sp>
        <p:nvSpPr>
          <p:cNvPr id="204"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041A49F5-2827-5DF4-431F-EF63056EE367}"/>
              </a:ext>
            </a:extLst>
          </p:cNvPr>
          <p:cNvSpPr txBox="1"/>
          <p:nvPr/>
        </p:nvSpPr>
        <p:spPr>
          <a:xfrm>
            <a:off x="3120189" y="5470358"/>
            <a:ext cx="3873571"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dirty="0">
                <a:solidFill>
                  <a:schemeClr val="bg1"/>
                </a:solidFill>
              </a:rPr>
              <a:t>Αλέξης Βαφεάδης</a:t>
            </a:r>
          </a:p>
        </p:txBody>
      </p:sp>
      <p:sp>
        <p:nvSpPr>
          <p:cNvPr id="205" name="Line">
            <a:extLst>
              <a:ext uri="{FF2B5EF4-FFF2-40B4-BE49-F238E27FC236}">
                <a16:creationId xmlns:a16="http://schemas.microsoft.com/office/drawing/2014/main" id="{744DA467-08F7-93BC-5D14-61C82D51AF54}"/>
              </a:ext>
            </a:extLst>
          </p:cNvPr>
          <p:cNvSpPr/>
          <p:nvPr/>
        </p:nvSpPr>
        <p:spPr>
          <a:xfrm rot="5400000" flipV="1">
            <a:off x="10478632" y="6406097"/>
            <a:ext cx="9966293" cy="0"/>
          </a:xfrm>
          <a:prstGeom prst="line">
            <a:avLst/>
          </a:prstGeom>
          <a:ln w="25400">
            <a:solidFill>
              <a:srgbClr val="2F7788"/>
            </a:solidFill>
            <a:miter lim="400000"/>
          </a:ln>
        </p:spPr>
        <p:txBody>
          <a:bodyPr lIns="26779" tIns="26779" rIns="26779" bIns="26779" anchor="ctr"/>
          <a:lstStyle/>
          <a:p>
            <a:pPr defTabSz="307975">
              <a:defRPr sz="3200" b="0">
                <a:latin typeface="Avenir Light"/>
                <a:ea typeface="Avenir Light"/>
                <a:cs typeface="Avenir Light"/>
                <a:sym typeface="Avenir Light"/>
              </a:defRPr>
            </a:pPr>
            <a:endParaRPr sz="1200">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
        <p:nvSpPr>
          <p:cNvPr id="206"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0EC6EF78-DD0D-0C5B-F476-BB2A936B045C}"/>
              </a:ext>
            </a:extLst>
          </p:cNvPr>
          <p:cNvSpPr txBox="1"/>
          <p:nvPr/>
        </p:nvSpPr>
        <p:spPr>
          <a:xfrm>
            <a:off x="1901219" y="8787152"/>
            <a:ext cx="6539907"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a:lnSpc>
                <a:spcPct val="120000"/>
              </a:lnSpc>
              <a:spcBef>
                <a:spcPts val="600"/>
              </a:spcBef>
              <a:buClr>
                <a:srgbClr val="2F7788"/>
              </a:buClr>
              <a:buSzPct val="120000"/>
            </a:pPr>
            <a:r>
              <a:rPr lang="el-GR" sz="3500" b="1" i="0" dirty="0">
                <a:solidFill>
                  <a:srgbClr val="E38C19"/>
                </a:solidFill>
              </a:rPr>
              <a:t>Γενική</a:t>
            </a:r>
            <a:r>
              <a:rPr lang="en-GB" sz="3500" b="1" i="0" dirty="0">
                <a:solidFill>
                  <a:srgbClr val="E38C19"/>
                </a:solidFill>
              </a:rPr>
              <a:t> </a:t>
            </a:r>
            <a:r>
              <a:rPr lang="el-GR" sz="3500" b="1" i="0" dirty="0">
                <a:solidFill>
                  <a:srgbClr val="E38C19"/>
                </a:solidFill>
              </a:rPr>
              <a:t>Διευθύντρια</a:t>
            </a:r>
          </a:p>
        </p:txBody>
      </p:sp>
      <p:sp>
        <p:nvSpPr>
          <p:cNvPr id="207" name="TextBox 206">
            <a:extLst>
              <a:ext uri="{FF2B5EF4-FFF2-40B4-BE49-F238E27FC236}">
                <a16:creationId xmlns:a16="http://schemas.microsoft.com/office/drawing/2014/main" id="{BA85DAD8-066B-D607-12D4-3FEB1D94E339}"/>
              </a:ext>
            </a:extLst>
          </p:cNvPr>
          <p:cNvSpPr txBox="1"/>
          <p:nvPr/>
        </p:nvSpPr>
        <p:spPr>
          <a:xfrm>
            <a:off x="9088157" y="4234172"/>
            <a:ext cx="3276000" cy="564257"/>
          </a:xfrm>
          <a:custGeom>
            <a:avLst/>
            <a:gdLst>
              <a:gd name="connsiteX0" fmla="*/ 0 w 3496470"/>
              <a:gd name="connsiteY0" fmla="*/ 0 h 1518364"/>
              <a:gd name="connsiteX1" fmla="*/ 3496470 w 3496470"/>
              <a:gd name="connsiteY1" fmla="*/ 0 h 1518364"/>
              <a:gd name="connsiteX2" fmla="*/ 3496470 w 3496470"/>
              <a:gd name="connsiteY2" fmla="*/ 1518364 h 1518364"/>
              <a:gd name="connsiteX3" fmla="*/ 0 w 3496470"/>
              <a:gd name="connsiteY3" fmla="*/ 1518364 h 1518364"/>
              <a:gd name="connsiteX4" fmla="*/ 0 w 3496470"/>
              <a:gd name="connsiteY4" fmla="*/ 0 h 1518364"/>
              <a:gd name="connsiteX0" fmla="*/ 22860 w 3519330"/>
              <a:gd name="connsiteY0" fmla="*/ 0 h 1518364"/>
              <a:gd name="connsiteX1" fmla="*/ 3519330 w 3519330"/>
              <a:gd name="connsiteY1" fmla="*/ 0 h 1518364"/>
              <a:gd name="connsiteX2" fmla="*/ 3519330 w 3519330"/>
              <a:gd name="connsiteY2" fmla="*/ 1518364 h 1518364"/>
              <a:gd name="connsiteX3" fmla="*/ 0 w 3519330"/>
              <a:gd name="connsiteY3" fmla="*/ 1518364 h 1518364"/>
              <a:gd name="connsiteX4" fmla="*/ 22860 w 3519330"/>
              <a:gd name="connsiteY4" fmla="*/ 0 h 1518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9330" h="1518364">
                <a:moveTo>
                  <a:pt x="22860" y="0"/>
                </a:moveTo>
                <a:lnTo>
                  <a:pt x="3519330" y="0"/>
                </a:lnTo>
                <a:lnTo>
                  <a:pt x="3519330" y="1518364"/>
                </a:lnTo>
                <a:lnTo>
                  <a:pt x="0" y="1518364"/>
                </a:lnTo>
                <a:lnTo>
                  <a:pt x="22860" y="0"/>
                </a:lnTo>
                <a:close/>
              </a:path>
            </a:pathLst>
          </a:cu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el-GR" b="0" i="0" u="none" strike="noStrike" cap="none" spc="0" normalizeH="0" baseline="0" err="1">
                <a:ln>
                  <a:noFill/>
                </a:ln>
                <a:solidFill>
                  <a:srgbClr val="2F7788"/>
                </a:solidFill>
                <a:effectLst/>
                <a:uFillTx/>
                <a:latin typeface="Arial" panose="020B0604020202020204" pitchFamily="34" charset="0"/>
                <a:ea typeface="Roboto Black" panose="02000000000000000000" pitchFamily="2" charset="0"/>
                <a:cs typeface="Arial" panose="020B0604020202020204" pitchFamily="34" charset="0"/>
                <a:sym typeface="Helvetica Neue"/>
              </a:rPr>
              <a:t>Δημ.υπαλληλικό</a:t>
            </a:r>
            <a:endParaRPr kumimoji="0" lang="el-GR" b="0" i="0" u="none" strike="noStrike" cap="none" spc="0" normalizeH="0" baseline="0">
              <a:ln>
                <a:noFill/>
              </a:ln>
              <a:solidFill>
                <a:srgbClr val="2F7788"/>
              </a:solidFill>
              <a:effectLst/>
              <a:uFillTx/>
              <a:latin typeface="Arial" panose="020B0604020202020204" pitchFamily="34" charset="0"/>
              <a:ea typeface="Roboto Black" panose="02000000000000000000" pitchFamily="2" charset="0"/>
              <a:cs typeface="Arial" panose="020B0604020202020204" pitchFamily="34" charset="0"/>
              <a:sym typeface="Helvetica Neue"/>
            </a:endParaRPr>
          </a:p>
        </p:txBody>
      </p:sp>
      <p:sp>
        <p:nvSpPr>
          <p:cNvPr id="208"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04F4208C-C1B9-DBF2-7FA3-0ACD6A295D50}"/>
              </a:ext>
            </a:extLst>
          </p:cNvPr>
          <p:cNvSpPr txBox="1"/>
          <p:nvPr/>
        </p:nvSpPr>
        <p:spPr>
          <a:xfrm>
            <a:off x="10152092" y="3264286"/>
            <a:ext cx="4786520" cy="689444"/>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algn="ctr">
              <a:lnSpc>
                <a:spcPct val="120000"/>
              </a:lnSpc>
              <a:spcBef>
                <a:spcPts val="600"/>
              </a:spcBef>
              <a:buClr>
                <a:srgbClr val="2F7788"/>
              </a:buClr>
              <a:buSzPct val="120000"/>
            </a:pPr>
            <a:r>
              <a:rPr lang="el-GR" sz="3500" b="1" i="0">
                <a:solidFill>
                  <a:srgbClr val="E38C19"/>
                </a:solidFill>
              </a:rPr>
              <a:t>Ανθρώπινο</a:t>
            </a:r>
            <a:r>
              <a:rPr lang="en-GB" sz="3500" b="1" i="0">
                <a:solidFill>
                  <a:srgbClr val="E38C19"/>
                </a:solidFill>
              </a:rPr>
              <a:t> </a:t>
            </a:r>
            <a:r>
              <a:rPr lang="el-GR" sz="3500" b="1" i="0">
                <a:solidFill>
                  <a:srgbClr val="E38C19"/>
                </a:solidFill>
              </a:rPr>
              <a:t>Δυναμικό</a:t>
            </a:r>
          </a:p>
        </p:txBody>
      </p:sp>
      <p:sp>
        <p:nvSpPr>
          <p:cNvPr id="213" name="TextBox 212">
            <a:extLst>
              <a:ext uri="{FF2B5EF4-FFF2-40B4-BE49-F238E27FC236}">
                <a16:creationId xmlns:a16="http://schemas.microsoft.com/office/drawing/2014/main" id="{C043861C-A6E8-E419-7577-2D69EDB6506D}"/>
              </a:ext>
            </a:extLst>
          </p:cNvPr>
          <p:cNvSpPr txBox="1"/>
          <p:nvPr/>
        </p:nvSpPr>
        <p:spPr>
          <a:xfrm>
            <a:off x="11868091" y="9771999"/>
            <a:ext cx="966749" cy="108000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el-GR" sz="10000" b="1" i="0" u="none" strike="noStrike" cap="none" spc="0" normalizeH="0" baseline="0">
                <a:ln>
                  <a:noFill/>
                </a:ln>
                <a:solidFill>
                  <a:srgbClr val="2F7788"/>
                </a:solidFill>
                <a:effectLst/>
                <a:uFillTx/>
                <a:latin typeface="Roboto Black" panose="02000000000000000000" pitchFamily="2" charset="0"/>
                <a:ea typeface="Roboto Black" panose="02000000000000000000" pitchFamily="2" charset="0"/>
                <a:cs typeface="Arial" panose="020B0604020202020204" pitchFamily="34" charset="0"/>
                <a:sym typeface="Helvetica Neue"/>
              </a:rPr>
              <a:t>2</a:t>
            </a:r>
          </a:p>
        </p:txBody>
      </p:sp>
      <p:sp>
        <p:nvSpPr>
          <p:cNvPr id="214"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CC6C9120-C8B9-1FB4-6023-1386579F9C9A}"/>
              </a:ext>
            </a:extLst>
          </p:cNvPr>
          <p:cNvSpPr txBox="1"/>
          <p:nvPr/>
        </p:nvSpPr>
        <p:spPr>
          <a:xfrm>
            <a:off x="10069525" y="7812000"/>
            <a:ext cx="4951654" cy="1335775"/>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500" b="1" i="0">
                <a:solidFill>
                  <a:srgbClr val="E38C19"/>
                </a:solidFill>
              </a:rPr>
              <a:t>Διοίκηση</a:t>
            </a:r>
          </a:p>
          <a:p>
            <a:pPr algn="ctr">
              <a:lnSpc>
                <a:spcPct val="120000"/>
              </a:lnSpc>
              <a:buClr>
                <a:srgbClr val="2F7788"/>
              </a:buClr>
              <a:buSzPct val="120000"/>
            </a:pPr>
            <a:r>
              <a:rPr lang="el-GR" sz="3500" b="1" i="0">
                <a:solidFill>
                  <a:srgbClr val="E38C19"/>
                </a:solidFill>
              </a:rPr>
              <a:t>Διεύθυνση Ελέγχου</a:t>
            </a:r>
          </a:p>
        </p:txBody>
      </p:sp>
      <p:sp>
        <p:nvSpPr>
          <p:cNvPr id="217" name="TextBox 216">
            <a:extLst>
              <a:ext uri="{FF2B5EF4-FFF2-40B4-BE49-F238E27FC236}">
                <a16:creationId xmlns:a16="http://schemas.microsoft.com/office/drawing/2014/main" id="{0013B3AF-10BE-6CD6-2210-99E7AEB8F4E6}"/>
              </a:ext>
            </a:extLst>
          </p:cNvPr>
          <p:cNvSpPr txBox="1"/>
          <p:nvPr/>
        </p:nvSpPr>
        <p:spPr>
          <a:xfrm>
            <a:off x="21014354" y="9493518"/>
            <a:ext cx="1354715" cy="16414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en-US" sz="10000" dirty="0">
                <a:solidFill>
                  <a:srgbClr val="2F7788"/>
                </a:solidFill>
                <a:latin typeface="Roboto Black" panose="02000000000000000000" pitchFamily="2" charset="0"/>
                <a:ea typeface="Roboto Black" panose="02000000000000000000" pitchFamily="2" charset="0"/>
                <a:cs typeface="Arial" panose="020B0604020202020204" pitchFamily="34" charset="0"/>
              </a:rPr>
              <a:t>8</a:t>
            </a:r>
            <a:endParaRPr kumimoji="0" lang="el-GR" sz="10000" b="1" i="0" u="none" strike="noStrike" cap="none" spc="0" normalizeH="0" baseline="0" dirty="0">
              <a:ln>
                <a:noFill/>
              </a:ln>
              <a:solidFill>
                <a:srgbClr val="2F7788"/>
              </a:solidFill>
              <a:effectLst/>
              <a:uFillTx/>
              <a:latin typeface="Roboto Black" panose="02000000000000000000" pitchFamily="2" charset="0"/>
              <a:ea typeface="Roboto Black" panose="02000000000000000000" pitchFamily="2" charset="0"/>
              <a:cs typeface="Arial" panose="020B0604020202020204" pitchFamily="34" charset="0"/>
              <a:sym typeface="Helvetica Neue"/>
            </a:endParaRPr>
          </a:p>
        </p:txBody>
      </p:sp>
      <p:sp>
        <p:nvSpPr>
          <p:cNvPr id="218"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09243E51-0766-904A-EF69-3F1037AAF30C}"/>
              </a:ext>
            </a:extLst>
          </p:cNvPr>
          <p:cNvSpPr txBox="1"/>
          <p:nvPr/>
        </p:nvSpPr>
        <p:spPr>
          <a:xfrm>
            <a:off x="19525130" y="8244000"/>
            <a:ext cx="4363570" cy="1136681"/>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800" b="1" i="0">
                <a:solidFill>
                  <a:srgbClr val="E38C19"/>
                </a:solidFill>
              </a:rPr>
              <a:t>Ημικρατικοί</a:t>
            </a:r>
            <a:endParaRPr lang="en-GB" sz="2800" b="1" i="0">
              <a:solidFill>
                <a:srgbClr val="E38C19"/>
              </a:solidFill>
            </a:endParaRPr>
          </a:p>
          <a:p>
            <a:pPr algn="ctr">
              <a:lnSpc>
                <a:spcPct val="120000"/>
              </a:lnSpc>
              <a:buClr>
                <a:srgbClr val="2F7788"/>
              </a:buClr>
              <a:buSzPct val="120000"/>
            </a:pPr>
            <a:r>
              <a:rPr lang="el-GR" sz="2800" b="1" i="0">
                <a:solidFill>
                  <a:srgbClr val="E38C19"/>
                </a:solidFill>
              </a:rPr>
              <a:t>και Άλλοι Οργανισμοί</a:t>
            </a:r>
          </a:p>
        </p:txBody>
      </p:sp>
      <p:sp>
        <p:nvSpPr>
          <p:cNvPr id="219" name="Line">
            <a:extLst>
              <a:ext uri="{FF2B5EF4-FFF2-40B4-BE49-F238E27FC236}">
                <a16:creationId xmlns:a16="http://schemas.microsoft.com/office/drawing/2014/main" id="{3C2D7EDD-D748-5FF9-1E48-EE882A1A140B}"/>
              </a:ext>
            </a:extLst>
          </p:cNvPr>
          <p:cNvSpPr/>
          <p:nvPr/>
        </p:nvSpPr>
        <p:spPr>
          <a:xfrm rot="5400000">
            <a:off x="16297275" y="88041"/>
            <a:ext cx="36861" cy="13015737"/>
          </a:xfrm>
          <a:prstGeom prst="line">
            <a:avLst/>
          </a:prstGeom>
          <a:ln w="25400">
            <a:solidFill>
              <a:srgbClr val="2F7788"/>
            </a:solidFill>
            <a:miter lim="400000"/>
          </a:ln>
        </p:spPr>
        <p:txBody>
          <a:bodyPr lIns="26779" tIns="26779" rIns="26779" bIns="26779" anchor="ctr"/>
          <a:lstStyle/>
          <a:p>
            <a:pPr defTabSz="307975">
              <a:defRPr sz="3200" b="0">
                <a:latin typeface="Avenir Light"/>
                <a:ea typeface="Avenir Light"/>
                <a:cs typeface="Avenir Light"/>
                <a:sym typeface="Avenir Light"/>
              </a:defRPr>
            </a:pPr>
            <a:endParaRPr sz="1200">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
        <p:nvSpPr>
          <p:cNvPr id="220" name="Line">
            <a:extLst>
              <a:ext uri="{FF2B5EF4-FFF2-40B4-BE49-F238E27FC236}">
                <a16:creationId xmlns:a16="http://schemas.microsoft.com/office/drawing/2014/main" id="{E51A7260-C8B6-D2B0-580D-1C5741D2A210}"/>
              </a:ext>
            </a:extLst>
          </p:cNvPr>
          <p:cNvSpPr/>
          <p:nvPr/>
        </p:nvSpPr>
        <p:spPr>
          <a:xfrm rot="5400000" flipV="1">
            <a:off x="14302025" y="6335476"/>
            <a:ext cx="9966293" cy="0"/>
          </a:xfrm>
          <a:prstGeom prst="line">
            <a:avLst/>
          </a:prstGeom>
          <a:ln w="25400">
            <a:solidFill>
              <a:srgbClr val="2F7788"/>
            </a:solidFill>
            <a:miter lim="400000"/>
          </a:ln>
        </p:spPr>
        <p:txBody>
          <a:bodyPr lIns="26779" tIns="26779" rIns="26779" bIns="26779" anchor="ctr"/>
          <a:lstStyle/>
          <a:p>
            <a:pPr defTabSz="307975">
              <a:defRPr sz="3200" b="0">
                <a:latin typeface="Avenir Light"/>
                <a:ea typeface="Avenir Light"/>
                <a:cs typeface="Avenir Light"/>
                <a:sym typeface="Avenir Light"/>
              </a:defRPr>
            </a:pPr>
            <a:endParaRPr sz="1200">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
        <p:nvSpPr>
          <p:cNvPr id="222" name="Lorem ipsum dolor sit amet, consec etur adip iscin elit. Suspe disse place rat, felis in biben dum trist ique, lectu magna fini bus dolor, ut sagit tis nibh lorem in massa. In eget purus et torto lobor tis auctor non ve.">
            <a:extLst>
              <a:ext uri="{FF2B5EF4-FFF2-40B4-BE49-F238E27FC236}">
                <a16:creationId xmlns:a16="http://schemas.microsoft.com/office/drawing/2014/main" id="{725CD37D-58FE-D7E3-CA41-FD8FE7888E7B}"/>
              </a:ext>
            </a:extLst>
          </p:cNvPr>
          <p:cNvSpPr txBox="1"/>
          <p:nvPr/>
        </p:nvSpPr>
        <p:spPr>
          <a:xfrm>
            <a:off x="1249513" y="8949160"/>
            <a:ext cx="6518640" cy="2536103"/>
          </a:xfrm>
          <a:prstGeom prst="rect">
            <a:avLst/>
          </a:prstGeom>
          <a:ln w="12700">
            <a:miter lim="400000"/>
          </a:ln>
        </p:spPr>
        <p:txBody>
          <a:bodyPr wrap="square" lIns="50780" tIns="50780" rIns="50780" bIns="50780" anchor="t">
            <a:spAutoFit/>
          </a:bodyPr>
          <a:lstStyle>
            <a:lvl1pPr algn="l" defTabSz="821690">
              <a:lnSpc>
                <a:spcPct val="130000"/>
              </a:lnSpc>
              <a:defRPr sz="2500" b="0" i="1">
                <a:solidFill>
                  <a:srgbClr val="35332E"/>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10000" b="1" i="0" dirty="0">
                <a:solidFill>
                  <a:schemeClr val="bg1"/>
                </a:solidFill>
                <a:latin typeface="Roboto Black" panose="02000000000000000000" pitchFamily="2" charset="0"/>
                <a:ea typeface="Roboto Black" panose="02000000000000000000" pitchFamily="2" charset="0"/>
                <a:cs typeface="Arial" panose="020B0604020202020204" pitchFamily="34" charset="0"/>
                <a:sym typeface="Helvetica Neue"/>
              </a:rPr>
              <a:t>1 </a:t>
            </a:r>
            <a:r>
              <a:rPr lang="el-GR" sz="3500" i="0" dirty="0">
                <a:solidFill>
                  <a:schemeClr val="bg1"/>
                </a:solidFill>
              </a:rPr>
              <a:t>Δρ. Μαρίνα Ιωάννου Χασάπη</a:t>
            </a:r>
          </a:p>
        </p:txBody>
      </p:sp>
      <p:cxnSp>
        <p:nvCxnSpPr>
          <p:cNvPr id="9" name="Straight Connector 8"/>
          <p:cNvCxnSpPr>
            <a:stCxn id="207" idx="1"/>
          </p:cNvCxnSpPr>
          <p:nvPr/>
        </p:nvCxnSpPr>
        <p:spPr>
          <a:xfrm>
            <a:off x="12364157" y="4234172"/>
            <a:ext cx="0" cy="1236186"/>
          </a:xfrm>
          <a:prstGeom prst="line">
            <a:avLst/>
          </a:prstGeom>
          <a:noFill/>
          <a:ln w="12700" cap="flat">
            <a:solidFill>
              <a:srgbClr val="000000"/>
            </a:solidFill>
            <a:prstDash val="solid"/>
            <a:miter lim="400000"/>
          </a:ln>
          <a:effectLst/>
          <a:sp3d/>
        </p:spPr>
        <p:style>
          <a:lnRef idx="0">
            <a:scrgbClr r="0" g="0" b="0"/>
          </a:lnRef>
          <a:fillRef idx="0">
            <a:scrgbClr r="0" g="0" b="0"/>
          </a:fillRef>
          <a:effectRef idx="0">
            <a:scrgbClr r="0" g="0" b="0"/>
          </a:effectRef>
          <a:fontRef idx="none"/>
        </p:style>
      </p:cxnSp>
      <p:sp>
        <p:nvSpPr>
          <p:cNvPr id="11" name="TextBox 10"/>
          <p:cNvSpPr txBox="1"/>
          <p:nvPr/>
        </p:nvSpPr>
        <p:spPr>
          <a:xfrm>
            <a:off x="9424364" y="4995928"/>
            <a:ext cx="2658560"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600" i="0" u="none" strike="noStrike" cap="none" spc="0" normalizeH="0" baseline="0" dirty="0">
                <a:ln>
                  <a:noFill/>
                </a:ln>
                <a:solidFill>
                  <a:srgbClr val="2F7788"/>
                </a:solidFill>
                <a:effectLst/>
                <a:uFillTx/>
                <a:latin typeface="Arial" panose="020B0604020202020204" pitchFamily="34" charset="0"/>
                <a:cs typeface="Arial" panose="020B0604020202020204" pitchFamily="34" charset="0"/>
                <a:sym typeface="Helvetica Neue"/>
              </a:rPr>
              <a:t>1290</a:t>
            </a:r>
            <a:endParaRPr kumimoji="0" lang="en-US" sz="3600" i="0" u="none" strike="noStrike" cap="none" spc="0" normalizeH="0" baseline="0" dirty="0">
              <a:ln>
                <a:noFill/>
              </a:ln>
              <a:solidFill>
                <a:srgbClr val="2F7788"/>
              </a:solidFill>
              <a:effectLst/>
              <a:uFillTx/>
              <a:latin typeface="Arial" panose="020B0604020202020204" pitchFamily="34" charset="0"/>
              <a:cs typeface="Arial" panose="020B0604020202020204" pitchFamily="34" charset="0"/>
              <a:sym typeface="Helvetica Neue"/>
            </a:endParaRPr>
          </a:p>
        </p:txBody>
      </p:sp>
      <p:sp>
        <p:nvSpPr>
          <p:cNvPr id="45" name="TextBox 44"/>
          <p:cNvSpPr txBox="1"/>
          <p:nvPr/>
        </p:nvSpPr>
        <p:spPr>
          <a:xfrm>
            <a:off x="12351466" y="4995928"/>
            <a:ext cx="2658560" cy="6565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l-GR" sz="3600" dirty="0">
                <a:solidFill>
                  <a:srgbClr val="2F7788"/>
                </a:solidFill>
                <a:latin typeface="Arial" panose="020B0604020202020204" pitchFamily="34" charset="0"/>
                <a:cs typeface="Arial" panose="020B0604020202020204" pitchFamily="34" charset="0"/>
              </a:rPr>
              <a:t>1108</a:t>
            </a:r>
            <a:endParaRPr kumimoji="0" lang="en-US" sz="3600" i="0" u="none" strike="noStrike" cap="none" spc="0" normalizeH="0" baseline="0" dirty="0">
              <a:ln>
                <a:noFill/>
              </a:ln>
              <a:solidFill>
                <a:srgbClr val="2F7788"/>
              </a:solidFill>
              <a:effectLst/>
              <a:uFillTx/>
              <a:latin typeface="Arial" panose="020B0604020202020204" pitchFamily="34" charset="0"/>
              <a:cs typeface="Arial" panose="020B0604020202020204" pitchFamily="34" charset="0"/>
              <a:sym typeface="Helvetica Neue"/>
            </a:endParaRPr>
          </a:p>
        </p:txBody>
      </p:sp>
      <p:sp>
        <p:nvSpPr>
          <p:cNvPr id="12" name="TextBox 11"/>
          <p:cNvSpPr txBox="1"/>
          <p:nvPr/>
        </p:nvSpPr>
        <p:spPr>
          <a:xfrm>
            <a:off x="9761564" y="5829027"/>
            <a:ext cx="4726310" cy="6412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lang="en-US" sz="3500">
                <a:solidFill>
                  <a:srgbClr val="E38C19"/>
                </a:solidFill>
                <a:latin typeface="Arial" panose="020B0604020202020204"/>
                <a:ea typeface="Arial" panose="020B0604020202020204"/>
                <a:cs typeface="Arial" panose="020B0604020202020204"/>
                <a:sym typeface="Arial" panose="020B0604020202020204"/>
              </a:rPr>
              <a:t>        </a:t>
            </a:r>
            <a:r>
              <a:rPr lang="el-GR" sz="3500">
                <a:solidFill>
                  <a:srgbClr val="E38C19"/>
                </a:solidFill>
                <a:latin typeface="Arial" panose="020B0604020202020204"/>
                <a:ea typeface="Arial" panose="020B0604020202020204"/>
                <a:cs typeface="Arial" panose="020B0604020202020204"/>
                <a:sym typeface="Arial" panose="020B0604020202020204"/>
              </a:rPr>
              <a:t>ΣΥΝΟΛΟ</a:t>
            </a:r>
            <a:r>
              <a:rPr lang="el-GR">
                <a:solidFill>
                  <a:srgbClr val="E38C19"/>
                </a:solidFill>
              </a:rPr>
              <a:t>: 2596</a:t>
            </a:r>
            <a:endParaRPr kumimoji="0" lang="en-US" sz="3000" b="1" i="0" u="none" strike="noStrike" cap="none" spc="0" normalizeH="0" baseline="0">
              <a:ln>
                <a:noFill/>
              </a:ln>
              <a:solidFill>
                <a:srgbClr val="E38C19"/>
              </a:solidFill>
              <a:effectLst/>
              <a:uFillTx/>
              <a:sym typeface="Helvetica Neue"/>
            </a:endParaRPr>
          </a:p>
        </p:txBody>
      </p:sp>
      <p:sp>
        <p:nvSpPr>
          <p:cNvPr id="8" name="Rectangle 7">
            <a:extLst>
              <a:ext uri="{FF2B5EF4-FFF2-40B4-BE49-F238E27FC236}">
                <a16:creationId xmlns:a16="http://schemas.microsoft.com/office/drawing/2014/main" id="{C67F70CA-258C-4A91-ACC3-A572C2405D36}"/>
              </a:ext>
            </a:extLst>
          </p:cNvPr>
          <p:cNvSpPr/>
          <p:nvPr/>
        </p:nvSpPr>
        <p:spPr>
          <a:xfrm>
            <a:off x="12514950" y="4276423"/>
            <a:ext cx="1959191" cy="553998"/>
          </a:xfrm>
          <a:prstGeom prst="rect">
            <a:avLst/>
          </a:prstGeom>
        </p:spPr>
        <p:txBody>
          <a:bodyPr wrap="none">
            <a:spAutoFit/>
          </a:bodyPr>
          <a:lstStyle/>
          <a:p>
            <a:r>
              <a:rPr lang="el-GR" b="0">
                <a:solidFill>
                  <a:srgbClr val="2F7788"/>
                </a:solidFill>
                <a:latin typeface="Arial" panose="020B0604020202020204" pitchFamily="34" charset="0"/>
                <a:ea typeface="Roboto Black" panose="02000000000000000000" pitchFamily="2" charset="0"/>
                <a:cs typeface="Arial" panose="020B0604020202020204" pitchFamily="34" charset="0"/>
              </a:rPr>
              <a:t>Ωρομίσθιο</a:t>
            </a:r>
            <a:endParaRPr lang="en-US" b="0">
              <a:solidFill>
                <a:srgbClr val="2F7788"/>
              </a:solidFill>
              <a:latin typeface="Arial" panose="020B0604020202020204" pitchFamily="34" charset="0"/>
              <a:cs typeface="Arial" panose="020B0604020202020204" pitchFamily="34" charset="0"/>
            </a:endParaRPr>
          </a:p>
        </p:txBody>
      </p:sp>
      <p:pic>
        <p:nvPicPr>
          <p:cNvPr id="48" name="Image" descr="Image">
            <a:extLst>
              <a:ext uri="{FF2B5EF4-FFF2-40B4-BE49-F238E27FC236}">
                <a16:creationId xmlns:a16="http://schemas.microsoft.com/office/drawing/2014/main" id="{D084DA88-F543-402F-96EC-D11FA05D3D96}"/>
              </a:ext>
            </a:extLst>
          </p:cNvPr>
          <p:cNvPicPr>
            <a:picLocks noChangeAspect="1"/>
          </p:cNvPicPr>
          <p:nvPr/>
        </p:nvPicPr>
        <p:blipFill>
          <a:blip r:embed="rId10"/>
          <a:stretch>
            <a:fillRect/>
          </a:stretch>
        </p:blipFill>
        <p:spPr>
          <a:xfrm>
            <a:off x="16020000" y="11448000"/>
            <a:ext cx="8517793" cy="2286452"/>
          </a:xfrm>
          <a:prstGeom prst="rect">
            <a:avLst/>
          </a:prstGeom>
          <a:ln w="12700">
            <a:miter lim="400000"/>
          </a:ln>
        </p:spPr>
      </p:pic>
      <p:sp>
        <p:nvSpPr>
          <p:cNvPr id="18" name="Rectangle 17">
            <a:extLst>
              <a:ext uri="{FF2B5EF4-FFF2-40B4-BE49-F238E27FC236}">
                <a16:creationId xmlns:a16="http://schemas.microsoft.com/office/drawing/2014/main" id="{1AE560CF-474C-450F-99B1-924D1429F1F7}"/>
              </a:ext>
            </a:extLst>
          </p:cNvPr>
          <p:cNvSpPr/>
          <p:nvPr/>
        </p:nvSpPr>
        <p:spPr>
          <a:xfrm>
            <a:off x="17104900" y="12779512"/>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25" name="Rectangle 24">
            <a:extLst>
              <a:ext uri="{FF2B5EF4-FFF2-40B4-BE49-F238E27FC236}">
                <a16:creationId xmlns:a16="http://schemas.microsoft.com/office/drawing/2014/main" id="{9D9AD9DB-6E72-4BD0-BC94-4436AC7CAC37}"/>
              </a:ext>
            </a:extLst>
          </p:cNvPr>
          <p:cNvSpPr/>
          <p:nvPr/>
        </p:nvSpPr>
        <p:spPr>
          <a:xfrm>
            <a:off x="633929" y="826909"/>
            <a:ext cx="7723278" cy="584775"/>
          </a:xfrm>
          <a:prstGeom prst="rect">
            <a:avLst/>
          </a:prstGeom>
        </p:spPr>
        <p:txBody>
          <a:bodyPr wrap="square">
            <a:spAutoFit/>
          </a:bodyPr>
          <a:lstStyle/>
          <a:p>
            <a:r>
              <a:rPr lang="el-GR" sz="3200" dirty="0">
                <a:solidFill>
                  <a:srgbClr val="2F7788"/>
                </a:solidFill>
                <a:latin typeface="Arial" panose="020B0604020202020204" pitchFamily="34" charset="0"/>
                <a:cs typeface="Arial" panose="020B0604020202020204" pitchFamily="34" charset="0"/>
              </a:rPr>
              <a:t>ΕΤΗΣΙΟ ΣΧΕΔΙΟ ΔΡΑΣΗΣ 2026 </a:t>
            </a:r>
          </a:p>
        </p:txBody>
      </p:sp>
    </p:spTree>
    <p:extLst>
      <p:ext uri="{BB962C8B-B14F-4D97-AF65-F5344CB8AC3E}">
        <p14:creationId xmlns:p14="http://schemas.microsoft.com/office/powerpoint/2010/main" val="197740926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ΚΥΠΡΙΑΚΗ ΔΗΜΟΚΡΑΤΙΑ / ΠΝΕΥΜΑΤΙΚΑ ΔΙΚΑΙΩΜΑΤΑ 2020">
            <a:extLst>
              <a:ext uri="{FF2B5EF4-FFF2-40B4-BE49-F238E27FC236}">
                <a16:creationId xmlns:a16="http://schemas.microsoft.com/office/drawing/2014/main" id="{B29F7229-5298-46C4-AF64-BB1836D085D0}"/>
              </a:ext>
            </a:extLst>
          </p:cNvPr>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4" name="Subtitle here">
            <a:extLst>
              <a:ext uri="{FF2B5EF4-FFF2-40B4-BE49-F238E27FC236}">
                <a16:creationId xmlns:a16="http://schemas.microsoft.com/office/drawing/2014/main" id="{44F1C952-3FFF-496A-BAFB-CB9F35E7F82A}"/>
              </a:ext>
            </a:extLst>
          </p:cNvPr>
          <p:cNvSpPr txBox="1"/>
          <p:nvPr/>
        </p:nvSpPr>
        <p:spPr>
          <a:xfrm>
            <a:off x="860927" y="956240"/>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Ετήσιος Σχεδιασμός</a:t>
            </a:r>
          </a:p>
        </p:txBody>
      </p:sp>
      <p:sp>
        <p:nvSpPr>
          <p:cNvPr id="5" name="Subtitle here">
            <a:extLst>
              <a:ext uri="{FF2B5EF4-FFF2-40B4-BE49-F238E27FC236}">
                <a16:creationId xmlns:a16="http://schemas.microsoft.com/office/drawing/2014/main" id="{EE540F43-78D9-427D-8961-FE582F212D66}"/>
              </a:ext>
            </a:extLst>
          </p:cNvPr>
          <p:cNvSpPr txBox="1"/>
          <p:nvPr/>
        </p:nvSpPr>
        <p:spPr>
          <a:xfrm>
            <a:off x="826113" y="2330900"/>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Στόχος</a:t>
            </a:r>
            <a:endParaRPr lang="el-GR" sz="2400" b="1" i="0" kern="0" spc="0">
              <a:solidFill>
                <a:srgbClr val="2F7788"/>
              </a:solidFill>
            </a:endParaRPr>
          </a:p>
        </p:txBody>
      </p:sp>
      <p:sp>
        <p:nvSpPr>
          <p:cNvPr id="6" name="Subtitle here">
            <a:extLst>
              <a:ext uri="{FF2B5EF4-FFF2-40B4-BE49-F238E27FC236}">
                <a16:creationId xmlns:a16="http://schemas.microsoft.com/office/drawing/2014/main" id="{4F61CBAC-2EC6-4582-9900-41BF7E407F93}"/>
              </a:ext>
            </a:extLst>
          </p:cNvPr>
          <p:cNvSpPr txBox="1"/>
          <p:nvPr/>
        </p:nvSpPr>
        <p:spPr>
          <a:xfrm>
            <a:off x="963551" y="705366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1.1</a:t>
            </a:r>
            <a:endParaRPr lang="el-GR" sz="2400" b="1" i="0" kern="0" spc="0">
              <a:solidFill>
                <a:schemeClr val="bg1"/>
              </a:solidFill>
            </a:endParaRPr>
          </a:p>
        </p:txBody>
      </p:sp>
      <p:sp>
        <p:nvSpPr>
          <p:cNvPr id="7" name="Subtitle here">
            <a:extLst>
              <a:ext uri="{FF2B5EF4-FFF2-40B4-BE49-F238E27FC236}">
                <a16:creationId xmlns:a16="http://schemas.microsoft.com/office/drawing/2014/main" id="{6974B22B-FFF7-4402-A395-0BA670085CEB}"/>
              </a:ext>
            </a:extLst>
          </p:cNvPr>
          <p:cNvSpPr txBox="1"/>
          <p:nvPr/>
        </p:nvSpPr>
        <p:spPr>
          <a:xfrm>
            <a:off x="963551" y="925322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1.2</a:t>
            </a:r>
            <a:endParaRPr lang="el-GR" sz="2400" b="1" i="0" kern="0" spc="0">
              <a:solidFill>
                <a:schemeClr val="bg1"/>
              </a:solidFill>
            </a:endParaRPr>
          </a:p>
        </p:txBody>
      </p:sp>
      <p:sp>
        <p:nvSpPr>
          <p:cNvPr id="8" name="Line">
            <a:extLst>
              <a:ext uri="{FF2B5EF4-FFF2-40B4-BE49-F238E27FC236}">
                <a16:creationId xmlns:a16="http://schemas.microsoft.com/office/drawing/2014/main" id="{FE46A5C8-9607-4D7C-BF49-C1C5EB73F48F}"/>
              </a:ext>
            </a:extLst>
          </p:cNvPr>
          <p:cNvSpPr/>
          <p:nvPr/>
        </p:nvSpPr>
        <p:spPr>
          <a:xfrm>
            <a:off x="826113" y="3967605"/>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pic>
        <p:nvPicPr>
          <p:cNvPr id="11" name="Image" descr="Image">
            <a:extLst>
              <a:ext uri="{FF2B5EF4-FFF2-40B4-BE49-F238E27FC236}">
                <a16:creationId xmlns:a16="http://schemas.microsoft.com/office/drawing/2014/main" id="{B43C24D5-084B-4D0F-8215-F5448EC69295}"/>
              </a:ext>
            </a:extLst>
          </p:cNvPr>
          <p:cNvPicPr>
            <a:picLocks noChangeAspect="1"/>
          </p:cNvPicPr>
          <p:nvPr/>
        </p:nvPicPr>
        <p:blipFill>
          <a:blip r:embed="rId2"/>
          <a:stretch>
            <a:fillRect/>
          </a:stretch>
        </p:blipFill>
        <p:spPr>
          <a:xfrm>
            <a:off x="16073306" y="11429121"/>
            <a:ext cx="8483137" cy="2286452"/>
          </a:xfrm>
          <a:prstGeom prst="rect">
            <a:avLst/>
          </a:prstGeom>
          <a:ln w="12700">
            <a:miter lim="400000"/>
          </a:ln>
        </p:spPr>
      </p:pic>
      <p:sp>
        <p:nvSpPr>
          <p:cNvPr id="12" name="Rectangle 11">
            <a:extLst>
              <a:ext uri="{FF2B5EF4-FFF2-40B4-BE49-F238E27FC236}">
                <a16:creationId xmlns:a16="http://schemas.microsoft.com/office/drawing/2014/main" id="{3813E3B3-E372-4048-B616-609A589A8A19}"/>
              </a:ext>
            </a:extLst>
          </p:cNvPr>
          <p:cNvSpPr/>
          <p:nvPr/>
        </p:nvSpPr>
        <p:spPr>
          <a:xfrm>
            <a:off x="17117059" y="12791913"/>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13" name="Rectangle 12">
            <a:extLst>
              <a:ext uri="{FF2B5EF4-FFF2-40B4-BE49-F238E27FC236}">
                <a16:creationId xmlns:a16="http://schemas.microsoft.com/office/drawing/2014/main" id="{EAF38B94-0AAB-4C59-AEBE-0575B4F5F05A}"/>
              </a:ext>
            </a:extLst>
          </p:cNvPr>
          <p:cNvSpPr/>
          <p:nvPr/>
        </p:nvSpPr>
        <p:spPr>
          <a:xfrm>
            <a:off x="851998" y="2762659"/>
            <a:ext cx="13625094" cy="1009242"/>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 name="Subtitle here">
            <a:extLst>
              <a:ext uri="{FF2B5EF4-FFF2-40B4-BE49-F238E27FC236}">
                <a16:creationId xmlns:a16="http://schemas.microsoft.com/office/drawing/2014/main" id="{2485CCCB-485A-489C-8344-41F2DE470A33}"/>
              </a:ext>
            </a:extLst>
          </p:cNvPr>
          <p:cNvSpPr txBox="1"/>
          <p:nvPr/>
        </p:nvSpPr>
        <p:spPr>
          <a:xfrm>
            <a:off x="860926" y="1662123"/>
            <a:ext cx="13918763"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2026</a:t>
            </a:r>
          </a:p>
        </p:txBody>
      </p:sp>
      <p:graphicFrame>
        <p:nvGraphicFramePr>
          <p:cNvPr id="15" name="Table 14">
            <a:extLst>
              <a:ext uri="{FF2B5EF4-FFF2-40B4-BE49-F238E27FC236}">
                <a16:creationId xmlns:a16="http://schemas.microsoft.com/office/drawing/2014/main" id="{3F7A2452-7BD0-43A0-B75D-4EF594C607D1}"/>
              </a:ext>
            </a:extLst>
          </p:cNvPr>
          <p:cNvGraphicFramePr>
            <a:graphicFrameLocks noGrp="1"/>
          </p:cNvGraphicFramePr>
          <p:nvPr>
            <p:extLst>
              <p:ext uri="{D42A27DB-BD31-4B8C-83A1-F6EECF244321}">
                <p14:modId xmlns:p14="http://schemas.microsoft.com/office/powerpoint/2010/main" val="2344358786"/>
              </p:ext>
            </p:extLst>
          </p:nvPr>
        </p:nvGraphicFramePr>
        <p:xfrm>
          <a:off x="791297" y="4732550"/>
          <a:ext cx="22714816" cy="6912677"/>
        </p:xfrm>
        <a:graphic>
          <a:graphicData uri="http://schemas.openxmlformats.org/drawingml/2006/table">
            <a:tbl>
              <a:tblPr/>
              <a:tblGrid>
                <a:gridCol w="1492486">
                  <a:extLst>
                    <a:ext uri="{9D8B030D-6E8A-4147-A177-3AD203B41FA5}">
                      <a16:colId xmlns:a16="http://schemas.microsoft.com/office/drawing/2014/main" val="548706971"/>
                    </a:ext>
                  </a:extLst>
                </a:gridCol>
                <a:gridCol w="4068861">
                  <a:extLst>
                    <a:ext uri="{9D8B030D-6E8A-4147-A177-3AD203B41FA5}">
                      <a16:colId xmlns:a16="http://schemas.microsoft.com/office/drawing/2014/main" val="758759193"/>
                    </a:ext>
                  </a:extLst>
                </a:gridCol>
                <a:gridCol w="2095418">
                  <a:extLst>
                    <a:ext uri="{9D8B030D-6E8A-4147-A177-3AD203B41FA5}">
                      <a16:colId xmlns:a16="http://schemas.microsoft.com/office/drawing/2014/main" val="3375078525"/>
                    </a:ext>
                  </a:extLst>
                </a:gridCol>
                <a:gridCol w="2145450">
                  <a:extLst>
                    <a:ext uri="{9D8B030D-6E8A-4147-A177-3AD203B41FA5}">
                      <a16:colId xmlns:a16="http://schemas.microsoft.com/office/drawing/2014/main" val="1732535182"/>
                    </a:ext>
                  </a:extLst>
                </a:gridCol>
                <a:gridCol w="2518570">
                  <a:extLst>
                    <a:ext uri="{9D8B030D-6E8A-4147-A177-3AD203B41FA5}">
                      <a16:colId xmlns:a16="http://schemas.microsoft.com/office/drawing/2014/main" val="4172328627"/>
                    </a:ext>
                  </a:extLst>
                </a:gridCol>
                <a:gridCol w="2736223">
                  <a:extLst>
                    <a:ext uri="{9D8B030D-6E8A-4147-A177-3AD203B41FA5}">
                      <a16:colId xmlns:a16="http://schemas.microsoft.com/office/drawing/2014/main" val="3759351354"/>
                    </a:ext>
                  </a:extLst>
                </a:gridCol>
                <a:gridCol w="2681811">
                  <a:extLst>
                    <a:ext uri="{9D8B030D-6E8A-4147-A177-3AD203B41FA5}">
                      <a16:colId xmlns:a16="http://schemas.microsoft.com/office/drawing/2014/main" val="2773100466"/>
                    </a:ext>
                  </a:extLst>
                </a:gridCol>
                <a:gridCol w="2298836">
                  <a:extLst>
                    <a:ext uri="{9D8B030D-6E8A-4147-A177-3AD203B41FA5}">
                      <a16:colId xmlns:a16="http://schemas.microsoft.com/office/drawing/2014/main" val="4264504694"/>
                    </a:ext>
                  </a:extLst>
                </a:gridCol>
                <a:gridCol w="2624900">
                  <a:extLst>
                    <a:ext uri="{9D8B030D-6E8A-4147-A177-3AD203B41FA5}">
                      <a16:colId xmlns:a16="http://schemas.microsoft.com/office/drawing/2014/main" val="1942438250"/>
                    </a:ext>
                  </a:extLst>
                </a:gridCol>
                <a:gridCol w="52261">
                  <a:extLst>
                    <a:ext uri="{9D8B030D-6E8A-4147-A177-3AD203B41FA5}">
                      <a16:colId xmlns:a16="http://schemas.microsoft.com/office/drawing/2014/main" val="2291529095"/>
                    </a:ext>
                  </a:extLst>
                </a:gridCol>
              </a:tblGrid>
              <a:tr h="298583">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010296092"/>
                  </a:ext>
                </a:extLst>
              </a:tr>
              <a:tr h="1433789">
                <a:tc>
                  <a:txBody>
                    <a:bodyPr/>
                    <a:lstStyle/>
                    <a:p>
                      <a:pPr algn="l" fontAlgn="b"/>
                      <a:endParaRPr lang="en-US" sz="2000" b="0" i="0" u="none" strike="noStrike" dirty="0">
                        <a:solidFill>
                          <a:srgbClr val="FFFFFF"/>
                        </a:solidFill>
                        <a:effectLst/>
                        <a:latin typeface="Calibri"/>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solidFill>
                      <a:srgbClr val="2F7788"/>
                    </a:solidFill>
                  </a:tcPr>
                </a:tc>
                <a:tc>
                  <a:txBody>
                    <a:bodyPr/>
                    <a:lstStyle/>
                    <a:p>
                      <a:pPr algn="ctr" fontAlgn="b"/>
                      <a:r>
                        <a:rPr lang="el-GR" sz="2000" b="0" i="0" u="none" strike="noStrike" dirty="0">
                          <a:solidFill>
                            <a:srgbClr val="000000"/>
                          </a:solidFill>
                          <a:effectLst/>
                          <a:latin typeface="Arial"/>
                        </a:rPr>
                        <a:t>Παρεμβάσεις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Έναρξη/ Ολοκλήρωση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Συναρμόδια Υπουργεία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Αρμόδια Υπηρεσία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Εξασφαλισμένη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Πηγές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σης</a:t>
                      </a:r>
                      <a:endParaRPr lang="el-GR" sz="2000" b="0" i="0" u="none" strike="noStrike" dirty="0">
                        <a:solidFill>
                          <a:srgbClr val="000000"/>
                        </a:solidFill>
                        <a:effectLst/>
                        <a:latin typeface="Arial"/>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1" i="0" u="none" strike="noStrike" dirty="0">
                          <a:solidFill>
                            <a:srgbClr val="000000"/>
                          </a:solidFill>
                          <a:effectLst/>
                          <a:latin typeface="Arial"/>
                        </a:rPr>
                        <a:t>Ένδειξη</a:t>
                      </a:r>
                      <a:br>
                        <a:rPr lang="el-GR" sz="2000" b="1" i="0" u="none" strike="noStrike" dirty="0">
                          <a:solidFill>
                            <a:srgbClr val="000000"/>
                          </a:solidFill>
                          <a:effectLst/>
                          <a:latin typeface="Arial"/>
                        </a:rPr>
                      </a:br>
                      <a:r>
                        <a:rPr lang="el-GR" sz="2000" b="1" i="0" u="none" strike="noStrike" dirty="0">
                          <a:solidFill>
                            <a:srgbClr val="000000"/>
                          </a:solidFill>
                          <a:effectLst/>
                          <a:latin typeface="Arial"/>
                        </a:rPr>
                        <a:t>Κόστους</a:t>
                      </a:r>
                      <a:br>
                        <a:rPr lang="el-GR" sz="2000" b="1" i="0" u="none" strike="noStrike" dirty="0">
                          <a:solidFill>
                            <a:srgbClr val="000000"/>
                          </a:solidFill>
                          <a:effectLst/>
                          <a:latin typeface="Arial"/>
                        </a:rPr>
                      </a:br>
                      <a:r>
                        <a:rPr lang="el-GR" sz="2000" b="0" i="0" u="none" strike="noStrike" dirty="0">
                          <a:solidFill>
                            <a:srgbClr val="000000"/>
                          </a:solidFill>
                          <a:effectLst/>
                          <a:latin typeface="Arial"/>
                        </a:rPr>
                        <a:t>(σε χιλ. €)</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Είδος</a:t>
                      </a:r>
                      <a:br>
                        <a:rPr lang="el-GR" sz="2000" b="0" i="0" u="none" strike="noStrike" dirty="0">
                          <a:solidFill>
                            <a:srgbClr val="000000"/>
                          </a:solidFill>
                          <a:effectLst/>
                          <a:latin typeface="Arial"/>
                        </a:rPr>
                      </a:br>
                      <a:r>
                        <a:rPr lang="el-GR" sz="2000" b="0" i="0" u="none" strike="noStrike" dirty="0">
                          <a:solidFill>
                            <a:srgbClr val="000000"/>
                          </a:solidFill>
                          <a:effectLst/>
                          <a:latin typeface="Arial"/>
                        </a:rPr>
                        <a:t>Παρέμβασης **</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85483885"/>
                  </a:ext>
                </a:extLst>
              </a:tr>
              <a:tr h="1097858">
                <a:tc>
                  <a:txBody>
                    <a:bodyPr/>
                    <a:lstStyle/>
                    <a:p>
                      <a:pPr lvl="0" algn="ctr">
                        <a:buNone/>
                      </a:pPr>
                      <a:r>
                        <a:rPr lang="el-GR" sz="2000" b="0" i="0" u="none" strike="noStrike" dirty="0">
                          <a:solidFill>
                            <a:srgbClr val="FFFFFF"/>
                          </a:solidFill>
                          <a:effectLst/>
                          <a:latin typeface="Arial"/>
                        </a:rPr>
                        <a:t>1.</a:t>
                      </a:r>
                    </a:p>
                  </a:txBody>
                  <a:tcPr marL="9524" marR="9524" marT="9524" marB="0" anchor="ctr">
                    <a:lnL w="0">
                      <a:noFill/>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0">
                      <a:noFill/>
                    </a:lnB>
                    <a:solidFill>
                      <a:srgbClr val="2F7788"/>
                    </a:solidFill>
                  </a:tcPr>
                </a:tc>
                <a:tc>
                  <a:txBody>
                    <a:bodyPr/>
                    <a:lstStyle/>
                    <a:p>
                      <a:pPr lvl="0" algn="l">
                        <a:buNone/>
                      </a:pPr>
                      <a:r>
                        <a:rPr lang="el-GR" sz="2000" b="0" i="0" u="none" strike="noStrike" dirty="0">
                          <a:solidFill>
                            <a:srgbClr val="5E5E5E"/>
                          </a:solidFill>
                          <a:effectLst/>
                          <a:latin typeface="Arial"/>
                        </a:rPr>
                        <a:t>Αναβάθμιση συστημάτων ελέγχου εναέριας κυκλοφορίας με τεχνολογίες που απαιτούνται από Ευρωπαϊκούς Κανονισμούς</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n-US" sz="2000" b="0" i="0" u="none" strike="noStrike" cap="none" spc="0" baseline="0" dirty="0">
                          <a:solidFill>
                            <a:srgbClr val="757171"/>
                          </a:solidFill>
                          <a:effectLst/>
                          <a:uFillTx/>
                          <a:latin typeface="Arial"/>
                          <a:ea typeface="+mn-ea"/>
                          <a:cs typeface="+mn-cs"/>
                        </a:rPr>
                        <a:t>2025 – 2028</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endParaRPr lang="en-US" sz="2000" b="0" i="0" u="none" strike="noStrike">
                        <a:solidFill>
                          <a:srgbClr val="000000"/>
                        </a:solidFill>
                        <a:effectLst/>
                        <a:latin typeface="Arial"/>
                      </a:endParaRPr>
                    </a:p>
                  </a:txBody>
                  <a:tcPr marL="9524" marR="9524" marT="9524"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l-GR" sz="2000" b="0" i="0" u="none" strike="noStrike" dirty="0">
                          <a:solidFill>
                            <a:srgbClr val="5E5E5E"/>
                          </a:solidFill>
                          <a:effectLst/>
                          <a:latin typeface="Arial"/>
                        </a:rPr>
                        <a:t>ΤΠΑ</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n-US" sz="2000" b="0" i="0" u="none" strike="noStrike" dirty="0">
                          <a:solidFill>
                            <a:srgbClr val="5E5E5E"/>
                          </a:solidFill>
                          <a:effectLst/>
                          <a:latin typeface="Arial"/>
                        </a:rPr>
                        <a:t>Δ/Ε</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l-GR" sz="2000" b="0" i="0" u="none" strike="noStrike" dirty="0">
                          <a:solidFill>
                            <a:srgbClr val="5E5E5E"/>
                          </a:solidFill>
                          <a:effectLst/>
                          <a:latin typeface="Arial"/>
                        </a:rPr>
                        <a:t>Εθνικοί Πόροι</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n-US" sz="2000" b="0" i="0" u="none" strike="noStrike" cap="none" spc="0" baseline="0" dirty="0">
                          <a:solidFill>
                            <a:srgbClr val="5E5E5E"/>
                          </a:solidFill>
                          <a:effectLst/>
                          <a:uFillTx/>
                          <a:latin typeface="Arial"/>
                          <a:ea typeface="+mn-ea"/>
                          <a:cs typeface="+mn-cs"/>
                        </a:rPr>
                        <a:t>14,87 </a:t>
                      </a:r>
                      <a:r>
                        <a:rPr lang="el-GR" sz="2000" b="0" i="0" u="none" strike="noStrike" cap="none" spc="0" baseline="0" dirty="0">
                          <a:solidFill>
                            <a:srgbClr val="5E5E5E"/>
                          </a:solidFill>
                          <a:effectLst/>
                          <a:uFillTx/>
                          <a:latin typeface="Arial"/>
                          <a:ea typeface="+mn-ea"/>
                          <a:cs typeface="+mn-cs"/>
                        </a:rPr>
                        <a:t>εκατ.</a:t>
                      </a:r>
                      <a:endParaRPr lang="el-GR" sz="2000" b="0" i="0" u="none" strike="noStrike" cap="none" spc="0" baseline="0" dirty="0">
                        <a:solidFill>
                          <a:srgbClr val="5E5E5E"/>
                        </a:solidFill>
                        <a:effectLst/>
                        <a:uFillTx/>
                        <a:latin typeface="Arial"/>
                        <a:ea typeface="+mn-ea"/>
                        <a:cs typeface="+mn-cs"/>
                        <a:sym typeface="Helvetica Neue Light"/>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lvl="0" indent="0">
                        <a:lnSpc>
                          <a:spcPct val="120000"/>
                        </a:lnSpc>
                        <a:buNone/>
                      </a:pPr>
                      <a:r>
                        <a:rPr lang="el-GR" sz="2000" kern="0" spc="0" dirty="0">
                          <a:solidFill>
                            <a:srgbClr val="5E5E5E"/>
                          </a:solidFill>
                        </a:rPr>
                        <a:t>Υποδομή</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l">
                        <a:buNone/>
                      </a:pPr>
                      <a:endParaRPr lang="en-US" sz="1100" b="0" i="0" u="none" strike="noStrike" dirty="0">
                        <a:solidFill>
                          <a:srgbClr val="000000"/>
                        </a:solidFill>
                        <a:effectLst/>
                        <a:latin typeface="Calibri"/>
                      </a:endParaRPr>
                    </a:p>
                  </a:txBody>
                  <a:tcPr marL="9524" marR="9524" marT="9524" marB="0" anchor="b">
                    <a:lnL w="6350" cap="flat" cmpd="sng" algn="ctr">
                      <a:solidFill>
                        <a:srgbClr val="2F7788"/>
                      </a:solidFill>
                      <a:prstDash val="solid"/>
                      <a:round/>
                      <a:headEnd type="none" w="med" len="med"/>
                      <a:tailEnd type="none" w="med" len="med"/>
                    </a:lnL>
                    <a:lnR w="0">
                      <a:noFill/>
                    </a:lnR>
                    <a:lnT w="0">
                      <a:noFill/>
                    </a:lnT>
                    <a:lnB w="0">
                      <a:noFill/>
                    </a:lnB>
                  </a:tcPr>
                </a:tc>
                <a:extLst>
                  <a:ext uri="{0D108BD9-81ED-4DB2-BD59-A6C34878D82A}">
                    <a16:rowId xmlns:a16="http://schemas.microsoft.com/office/drawing/2014/main" val="1628497323"/>
                  </a:ext>
                </a:extLst>
              </a:tr>
              <a:tr h="1097858">
                <a:tc>
                  <a:txBody>
                    <a:bodyPr/>
                    <a:lstStyle/>
                    <a:p>
                      <a:pPr lvl="0" algn="ctr">
                        <a:buNone/>
                      </a:pPr>
                      <a:r>
                        <a:rPr lang="el-GR" sz="2000" b="0" i="0" u="none" strike="noStrike">
                          <a:solidFill>
                            <a:srgbClr val="FFFFFF"/>
                          </a:solidFill>
                          <a:effectLst/>
                          <a:latin typeface="Arial"/>
                        </a:rPr>
                        <a:t>2.</a:t>
                      </a:r>
                      <a:endParaRPr lang="el-GR" sz="2000" b="0" i="0" u="none" strike="noStrike" dirty="0">
                        <a:solidFill>
                          <a:srgbClr val="FFFFFF"/>
                        </a:solidFill>
                        <a:effectLst/>
                        <a:latin typeface="Arial"/>
                      </a:endParaRPr>
                    </a:p>
                  </a:txBody>
                  <a:tcPr marL="9524" marR="9524" marT="9524" marB="0" anchor="ctr">
                    <a:lnL w="0">
                      <a:noFill/>
                    </a:lnL>
                    <a:lnR w="6350" cap="flat" cmpd="sng" algn="ctr">
                      <a:solidFill>
                        <a:srgbClr val="2F7788"/>
                      </a:solidFill>
                      <a:prstDash val="solid"/>
                      <a:round/>
                      <a:headEnd type="none" w="med" len="med"/>
                      <a:tailEnd type="none" w="med" len="med"/>
                    </a:lnR>
                    <a:lnT w="6350">
                      <a:noFill/>
                    </a:lnT>
                    <a:lnB w="0">
                      <a:noFill/>
                    </a:lnB>
                    <a:solidFill>
                      <a:srgbClr val="2F7788"/>
                    </a:solidFill>
                  </a:tcPr>
                </a:tc>
                <a:tc>
                  <a:txBody>
                    <a:bodyPr/>
                    <a:lstStyle/>
                    <a:p>
                      <a:pPr marL="0" marR="0" lvl="0" indent="0" algn="l" defTabSz="825500" eaLnBrk="1" fontAlgn="auto" latinLnBrk="0" hangingPunct="1">
                        <a:lnSpc>
                          <a:spcPct val="100000"/>
                        </a:lnSpc>
                        <a:spcBef>
                          <a:spcPts val="0"/>
                        </a:spcBef>
                        <a:spcAft>
                          <a:spcPts val="0"/>
                        </a:spcAft>
                        <a:buClrTx/>
                        <a:buSzTx/>
                        <a:buFontTx/>
                        <a:buNone/>
                        <a:tabLst/>
                        <a:defRPr/>
                      </a:pPr>
                      <a:r>
                        <a:rPr lang="el-GR" sz="2000" i="0" spc="0" dirty="0">
                          <a:solidFill>
                            <a:srgbClr val="5E5E5E"/>
                          </a:solidFill>
                        </a:rPr>
                        <a:t>Τεχνολογική και κτηριακή αναβάθμιση του Κέντρου Ελέγχου Περιοχής Λευκωσίας (ΚΕΠΛ) στην </a:t>
                      </a:r>
                      <a:r>
                        <a:rPr lang="el-GR" sz="2000" i="0" spc="0" dirty="0" err="1">
                          <a:solidFill>
                            <a:srgbClr val="5E5E5E"/>
                          </a:solidFill>
                        </a:rPr>
                        <a:t>Κοκκινοτριμιθιά</a:t>
                      </a:r>
                      <a:endParaRPr lang="el-GR" sz="2000" i="0" spc="0" dirty="0">
                        <a:solidFill>
                          <a:srgbClr val="5E5E5E"/>
                        </a:solidFill>
                      </a:endParaRPr>
                    </a:p>
                    <a:p>
                      <a:pPr lvl="0" algn="l">
                        <a:buNone/>
                      </a:pPr>
                      <a:endParaRPr lang="el-GR" sz="2000" b="0" i="0" u="none" strike="noStrike" dirty="0">
                        <a:solidFill>
                          <a:srgbClr val="5E5E5E"/>
                        </a:solidFill>
                        <a:effectLst/>
                        <a:latin typeface="Aria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n-US" sz="2000" b="0" i="0" u="none" strike="noStrike" cap="none" spc="0" baseline="0" dirty="0">
                          <a:solidFill>
                            <a:srgbClr val="757171"/>
                          </a:solidFill>
                          <a:effectLst/>
                          <a:uFillTx/>
                          <a:latin typeface="Arial"/>
                          <a:ea typeface="+mn-ea"/>
                          <a:cs typeface="+mn-cs"/>
                          <a:sym typeface="Helvetica Neue Light"/>
                        </a:rPr>
                        <a:t>2026 - 2028</a:t>
                      </a:r>
                      <a:endParaRPr lang="el-GR" sz="2000" b="0" i="0" u="none" strike="noStrike" cap="none" spc="0" baseline="0" dirty="0">
                        <a:solidFill>
                          <a:srgbClr val="757171"/>
                        </a:solidFill>
                        <a:effectLst/>
                        <a:uFillTx/>
                        <a:latin typeface="Arial"/>
                        <a:ea typeface="+mn-ea"/>
                        <a:cs typeface="+mn-cs"/>
                        <a:sym typeface="Helvetica Neue Light"/>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endParaRPr lang="en-US" sz="2000" b="0" i="0" u="none" strike="noStrike" dirty="0">
                        <a:solidFill>
                          <a:srgbClr val="000000"/>
                        </a:solidFill>
                        <a:effectLst/>
                        <a:latin typeface="Arial"/>
                      </a:endParaRPr>
                    </a:p>
                  </a:txBody>
                  <a:tcPr marL="9524" marR="9524" marT="9524"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l-GR" sz="2000" b="0" i="0" u="none" strike="noStrike" dirty="0">
                          <a:solidFill>
                            <a:srgbClr val="5E5E5E"/>
                          </a:solidFill>
                          <a:effectLst/>
                          <a:latin typeface="Arial"/>
                        </a:rPr>
                        <a:t>ΤΠΑ</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rtl="0" eaLnBrk="1" fontAlgn="auto"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Εθνικοί Πόροι</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l-GR" sz="2000" b="0" i="0" u="none" strike="noStrike" cap="none" spc="0" baseline="0" dirty="0">
                          <a:solidFill>
                            <a:srgbClr val="5E5E5E"/>
                          </a:solidFill>
                          <a:effectLst/>
                          <a:uFillTx/>
                          <a:latin typeface="Arial"/>
                          <a:ea typeface="+mn-ea"/>
                          <a:cs typeface="+mn-cs"/>
                          <a:sym typeface="Helvetica Neue Light"/>
                        </a:rPr>
                        <a:t>5 εκατ.</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eaLnBrk="1" fontAlgn="auto" latinLnBrk="0" hangingPunct="1">
                        <a:lnSpc>
                          <a:spcPct val="120000"/>
                        </a:lnSpc>
                        <a:spcBef>
                          <a:spcPts val="0"/>
                        </a:spcBef>
                        <a:spcAft>
                          <a:spcPts val="0"/>
                        </a:spcAft>
                        <a:buClrTx/>
                        <a:buSzTx/>
                        <a:buFontTx/>
                        <a:buNone/>
                        <a:tabLst/>
                        <a:defRPr/>
                      </a:pPr>
                      <a:r>
                        <a:rPr lang="el-GR" sz="2000" kern="0" spc="0" dirty="0">
                          <a:solidFill>
                            <a:srgbClr val="5E5E5E"/>
                          </a:solidFill>
                        </a:rPr>
                        <a:t>Υποδομή</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l">
                        <a:buNone/>
                      </a:pPr>
                      <a:endParaRPr lang="en-US" sz="1100" b="0" i="0" u="none" strike="noStrike" dirty="0">
                        <a:solidFill>
                          <a:srgbClr val="000000"/>
                        </a:solidFill>
                        <a:effectLst/>
                        <a:latin typeface="Calibri"/>
                      </a:endParaRPr>
                    </a:p>
                  </a:txBody>
                  <a:tcPr marL="9524" marR="9524" marT="9524" marB="0" anchor="b">
                    <a:lnL w="6350" cap="flat" cmpd="sng" algn="ctr">
                      <a:solidFill>
                        <a:srgbClr val="2F7788"/>
                      </a:solidFill>
                      <a:prstDash val="solid"/>
                      <a:round/>
                      <a:headEnd type="none" w="med" len="med"/>
                      <a:tailEnd type="none" w="med" len="med"/>
                    </a:lnL>
                    <a:lnR w="0">
                      <a:noFill/>
                    </a:lnR>
                    <a:lnT w="0">
                      <a:noFill/>
                    </a:lnT>
                    <a:lnB w="0">
                      <a:noFill/>
                    </a:lnB>
                  </a:tcPr>
                </a:tc>
                <a:extLst>
                  <a:ext uri="{0D108BD9-81ED-4DB2-BD59-A6C34878D82A}">
                    <a16:rowId xmlns:a16="http://schemas.microsoft.com/office/drawing/2014/main" val="225806228"/>
                  </a:ext>
                </a:extLst>
              </a:tr>
              <a:tr h="1097858">
                <a:tc>
                  <a:txBody>
                    <a:bodyPr/>
                    <a:lstStyle/>
                    <a:p>
                      <a:pPr lvl="0" algn="ctr">
                        <a:buNone/>
                      </a:pPr>
                      <a:r>
                        <a:rPr lang="el-GR" sz="2000" b="0" i="0" u="none" strike="noStrike" dirty="0">
                          <a:solidFill>
                            <a:srgbClr val="FFFFFF"/>
                          </a:solidFill>
                          <a:effectLst/>
                          <a:latin typeface="Arial"/>
                        </a:rPr>
                        <a:t>3.</a:t>
                      </a:r>
                    </a:p>
                  </a:txBody>
                  <a:tcPr marL="9524" marR="9524" marT="9524" marB="0" anchor="ctr">
                    <a:lnL w="0">
                      <a:noFill/>
                    </a:lnL>
                    <a:lnR w="6350" cap="flat" cmpd="sng" algn="ctr">
                      <a:solidFill>
                        <a:srgbClr val="2F7788"/>
                      </a:solidFill>
                      <a:prstDash val="solid"/>
                      <a:round/>
                      <a:headEnd type="none" w="med" len="med"/>
                      <a:tailEnd type="none" w="med" len="med"/>
                    </a:lnR>
                    <a:lnT w="6350">
                      <a:noFill/>
                    </a:lnT>
                    <a:lnB w="0">
                      <a:noFill/>
                    </a:lnB>
                    <a:solidFill>
                      <a:srgbClr val="2F7788"/>
                    </a:solidFill>
                  </a:tcPr>
                </a:tc>
                <a:tc>
                  <a:txBody>
                    <a:bodyPr/>
                    <a:lstStyle/>
                    <a:p>
                      <a:pPr marL="0" marR="0" lvl="0" indent="0" algn="l" defTabSz="825500" eaLnBrk="1" fontAlgn="auto" latinLnBrk="0" hangingPunct="1">
                        <a:lnSpc>
                          <a:spcPct val="100000"/>
                        </a:lnSpc>
                        <a:spcBef>
                          <a:spcPts val="0"/>
                        </a:spcBef>
                        <a:spcAft>
                          <a:spcPts val="0"/>
                        </a:spcAft>
                        <a:buClrTx/>
                        <a:buSzTx/>
                        <a:buFontTx/>
                        <a:buNone/>
                        <a:tabLst/>
                        <a:defRPr/>
                      </a:pPr>
                      <a:r>
                        <a:rPr lang="el-GR" sz="2000" i="0" spc="0" dirty="0">
                          <a:solidFill>
                            <a:srgbClr val="5E5E5E"/>
                          </a:solidFill>
                        </a:rPr>
                        <a:t>Προμήθεια, εγκατάσταση και θέση σε λειτουργία δεύτερου συστήματος </a:t>
                      </a:r>
                      <a:r>
                        <a:rPr lang="en-US" sz="2000" i="0" spc="0" dirty="0">
                          <a:solidFill>
                            <a:srgbClr val="5E5E5E"/>
                          </a:solidFill>
                        </a:rPr>
                        <a:t>VoIP (Voice over Internet Protocol) VCS (Voice Communication System) </a:t>
                      </a:r>
                      <a:r>
                        <a:rPr lang="el-GR" sz="2000" i="0" spc="0" dirty="0">
                          <a:solidFill>
                            <a:srgbClr val="5E5E5E"/>
                          </a:solidFill>
                        </a:rPr>
                        <a:t>και </a:t>
                      </a:r>
                      <a:r>
                        <a:rPr lang="en-US" sz="2000" i="0" spc="0" dirty="0">
                          <a:solidFill>
                            <a:srgbClr val="5E5E5E"/>
                          </a:solidFill>
                        </a:rPr>
                        <a:t>VRS (Voice Recording System) </a:t>
                      </a:r>
                      <a:r>
                        <a:rPr lang="el-GR" sz="2000" i="0" spc="0" dirty="0">
                          <a:solidFill>
                            <a:srgbClr val="5E5E5E"/>
                          </a:solidFill>
                        </a:rPr>
                        <a:t>στο ΚΕΠΛ</a:t>
                      </a:r>
                    </a:p>
                    <a:p>
                      <a:pPr lvl="0" algn="l">
                        <a:buNone/>
                      </a:pPr>
                      <a:endParaRPr lang="el-GR" sz="2000" b="0" i="0" u="none" strike="noStrike" dirty="0">
                        <a:solidFill>
                          <a:srgbClr val="5E5E5E"/>
                        </a:solidFill>
                        <a:effectLst/>
                        <a:latin typeface="Arial"/>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n-US" sz="2000" b="0" i="0" u="none" strike="noStrike" cap="none" spc="0" baseline="0" dirty="0">
                          <a:solidFill>
                            <a:srgbClr val="757171"/>
                          </a:solidFill>
                          <a:effectLst/>
                          <a:uFillTx/>
                          <a:latin typeface="Arial"/>
                          <a:ea typeface="+mn-ea"/>
                          <a:cs typeface="+mn-cs"/>
                          <a:sym typeface="Helvetica Neue Light"/>
                        </a:rPr>
                        <a:t>2026 - 2028</a:t>
                      </a:r>
                      <a:endParaRPr lang="el-GR" sz="2000" b="0" i="0" u="none" strike="noStrike" cap="none" spc="0" baseline="0" dirty="0">
                        <a:solidFill>
                          <a:srgbClr val="757171"/>
                        </a:solidFill>
                        <a:effectLst/>
                        <a:uFillTx/>
                        <a:latin typeface="Arial"/>
                        <a:ea typeface="+mn-ea"/>
                        <a:cs typeface="+mn-cs"/>
                        <a:sym typeface="Helvetica Neue Light"/>
                      </a:endParaRP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endParaRPr lang="en-US" sz="2000" b="0" i="0" u="none" strike="noStrike" dirty="0">
                        <a:solidFill>
                          <a:srgbClr val="000000"/>
                        </a:solidFill>
                        <a:effectLst/>
                        <a:latin typeface="Arial"/>
                      </a:endParaRPr>
                    </a:p>
                  </a:txBody>
                  <a:tcPr marL="9524" marR="9524" marT="9524"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l-GR" sz="2000" b="0" i="0" u="none" strike="noStrike" dirty="0">
                          <a:solidFill>
                            <a:srgbClr val="5E5E5E"/>
                          </a:solidFill>
                          <a:effectLst/>
                          <a:latin typeface="Arial"/>
                        </a:rPr>
                        <a:t>ΤΠΑ</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rtl="0" eaLnBrk="1" fontAlgn="auto"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eaLnBrk="1" fontAlgn="auto"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Εθνικοί Πόροι</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ctr">
                        <a:buNone/>
                      </a:pPr>
                      <a:r>
                        <a:rPr lang="el-GR" sz="2000" b="0" i="0" u="none" strike="noStrike" cap="none" spc="0" baseline="0" dirty="0">
                          <a:solidFill>
                            <a:srgbClr val="5E5E5E"/>
                          </a:solidFill>
                          <a:effectLst/>
                          <a:uFillTx/>
                          <a:latin typeface="Arial"/>
                          <a:ea typeface="+mn-ea"/>
                          <a:cs typeface="+mn-cs"/>
                          <a:sym typeface="Helvetica Neue Light"/>
                        </a:rPr>
                        <a:t>2,5 εκατ.</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marL="0" marR="0" lvl="0" indent="0" algn="ctr" defTabSz="825500" eaLnBrk="1" fontAlgn="auto" latinLnBrk="0" hangingPunct="1">
                        <a:lnSpc>
                          <a:spcPct val="120000"/>
                        </a:lnSpc>
                        <a:spcBef>
                          <a:spcPts val="0"/>
                        </a:spcBef>
                        <a:spcAft>
                          <a:spcPts val="0"/>
                        </a:spcAft>
                        <a:buClrTx/>
                        <a:buSzTx/>
                        <a:buFontTx/>
                        <a:buNone/>
                        <a:tabLst/>
                        <a:defRPr/>
                      </a:pPr>
                      <a:r>
                        <a:rPr lang="el-GR" sz="2000" kern="0" spc="0" dirty="0">
                          <a:solidFill>
                            <a:srgbClr val="5E5E5E"/>
                          </a:solidFill>
                        </a:rPr>
                        <a:t>Υποδομή</a:t>
                      </a:r>
                    </a:p>
                  </a:txBody>
                  <a:tcPr marL="9524" marR="9524" marT="9524"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a:solidFill>
                        <a:srgbClr val="2F7788"/>
                      </a:solidFill>
                    </a:lnB>
                  </a:tcPr>
                </a:tc>
                <a:tc>
                  <a:txBody>
                    <a:bodyPr/>
                    <a:lstStyle/>
                    <a:p>
                      <a:pPr lvl="0" algn="l">
                        <a:buNone/>
                      </a:pPr>
                      <a:endParaRPr lang="en-US" sz="1100" b="0" i="0" u="none" strike="noStrike" dirty="0">
                        <a:solidFill>
                          <a:srgbClr val="000000"/>
                        </a:solidFill>
                        <a:effectLst/>
                        <a:latin typeface="Calibri"/>
                      </a:endParaRPr>
                    </a:p>
                  </a:txBody>
                  <a:tcPr marL="9524" marR="9524" marT="9524" marB="0" anchor="b">
                    <a:lnL w="6350" cap="flat" cmpd="sng" algn="ctr">
                      <a:solidFill>
                        <a:srgbClr val="2F7788"/>
                      </a:solidFill>
                      <a:prstDash val="solid"/>
                      <a:round/>
                      <a:headEnd type="none" w="med" len="med"/>
                      <a:tailEnd type="none" w="med" len="med"/>
                    </a:lnL>
                    <a:lnR w="0">
                      <a:noFill/>
                    </a:lnR>
                    <a:lnT w="0">
                      <a:noFill/>
                    </a:lnT>
                    <a:lnB w="0">
                      <a:noFill/>
                    </a:lnB>
                  </a:tcPr>
                </a:tc>
                <a:extLst>
                  <a:ext uri="{0D108BD9-81ED-4DB2-BD59-A6C34878D82A}">
                    <a16:rowId xmlns:a16="http://schemas.microsoft.com/office/drawing/2014/main" val="3232994420"/>
                  </a:ext>
                </a:extLst>
              </a:tr>
              <a:tr h="274933">
                <a:tc>
                  <a:txBody>
                    <a:bodyPr/>
                    <a:lstStyle/>
                    <a:p>
                      <a:pPr algn="ctr" fontAlgn="ctr"/>
                      <a:endParaRPr lang="en-US" sz="1100" b="0" i="0" u="none" strike="noStrike">
                        <a:solidFill>
                          <a:srgbClr val="FFFFFF"/>
                        </a:solidFill>
                        <a:effectLst/>
                        <a:latin typeface="Arial" panose="020B0604020202020204" pitchFamily="34" charset="0"/>
                      </a:endParaRPr>
                    </a:p>
                  </a:txBody>
                  <a:tcPr marL="9525" marR="9525" marT="9525" marB="0" anchor="ctr">
                    <a:lnL>
                      <a:noFill/>
                    </a:lnL>
                    <a:lnR>
                      <a:noFill/>
                    </a:lnR>
                    <a:lnT w="6350" cap="flat" cmpd="sng" algn="ctr">
                      <a:noFill/>
                      <a:prstDash val="solid"/>
                      <a:round/>
                      <a:headEnd type="none" w="med" len="med"/>
                      <a:tailEnd type="none" w="med" len="med"/>
                    </a:lnT>
                    <a:lnB>
                      <a:noFill/>
                    </a:lnB>
                  </a:tcPr>
                </a:tc>
                <a:tc>
                  <a:txBody>
                    <a:bodyPr/>
                    <a:lstStyle/>
                    <a:p>
                      <a:pPr algn="l"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757171"/>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934768457"/>
                  </a:ext>
                </a:extLst>
              </a:tr>
            </a:tbl>
          </a:graphicData>
        </a:graphic>
      </p:graphicFrame>
      <p:sp>
        <p:nvSpPr>
          <p:cNvPr id="16" name="Rectangle 15">
            <a:extLst>
              <a:ext uri="{FF2B5EF4-FFF2-40B4-BE49-F238E27FC236}">
                <a16:creationId xmlns:a16="http://schemas.microsoft.com/office/drawing/2014/main" id="{CDB4E2E4-E802-4CDF-8912-654F4F0CD8A2}"/>
              </a:ext>
            </a:extLst>
          </p:cNvPr>
          <p:cNvSpPr/>
          <p:nvPr/>
        </p:nvSpPr>
        <p:spPr>
          <a:xfrm>
            <a:off x="851998" y="2988872"/>
            <a:ext cx="13370168" cy="628955"/>
          </a:xfrm>
          <a:prstGeom prst="rect">
            <a:avLst/>
          </a:prstGeom>
        </p:spPr>
        <p:txBody>
          <a:bodyPr wrap="square">
            <a:spAutoFit/>
          </a:body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lang="el-GR" sz="3200" i="0" spc="0">
                <a:solidFill>
                  <a:srgbClr val="FFFFFF"/>
                </a:solidFill>
              </a:rPr>
              <a:t>Ανάπτυξη Αερομεταφορών</a:t>
            </a:r>
            <a:endParaRPr kumimoji="0" lang="el-GR" sz="32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endParaRPr>
          </a:p>
        </p:txBody>
      </p:sp>
    </p:spTree>
    <p:extLst>
      <p:ext uri="{BB962C8B-B14F-4D97-AF65-F5344CB8AC3E}">
        <p14:creationId xmlns:p14="http://schemas.microsoft.com/office/powerpoint/2010/main" val="354102488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ΚΥΠΡΙΑΚΗ ΔΗΜΟΚΡΑΤΙΑ / ΠΝΕΥΜΑΤΙΚΑ ΔΙΚΑΙΩΜΑΤΑ 2020">
            <a:extLst>
              <a:ext uri="{FF2B5EF4-FFF2-40B4-BE49-F238E27FC236}">
                <a16:creationId xmlns:a16="http://schemas.microsoft.com/office/drawing/2014/main" id="{AB2A45CA-FFB3-440B-9FE0-373E039C0040}"/>
              </a:ext>
            </a:extLst>
          </p:cNvPr>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marL="0" marR="0" lvl="0" indent="0" algn="l" defTabSz="825500" rtl="0" eaLnBrk="1" fontAlgn="auto" latinLnBrk="0" hangingPunct="0">
              <a:lnSpc>
                <a:spcPct val="100000"/>
              </a:lnSpc>
              <a:spcBef>
                <a:spcPts val="0"/>
              </a:spcBef>
              <a:spcAft>
                <a:spcPts val="0"/>
              </a:spcAft>
              <a:buClrTx/>
              <a:buSzTx/>
              <a:buFontTx/>
              <a:buNone/>
              <a:tabLst/>
              <a:defRPr sz="1000" b="0">
                <a:solidFill>
                  <a:srgbClr val="5E5E5E"/>
                </a:solidFill>
                <a:latin typeface="Arial"/>
                <a:ea typeface="Arial"/>
                <a:cs typeface="Arial"/>
                <a:sym typeface="Arial"/>
              </a:defRPr>
            </a:pPr>
            <a:r>
              <a:rPr kumimoji="0" sz="1000" b="1" i="0" u="none" strike="noStrike" kern="0" cap="none" spc="0" normalizeH="0" baseline="0" noProof="0">
                <a:ln>
                  <a:noFill/>
                </a:ln>
                <a:solidFill>
                  <a:srgbClr val="5E5E5E"/>
                </a:solidFill>
                <a:effectLst/>
                <a:uLnTx/>
                <a:uFillTx/>
                <a:latin typeface="Arial"/>
                <a:cs typeface="Arial"/>
                <a:sym typeface="Arial"/>
              </a:rPr>
              <a:t>ΚΥΠΡΙΑΚΗ ΔΗΜΟΚΡΑΤΙΑ</a:t>
            </a:r>
            <a:r>
              <a:rPr kumimoji="0" sz="1000" b="0" i="0" u="none" strike="noStrike" kern="0" cap="none" spc="0" normalizeH="0" baseline="0" noProof="0">
                <a:ln>
                  <a:noFill/>
                </a:ln>
                <a:solidFill>
                  <a:srgbClr val="5E5E5E"/>
                </a:solidFill>
                <a:effectLst/>
                <a:uLnTx/>
                <a:uFillTx/>
                <a:latin typeface="Arial"/>
                <a:cs typeface="Arial"/>
                <a:sym typeface="Arial"/>
              </a:rPr>
              <a:t> / ΠΝΕΥΜΑΤΙΚΑ ΔΙΚΑΙΩΜΑΤΑ 202</a:t>
            </a:r>
            <a:r>
              <a:rPr kumimoji="0" lang="el-GR" sz="1000" b="0" i="0" u="none" strike="noStrike" kern="0" cap="none" spc="0" normalizeH="0" baseline="0" noProof="0">
                <a:ln>
                  <a:noFill/>
                </a:ln>
                <a:solidFill>
                  <a:srgbClr val="5E5E5E"/>
                </a:solidFill>
                <a:effectLst/>
                <a:uLnTx/>
                <a:uFillTx/>
                <a:latin typeface="Arial"/>
                <a:cs typeface="Arial"/>
                <a:sym typeface="Arial"/>
              </a:rPr>
              <a:t>3</a:t>
            </a:r>
            <a:endParaRPr kumimoji="0" sz="1000" b="0" i="0" u="none" strike="noStrike" kern="0" cap="none" spc="0" normalizeH="0" baseline="0" noProof="0">
              <a:ln>
                <a:noFill/>
              </a:ln>
              <a:solidFill>
                <a:srgbClr val="5E5E5E"/>
              </a:solidFill>
              <a:effectLst/>
              <a:uLnTx/>
              <a:uFillTx/>
              <a:latin typeface="Arial"/>
              <a:cs typeface="Arial"/>
              <a:sym typeface="Arial"/>
            </a:endParaRPr>
          </a:p>
        </p:txBody>
      </p:sp>
      <p:sp>
        <p:nvSpPr>
          <p:cNvPr id="34" name="headline goes here goes here">
            <a:extLst>
              <a:ext uri="{FF2B5EF4-FFF2-40B4-BE49-F238E27FC236}">
                <a16:creationId xmlns:a16="http://schemas.microsoft.com/office/drawing/2014/main" id="{A0DA15C4-AFA9-490A-9899-1E60154B41B3}"/>
              </a:ext>
            </a:extLst>
          </p:cNvPr>
          <p:cNvSpPr txBox="1"/>
          <p:nvPr/>
        </p:nvSpPr>
        <p:spPr>
          <a:xfrm>
            <a:off x="860928" y="562098"/>
            <a:ext cx="881342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pPr marL="0" marR="0" lvl="0" indent="0" algn="l" defTabSz="825500" rtl="0" eaLnBrk="1" fontAlgn="auto" latinLnBrk="0" hangingPunct="0">
              <a:lnSpc>
                <a:spcPct val="120000"/>
              </a:lnSpc>
              <a:spcBef>
                <a:spcPts val="0"/>
              </a:spcBef>
              <a:spcAft>
                <a:spcPts val="0"/>
              </a:spcAft>
              <a:buClrTx/>
              <a:buSzTx/>
              <a:buFontTx/>
              <a:buNone/>
              <a:tabLst/>
              <a:defRPr/>
            </a:pP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Ετ</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h</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Σχ</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e</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διο</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Δρ</a:t>
            </a:r>
            <a:r>
              <a:rPr kumimoji="0" lang="en-GB"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a</a:t>
            </a:r>
            <a:r>
              <a:rPr kumimoji="0" lang="el-GR" sz="4000" b="1" i="0" u="none" strike="noStrike" kern="0" cap="all" spc="0" normalizeH="0" baseline="0" noProof="0" dirty="0" err="1">
                <a:ln>
                  <a:noFill/>
                </a:ln>
                <a:solidFill>
                  <a:srgbClr val="2F7788"/>
                </a:solidFill>
                <a:effectLst/>
                <a:uLnTx/>
                <a:uFillTx/>
                <a:latin typeface="Arial" panose="020B0604020202020204" pitchFamily="34" charset="0"/>
                <a:cs typeface="Arial" panose="020B0604020202020204" pitchFamily="34" charset="0"/>
                <a:sym typeface="Arial" panose="020B0604020202020204"/>
              </a:rPr>
              <a:t>σης</a:t>
            </a:r>
            <a:r>
              <a:rPr kumimoji="0" lang="el-GR" sz="4000" b="1" i="0" u="none" strike="noStrike" kern="0" cap="all" spc="0" normalizeH="0" baseline="0" noProof="0" dirty="0">
                <a:ln>
                  <a:noFill/>
                </a:ln>
                <a:solidFill>
                  <a:srgbClr val="2F7788"/>
                </a:solidFill>
                <a:effectLst/>
                <a:uLnTx/>
                <a:uFillTx/>
                <a:latin typeface="Arial" panose="020B0604020202020204" pitchFamily="34" charset="0"/>
                <a:cs typeface="Arial" panose="020B0604020202020204" pitchFamily="34" charset="0"/>
                <a:sym typeface="Arial" panose="020B0604020202020204"/>
              </a:rPr>
              <a:t> 2026</a:t>
            </a:r>
          </a:p>
        </p:txBody>
      </p:sp>
      <p:sp>
        <p:nvSpPr>
          <p:cNvPr id="35" name="Subtitle here">
            <a:extLst>
              <a:ext uri="{FF2B5EF4-FFF2-40B4-BE49-F238E27FC236}">
                <a16:creationId xmlns:a16="http://schemas.microsoft.com/office/drawing/2014/main" id="{321B47A4-F009-4374-99D7-93BEC69F4BD5}"/>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Tx/>
              <a:buSzTx/>
              <a:buFontTx/>
              <a:buNone/>
              <a:tabLst/>
              <a:defRPr/>
            </a:pPr>
            <a:r>
              <a:rPr kumimoji="0" lang="el-GR" sz="5000" b="0" i="1" u="none" strike="noStrike" kern="0" cap="none" spc="150" normalizeH="0" baseline="0" noProof="0">
                <a:ln>
                  <a:noFill/>
                </a:ln>
                <a:solidFill>
                  <a:srgbClr val="307687"/>
                </a:solidFill>
                <a:effectLst/>
                <a:uLnTx/>
                <a:uFillTx/>
                <a:latin typeface="Arial" panose="020B0604020202020204" pitchFamily="34" charset="0"/>
                <a:cs typeface="Arial" panose="020B0604020202020204" pitchFamily="34" charset="0"/>
                <a:sym typeface="Arial" panose="020B0604020202020204"/>
              </a:rPr>
              <a:t>Στρατηγικοί Στόχοι</a:t>
            </a:r>
          </a:p>
        </p:txBody>
      </p:sp>
      <p:sp>
        <p:nvSpPr>
          <p:cNvPr id="36" name="Line">
            <a:extLst>
              <a:ext uri="{FF2B5EF4-FFF2-40B4-BE49-F238E27FC236}">
                <a16:creationId xmlns:a16="http://schemas.microsoft.com/office/drawing/2014/main" id="{26B53516-CC48-4355-8280-838CAC759866}"/>
              </a:ext>
            </a:extLst>
          </p:cNvPr>
          <p:cNvSpPr/>
          <p:nvPr/>
        </p:nvSpPr>
        <p:spPr>
          <a:xfrm>
            <a:off x="852000" y="3030791"/>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37" name="Subtitle here">
            <a:extLst>
              <a:ext uri="{FF2B5EF4-FFF2-40B4-BE49-F238E27FC236}">
                <a16:creationId xmlns:a16="http://schemas.microsoft.com/office/drawing/2014/main" id="{0008F82F-DF01-4F81-BD2E-032A9A9E5453}"/>
              </a:ext>
            </a:extLst>
          </p:cNvPr>
          <p:cNvSpPr txBox="1"/>
          <p:nvPr/>
        </p:nvSpPr>
        <p:spPr>
          <a:xfrm>
            <a:off x="852000" y="3135952"/>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Στόχος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38" name="Subtitle here">
            <a:extLst>
              <a:ext uri="{FF2B5EF4-FFF2-40B4-BE49-F238E27FC236}">
                <a16:creationId xmlns:a16="http://schemas.microsoft.com/office/drawing/2014/main" id="{7B630C31-6D23-491C-BF70-BD932B76C0AE}"/>
              </a:ext>
            </a:extLst>
          </p:cNvPr>
          <p:cNvSpPr txBox="1"/>
          <p:nvPr/>
        </p:nvSpPr>
        <p:spPr>
          <a:xfrm>
            <a:off x="5285450" y="3135952"/>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Περιγραφή</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39" name="Subtitle here">
            <a:extLst>
              <a:ext uri="{FF2B5EF4-FFF2-40B4-BE49-F238E27FC236}">
                <a16:creationId xmlns:a16="http://schemas.microsoft.com/office/drawing/2014/main" id="{FE49AB87-0F90-4072-9C22-8FE4FC60D7C0}"/>
              </a:ext>
            </a:extLst>
          </p:cNvPr>
          <p:cNvSpPr txBox="1"/>
          <p:nvPr/>
        </p:nvSpPr>
        <p:spPr>
          <a:xfrm>
            <a:off x="15368564" y="3135952"/>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Κόστος</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40" name="Subtitle here">
            <a:extLst>
              <a:ext uri="{FF2B5EF4-FFF2-40B4-BE49-F238E27FC236}">
                <a16:creationId xmlns:a16="http://schemas.microsoft.com/office/drawing/2014/main" id="{3CD945F6-1FDD-4880-A225-419C776706B0}"/>
              </a:ext>
            </a:extLst>
          </p:cNvPr>
          <p:cNvSpPr txBox="1"/>
          <p:nvPr/>
        </p:nvSpPr>
        <p:spPr>
          <a:xfrm>
            <a:off x="18174127" y="3135952"/>
            <a:ext cx="378380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Χρονοδιάγραμμα</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41" name="Subtitle here">
            <a:extLst>
              <a:ext uri="{FF2B5EF4-FFF2-40B4-BE49-F238E27FC236}">
                <a16:creationId xmlns:a16="http://schemas.microsoft.com/office/drawing/2014/main" id="{F2412CAB-D4A5-4685-B46A-5E43B68530A0}"/>
              </a:ext>
            </a:extLst>
          </p:cNvPr>
          <p:cNvSpPr txBox="1"/>
          <p:nvPr/>
        </p:nvSpPr>
        <p:spPr>
          <a:xfrm>
            <a:off x="20963098" y="3135952"/>
            <a:ext cx="167729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Αφορά</a:t>
            </a:r>
          </a:p>
        </p:txBody>
      </p:sp>
      <p:sp>
        <p:nvSpPr>
          <p:cNvPr id="42" name="Rectangle 41">
            <a:extLst>
              <a:ext uri="{FF2B5EF4-FFF2-40B4-BE49-F238E27FC236}">
                <a16:creationId xmlns:a16="http://schemas.microsoft.com/office/drawing/2014/main" id="{10BCD19D-6004-460F-8C5F-3AEAFF331234}"/>
              </a:ext>
            </a:extLst>
          </p:cNvPr>
          <p:cNvSpPr/>
          <p:nvPr/>
        </p:nvSpPr>
        <p:spPr>
          <a:xfrm>
            <a:off x="852000" y="3759608"/>
            <a:ext cx="4226642" cy="1343301"/>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43" name="Rectangle 42">
            <a:extLst>
              <a:ext uri="{FF2B5EF4-FFF2-40B4-BE49-F238E27FC236}">
                <a16:creationId xmlns:a16="http://schemas.microsoft.com/office/drawing/2014/main" id="{7C9F7659-9DA8-4079-BA64-0CDB195CA00E}"/>
              </a:ext>
            </a:extLst>
          </p:cNvPr>
          <p:cNvSpPr/>
          <p:nvPr/>
        </p:nvSpPr>
        <p:spPr>
          <a:xfrm>
            <a:off x="5285450" y="3759608"/>
            <a:ext cx="9846453"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44" name="Rectangle 43">
            <a:extLst>
              <a:ext uri="{FF2B5EF4-FFF2-40B4-BE49-F238E27FC236}">
                <a16:creationId xmlns:a16="http://schemas.microsoft.com/office/drawing/2014/main" id="{F91E97E9-C865-4604-9A8F-50CB718A6EBE}"/>
              </a:ext>
            </a:extLst>
          </p:cNvPr>
          <p:cNvSpPr/>
          <p:nvPr/>
        </p:nvSpPr>
        <p:spPr>
          <a:xfrm>
            <a:off x="15368564"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45" name="Rectangle 44">
            <a:extLst>
              <a:ext uri="{FF2B5EF4-FFF2-40B4-BE49-F238E27FC236}">
                <a16:creationId xmlns:a16="http://schemas.microsoft.com/office/drawing/2014/main" id="{F027DAF2-A80F-4847-B2C1-07D354080EEE}"/>
              </a:ext>
            </a:extLst>
          </p:cNvPr>
          <p:cNvSpPr/>
          <p:nvPr/>
        </p:nvSpPr>
        <p:spPr>
          <a:xfrm>
            <a:off x="18174127"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46" name="Rectangle 45">
            <a:extLst>
              <a:ext uri="{FF2B5EF4-FFF2-40B4-BE49-F238E27FC236}">
                <a16:creationId xmlns:a16="http://schemas.microsoft.com/office/drawing/2014/main" id="{BC5646F1-72DD-429E-A512-856072C76BE7}"/>
              </a:ext>
            </a:extLst>
          </p:cNvPr>
          <p:cNvSpPr/>
          <p:nvPr/>
        </p:nvSpPr>
        <p:spPr>
          <a:xfrm>
            <a:off x="20869354" y="3759608"/>
            <a:ext cx="2568902" cy="134330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47" name="Subtitle here">
            <a:extLst>
              <a:ext uri="{FF2B5EF4-FFF2-40B4-BE49-F238E27FC236}">
                <a16:creationId xmlns:a16="http://schemas.microsoft.com/office/drawing/2014/main" id="{ED2C7CB4-6E8C-44B4-8215-AD8A809D64F6}"/>
              </a:ext>
            </a:extLst>
          </p:cNvPr>
          <p:cNvSpPr txBox="1"/>
          <p:nvPr/>
        </p:nvSpPr>
        <p:spPr>
          <a:xfrm>
            <a:off x="922129" y="4089672"/>
            <a:ext cx="4086383" cy="112614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000" i="0" spc="0" dirty="0">
                <a:solidFill>
                  <a:schemeClr val="bg1"/>
                </a:solidFill>
              </a:rPr>
              <a:t>Παροχή Υπηρεσιών</a:t>
            </a:r>
          </a:p>
          <a:p>
            <a:pPr marL="0" marR="0" lvl="0" indent="0" defTabSz="457200" rtl="0" eaLnBrk="1" fontAlgn="auto" latinLnBrk="0" hangingPunct="0">
              <a:lnSpc>
                <a:spcPct val="120000"/>
              </a:lnSpc>
              <a:spcBef>
                <a:spcPts val="0"/>
              </a:spcBef>
              <a:spcAft>
                <a:spcPts val="0"/>
              </a:spcAft>
              <a:buClr>
                <a:srgbClr val="2F7788"/>
              </a:buClr>
              <a:buSzPct val="120000"/>
              <a:buFontTx/>
              <a:buNone/>
              <a:tabLst/>
              <a:defRPr/>
            </a:pPr>
            <a:endParaRPr kumimoji="0" lang="el-GR" sz="2800" b="0" i="0" u="none" strike="noStrike" kern="0" cap="none" spc="0" normalizeH="0" baseline="0" noProof="0" dirty="0">
              <a:ln>
                <a:noFill/>
              </a:ln>
              <a:solidFill>
                <a:srgbClr val="FFFFFF"/>
              </a:solidFill>
              <a:effectLst/>
              <a:uLnTx/>
              <a:uFillTx/>
              <a:latin typeface="Arial" panose="020B0604020202020204"/>
              <a:cs typeface="Arial" panose="020B0604020202020204"/>
              <a:sym typeface="Arial" panose="020B0604020202020204"/>
            </a:endParaRPr>
          </a:p>
        </p:txBody>
      </p:sp>
      <p:sp>
        <p:nvSpPr>
          <p:cNvPr id="48" name="Subtitle here">
            <a:extLst>
              <a:ext uri="{FF2B5EF4-FFF2-40B4-BE49-F238E27FC236}">
                <a16:creationId xmlns:a16="http://schemas.microsoft.com/office/drawing/2014/main" id="{524249DB-4E01-495D-9E7E-41D8017663D1}"/>
              </a:ext>
            </a:extLst>
          </p:cNvPr>
          <p:cNvSpPr txBox="1"/>
          <p:nvPr/>
        </p:nvSpPr>
        <p:spPr>
          <a:xfrm>
            <a:off x="5503480" y="4105679"/>
            <a:ext cx="9457201"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000" i="0" spc="0">
                <a:solidFill>
                  <a:srgbClr val="5E5E5E"/>
                </a:solidFill>
              </a:rPr>
              <a:t>Δράσεις για προσφορά αναβαθμισμένων υπηρεσιών</a:t>
            </a:r>
            <a:endParaRPr kumimoji="0" lang="el-GR" sz="20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endParaRPr>
          </a:p>
        </p:txBody>
      </p:sp>
      <p:sp>
        <p:nvSpPr>
          <p:cNvPr id="49" name="Subtitle here">
            <a:extLst>
              <a:ext uri="{FF2B5EF4-FFF2-40B4-BE49-F238E27FC236}">
                <a16:creationId xmlns:a16="http://schemas.microsoft.com/office/drawing/2014/main" id="{71ECD785-C641-43DA-B929-3EFF8A97E609}"/>
              </a:ext>
            </a:extLst>
          </p:cNvPr>
          <p:cNvSpPr txBox="1"/>
          <p:nvPr/>
        </p:nvSpPr>
        <p:spPr>
          <a:xfrm>
            <a:off x="21209759" y="3981423"/>
            <a:ext cx="2322241"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00000"/>
              </a:lnSpc>
              <a:spcBef>
                <a:spcPts val="0"/>
              </a:spcBef>
              <a:spcAft>
                <a:spcPts val="0"/>
              </a:spcAft>
              <a:buClr>
                <a:srgbClr val="2F7788"/>
              </a:buClr>
              <a:buSzPct val="120000"/>
              <a:buFontTx/>
              <a:buNone/>
              <a:tabLst/>
              <a:defRPr/>
            </a:pPr>
            <a:r>
              <a:rPr kumimoji="0" lang="el-GR" sz="30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rPr>
              <a:t>Όλους </a:t>
            </a:r>
          </a:p>
          <a:p>
            <a:pPr marL="0" marR="0" lvl="0" indent="0" algn="l" defTabSz="457200" rtl="0" eaLnBrk="1" fontAlgn="auto" latinLnBrk="0" hangingPunct="0">
              <a:lnSpc>
                <a:spcPct val="100000"/>
              </a:lnSpc>
              <a:spcBef>
                <a:spcPts val="0"/>
              </a:spcBef>
              <a:spcAft>
                <a:spcPts val="0"/>
              </a:spcAft>
              <a:buClr>
                <a:srgbClr val="2F7788"/>
              </a:buClr>
              <a:buSzPct val="120000"/>
              <a:buFontTx/>
              <a:buNone/>
              <a:tabLst/>
              <a:defRPr/>
            </a:pPr>
            <a:r>
              <a:rPr lang="el-GR" sz="2000" i="0" spc="0">
                <a:solidFill>
                  <a:srgbClr val="5E5E5E"/>
                </a:solidFill>
              </a:rPr>
              <a:t>τους πολίτες</a:t>
            </a:r>
          </a:p>
        </p:txBody>
      </p:sp>
      <p:sp>
        <p:nvSpPr>
          <p:cNvPr id="50" name="Subtitle here">
            <a:extLst>
              <a:ext uri="{FF2B5EF4-FFF2-40B4-BE49-F238E27FC236}">
                <a16:creationId xmlns:a16="http://schemas.microsoft.com/office/drawing/2014/main" id="{FC048D58-9C43-492C-BEDD-68EE17DAD7BA}"/>
              </a:ext>
            </a:extLst>
          </p:cNvPr>
          <p:cNvSpPr txBox="1"/>
          <p:nvPr/>
        </p:nvSpPr>
        <p:spPr>
          <a:xfrm>
            <a:off x="860927" y="2119207"/>
            <a:ext cx="13625094"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a:solidFill>
                  <a:srgbClr val="E38C19"/>
                </a:solidFill>
              </a:rPr>
              <a:t>Σύγχρονη Παροχή Υπηρεσιών</a:t>
            </a:r>
          </a:p>
        </p:txBody>
      </p:sp>
      <p:sp>
        <p:nvSpPr>
          <p:cNvPr id="51" name="Rectangle 50">
            <a:extLst>
              <a:ext uri="{FF2B5EF4-FFF2-40B4-BE49-F238E27FC236}">
                <a16:creationId xmlns:a16="http://schemas.microsoft.com/office/drawing/2014/main" id="{02DA18E3-C188-4FBC-B748-192C567280B0}"/>
              </a:ext>
            </a:extLst>
          </p:cNvPr>
          <p:cNvSpPr/>
          <p:nvPr/>
        </p:nvSpPr>
        <p:spPr>
          <a:xfrm>
            <a:off x="852000" y="5478705"/>
            <a:ext cx="2946490"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52" name="Line">
            <a:extLst>
              <a:ext uri="{FF2B5EF4-FFF2-40B4-BE49-F238E27FC236}">
                <a16:creationId xmlns:a16="http://schemas.microsoft.com/office/drawing/2014/main" id="{E9D68B04-19CB-4699-A2B3-7F34355DCB04}"/>
              </a:ext>
            </a:extLst>
          </p:cNvPr>
          <p:cNvSpPr/>
          <p:nvPr/>
        </p:nvSpPr>
        <p:spPr>
          <a:xfrm>
            <a:off x="852000" y="5326657"/>
            <a:ext cx="22680000" cy="1"/>
          </a:xfrm>
          <a:prstGeom prst="line">
            <a:avLst/>
          </a:prstGeom>
          <a:ln w="25400">
            <a:solidFill>
              <a:srgbClr val="E38C19"/>
            </a:solidFill>
            <a:miter lim="400000"/>
          </a:ln>
        </p:spPr>
        <p:txBody>
          <a:bodyPr lIns="50800" tIns="50800" rIns="50800" bIns="50800" anchor="ctr"/>
          <a:lstStyle/>
          <a:p>
            <a:pPr marL="0" marR="0" lvl="0" indent="0" algn="ctr" defTabSz="825500" rtl="0" eaLnBrk="1" fontAlgn="auto" latinLnBrk="0" hangingPunct="0">
              <a:lnSpc>
                <a:spcPct val="80000"/>
              </a:lnSpc>
              <a:spcBef>
                <a:spcPts val="0"/>
              </a:spcBef>
              <a:spcAft>
                <a:spcPts val="0"/>
              </a:spcAft>
              <a:buClrTx/>
              <a:buSzTx/>
              <a:buFontTx/>
              <a:buNone/>
              <a:tabLst/>
              <a:defRPr sz="4000" b="0" cap="all">
                <a:solidFill>
                  <a:srgbClr val="838787"/>
                </a:solidFill>
                <a:latin typeface="Avenir Heavy"/>
                <a:ea typeface="Avenir Heavy"/>
                <a:cs typeface="Avenir Heavy"/>
                <a:sym typeface="Avenir Heavy"/>
              </a:defRPr>
            </a:pPr>
            <a:endParaRPr kumimoji="0" sz="4000" b="0" i="0" u="none" strike="noStrike" kern="0" cap="all" spc="0" normalizeH="0" baseline="0" noProof="0">
              <a:ln>
                <a:noFill/>
              </a:ln>
              <a:solidFill>
                <a:srgbClr val="838787"/>
              </a:solidFill>
              <a:effectLst/>
              <a:uLnTx/>
              <a:uFillTx/>
              <a:latin typeface="Avenir Heavy"/>
              <a:sym typeface="Avenir Heavy"/>
            </a:endParaRPr>
          </a:p>
        </p:txBody>
      </p:sp>
      <p:sp>
        <p:nvSpPr>
          <p:cNvPr id="53" name="Subtitle here">
            <a:extLst>
              <a:ext uri="{FF2B5EF4-FFF2-40B4-BE49-F238E27FC236}">
                <a16:creationId xmlns:a16="http://schemas.microsoft.com/office/drawing/2014/main" id="{B2E29A8B-A528-4480-AEED-364951F3ABA8}"/>
              </a:ext>
            </a:extLst>
          </p:cNvPr>
          <p:cNvSpPr txBox="1"/>
          <p:nvPr/>
        </p:nvSpPr>
        <p:spPr>
          <a:xfrm>
            <a:off x="1054652" y="5499745"/>
            <a:ext cx="2568902"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Παρεμβάσεις</a:t>
            </a:r>
          </a:p>
        </p:txBody>
      </p:sp>
      <p:sp>
        <p:nvSpPr>
          <p:cNvPr id="54" name="Rectangle 53">
            <a:extLst>
              <a:ext uri="{FF2B5EF4-FFF2-40B4-BE49-F238E27FC236}">
                <a16:creationId xmlns:a16="http://schemas.microsoft.com/office/drawing/2014/main" id="{F1FC3664-EB39-4DA2-A82F-B798C4987791}"/>
              </a:ext>
            </a:extLst>
          </p:cNvPr>
          <p:cNvSpPr/>
          <p:nvPr/>
        </p:nvSpPr>
        <p:spPr>
          <a:xfrm>
            <a:off x="852000" y="6223820"/>
            <a:ext cx="9239431" cy="598735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55" name="Subtitle here">
            <a:extLst>
              <a:ext uri="{FF2B5EF4-FFF2-40B4-BE49-F238E27FC236}">
                <a16:creationId xmlns:a16="http://schemas.microsoft.com/office/drawing/2014/main" id="{C39F134A-FFD5-468A-ADDB-4196D7C9D20B}"/>
              </a:ext>
            </a:extLst>
          </p:cNvPr>
          <p:cNvSpPr txBox="1"/>
          <p:nvPr/>
        </p:nvSpPr>
        <p:spPr>
          <a:xfrm>
            <a:off x="867765" y="6198387"/>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2400" b="1"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Έργο</a:t>
            </a:r>
            <a:endParaRPr kumimoji="0" lang="el-GR" sz="2400" b="1" i="0" u="none" strike="noStrike" kern="0" cap="none" spc="0" normalizeH="0" baseline="0" noProof="0">
              <a:ln>
                <a:noFill/>
              </a:ln>
              <a:solidFill>
                <a:srgbClr val="2F7788"/>
              </a:solidFill>
              <a:effectLst/>
              <a:uLnTx/>
              <a:uFillTx/>
              <a:latin typeface="Arial" panose="020B0604020202020204"/>
              <a:cs typeface="Arial" panose="020B0604020202020204"/>
              <a:sym typeface="Arial" panose="020B0604020202020204"/>
            </a:endParaRPr>
          </a:p>
        </p:txBody>
      </p:sp>
      <p:sp>
        <p:nvSpPr>
          <p:cNvPr id="56" name="Subtitle here">
            <a:extLst>
              <a:ext uri="{FF2B5EF4-FFF2-40B4-BE49-F238E27FC236}">
                <a16:creationId xmlns:a16="http://schemas.microsoft.com/office/drawing/2014/main" id="{DB80C98B-4531-4073-9B31-EBBD5E02A9CE}"/>
              </a:ext>
            </a:extLst>
          </p:cNvPr>
          <p:cNvSpPr txBox="1"/>
          <p:nvPr/>
        </p:nvSpPr>
        <p:spPr>
          <a:xfrm>
            <a:off x="960768" y="6548216"/>
            <a:ext cx="8886402" cy="4015908"/>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150000"/>
              </a:lnSpc>
              <a:buClr>
                <a:srgbClr val="2F7788"/>
              </a:buClr>
              <a:buSzPct val="120000"/>
              <a:buFont typeface="+mj-lt"/>
              <a:buAutoNum type="arabicPeriod"/>
            </a:pPr>
            <a:r>
              <a:rPr lang="en-US" sz="2000" i="0" spc="0" dirty="0">
                <a:solidFill>
                  <a:srgbClr val="5E5E5E"/>
                </a:solidFill>
              </a:rPr>
              <a:t>Customer Relationship management</a:t>
            </a:r>
            <a:endParaRPr lang="el-GR" sz="2000" i="0" spc="0" dirty="0">
              <a:solidFill>
                <a:srgbClr val="5E5E5E"/>
              </a:solidFill>
            </a:endParaRPr>
          </a:p>
          <a:p>
            <a:pPr marL="457200" indent="-457200">
              <a:lnSpc>
                <a:spcPct val="150000"/>
              </a:lnSpc>
              <a:buClr>
                <a:srgbClr val="2F7788"/>
              </a:buClr>
              <a:buSzPct val="120000"/>
              <a:buFont typeface="+mj-lt"/>
              <a:buAutoNum type="arabicPeriod"/>
            </a:pPr>
            <a:r>
              <a:rPr lang="el-GR" sz="2000" i="0" spc="0" dirty="0">
                <a:solidFill>
                  <a:srgbClr val="5E5E5E"/>
                </a:solidFill>
              </a:rPr>
              <a:t>Νέο σύστημα Τελωνειακής διαχείρισης και αναβάθμισης συστήματος </a:t>
            </a:r>
            <a:r>
              <a:rPr lang="en-US" sz="2000" i="0" spc="0" dirty="0">
                <a:solidFill>
                  <a:srgbClr val="5E5E5E"/>
                </a:solidFill>
              </a:rPr>
              <a:t>THALIS</a:t>
            </a:r>
            <a:endParaRPr lang="el-GR" sz="2000" i="0" spc="0" dirty="0">
              <a:solidFill>
                <a:srgbClr val="5E5E5E"/>
              </a:solidFill>
            </a:endParaRPr>
          </a:p>
          <a:p>
            <a:pPr marL="457200" indent="-457200">
              <a:lnSpc>
                <a:spcPct val="150000"/>
              </a:lnSpc>
              <a:buClr>
                <a:srgbClr val="2F7788"/>
              </a:buClr>
              <a:buSzPct val="120000"/>
              <a:buFont typeface="+mj-lt"/>
              <a:buAutoNum type="arabicPeriod"/>
            </a:pPr>
            <a:r>
              <a:rPr lang="el-GR" sz="2000" i="0" dirty="0">
                <a:solidFill>
                  <a:srgbClr val="5E5E5E"/>
                </a:solidFill>
              </a:rPr>
              <a:t>Έργα Μηχανογράφησης-Ενδιάμεσο Τελωνειακό Σύστημα</a:t>
            </a:r>
          </a:p>
          <a:p>
            <a:pPr marL="457200" indent="-457200">
              <a:lnSpc>
                <a:spcPct val="150000"/>
              </a:lnSpc>
              <a:buClr>
                <a:srgbClr val="2F7788"/>
              </a:buClr>
              <a:buSzPct val="120000"/>
              <a:buFont typeface="+mj-lt"/>
              <a:buAutoNum type="arabicPeriod"/>
            </a:pPr>
            <a:r>
              <a:rPr lang="el-GR" sz="2000" i="0" spc="0" dirty="0">
                <a:solidFill>
                  <a:srgbClr val="5E5E5E"/>
                </a:solidFill>
                <a:sym typeface="Helvetica Neue Light"/>
              </a:rPr>
              <a:t>Έργα Μηχανογράφησης-Σύστημα Διαχείρισης Υποδομών &amp; Εργασιών</a:t>
            </a:r>
          </a:p>
          <a:p>
            <a:pPr marL="457200" indent="-457200">
              <a:lnSpc>
                <a:spcPct val="150000"/>
              </a:lnSpc>
              <a:buClr>
                <a:srgbClr val="2F7788"/>
              </a:buClr>
              <a:buSzPct val="120000"/>
              <a:buFont typeface="+mj-lt"/>
              <a:buAutoNum type="arabicPeriod"/>
            </a:pPr>
            <a:endParaRPr lang="el-GR" sz="2000" i="0" spc="0" dirty="0">
              <a:solidFill>
                <a:srgbClr val="5E5E5E"/>
              </a:solidFill>
            </a:endParaRPr>
          </a:p>
          <a:p>
            <a:pPr>
              <a:lnSpc>
                <a:spcPct val="120000"/>
              </a:lnSpc>
              <a:buClr>
                <a:srgbClr val="2F7788"/>
              </a:buClr>
              <a:buSzPct val="120000"/>
            </a:pPr>
            <a:endParaRPr lang="el-GR" sz="2000" i="0" spc="0" dirty="0">
              <a:solidFill>
                <a:srgbClr val="5E5E5E"/>
              </a:solidFill>
            </a:endParaRPr>
          </a:p>
          <a:p>
            <a:pPr marL="457200" indent="-457200">
              <a:lnSpc>
                <a:spcPct val="120000"/>
              </a:lnSpc>
              <a:buClr>
                <a:srgbClr val="2F7788"/>
              </a:buClr>
              <a:buSzPct val="120000"/>
              <a:buFont typeface="Helvetica Neue Medium"/>
              <a:buAutoNum type="arabicPeriod"/>
            </a:pPr>
            <a:endParaRPr lang="el-GR" sz="2000" i="0" spc="0" dirty="0">
              <a:solidFill>
                <a:srgbClr val="5E5E5E"/>
              </a:solidFill>
            </a:endParaRPr>
          </a:p>
          <a:p>
            <a:pPr marL="457200" indent="-457200">
              <a:lnSpc>
                <a:spcPct val="150000"/>
              </a:lnSpc>
              <a:buClr>
                <a:srgbClr val="2F7788"/>
              </a:buClr>
              <a:buSzPct val="120000"/>
              <a:buFont typeface="+mj-lt"/>
              <a:buAutoNum type="arabicPeriod"/>
            </a:pPr>
            <a:endParaRPr lang="el-GR" sz="2000" i="0" spc="0" dirty="0">
              <a:solidFill>
                <a:srgbClr val="5E5E5E"/>
              </a:solidFill>
            </a:endParaRPr>
          </a:p>
        </p:txBody>
      </p:sp>
      <p:sp>
        <p:nvSpPr>
          <p:cNvPr id="57" name="Rectangle 56">
            <a:extLst>
              <a:ext uri="{FF2B5EF4-FFF2-40B4-BE49-F238E27FC236}">
                <a16:creationId xmlns:a16="http://schemas.microsoft.com/office/drawing/2014/main" id="{E4DC324F-4072-4BE0-B14F-D26DE2700859}"/>
              </a:ext>
            </a:extLst>
          </p:cNvPr>
          <p:cNvSpPr/>
          <p:nvPr/>
        </p:nvSpPr>
        <p:spPr>
          <a:xfrm>
            <a:off x="10217640" y="5518745"/>
            <a:ext cx="4169895"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58" name="Subtitle here">
            <a:extLst>
              <a:ext uri="{FF2B5EF4-FFF2-40B4-BE49-F238E27FC236}">
                <a16:creationId xmlns:a16="http://schemas.microsoft.com/office/drawing/2014/main" id="{F005FD15-AD49-452A-8391-7DB45DFE8228}"/>
              </a:ext>
            </a:extLst>
          </p:cNvPr>
          <p:cNvSpPr txBox="1"/>
          <p:nvPr/>
        </p:nvSpPr>
        <p:spPr>
          <a:xfrm>
            <a:off x="10381059" y="5499745"/>
            <a:ext cx="4226643"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Ομάδα Υλοποίησης</a:t>
            </a:r>
          </a:p>
        </p:txBody>
      </p:sp>
      <p:sp>
        <p:nvSpPr>
          <p:cNvPr id="59" name="Rectangle 58">
            <a:extLst>
              <a:ext uri="{FF2B5EF4-FFF2-40B4-BE49-F238E27FC236}">
                <a16:creationId xmlns:a16="http://schemas.microsoft.com/office/drawing/2014/main" id="{0709AB32-99E3-4185-B051-DAFD39AA7CE9}"/>
              </a:ext>
            </a:extLst>
          </p:cNvPr>
          <p:cNvSpPr/>
          <p:nvPr/>
        </p:nvSpPr>
        <p:spPr>
          <a:xfrm>
            <a:off x="10217640" y="6223820"/>
            <a:ext cx="5363083" cy="1885965"/>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60" name="Subtitle here">
            <a:extLst>
              <a:ext uri="{FF2B5EF4-FFF2-40B4-BE49-F238E27FC236}">
                <a16:creationId xmlns:a16="http://schemas.microsoft.com/office/drawing/2014/main" id="{02E3D9E1-4492-49F1-B8FB-8FC5CDBF1005}"/>
              </a:ext>
            </a:extLst>
          </p:cNvPr>
          <p:cNvSpPr txBox="1"/>
          <p:nvPr/>
        </p:nvSpPr>
        <p:spPr>
          <a:xfrm>
            <a:off x="10287297" y="6444788"/>
            <a:ext cx="5223767" cy="19352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285750" indent="-285750">
              <a:lnSpc>
                <a:spcPct val="120000"/>
              </a:lnSpc>
              <a:buClr>
                <a:srgbClr val="2F7788"/>
              </a:buClr>
              <a:buSzPct val="120000"/>
              <a:buFont typeface="Arial" panose="020B0604020202020204" pitchFamily="34" charset="0"/>
              <a:buChar char="•"/>
            </a:pPr>
            <a:r>
              <a:rPr lang="el-GR" sz="2400" i="0" spc="0" dirty="0">
                <a:solidFill>
                  <a:srgbClr val="5E5E5E"/>
                </a:solidFill>
              </a:rPr>
              <a:t>Τμήμα Ταχυδρομικών Υπηρεσιών</a:t>
            </a:r>
          </a:p>
          <a:p>
            <a:pPr marL="285750" indent="-285750">
              <a:lnSpc>
                <a:spcPct val="120000"/>
              </a:lnSpc>
              <a:buClr>
                <a:srgbClr val="2F7788"/>
              </a:buClr>
              <a:buSzPct val="120000"/>
              <a:buFont typeface="Arial" panose="020B0604020202020204" pitchFamily="34" charset="0"/>
              <a:buChar char="•"/>
            </a:pPr>
            <a:r>
              <a:rPr lang="el-GR" sz="2400" i="0" spc="0" dirty="0">
                <a:solidFill>
                  <a:srgbClr val="5E5E5E"/>
                </a:solidFill>
              </a:rPr>
              <a:t>ΤΥΠ</a:t>
            </a:r>
          </a:p>
          <a:p>
            <a:pPr marL="285750" indent="-285750">
              <a:lnSpc>
                <a:spcPct val="120000"/>
              </a:lnSpc>
              <a:buClr>
                <a:srgbClr val="2F7788"/>
              </a:buClr>
              <a:buSzPct val="120000"/>
              <a:buFont typeface="Arial" panose="020B0604020202020204" pitchFamily="34" charset="0"/>
              <a:buChar char="•"/>
            </a:pPr>
            <a:r>
              <a:rPr lang="el-GR" sz="2400" i="0" spc="0" dirty="0">
                <a:solidFill>
                  <a:srgbClr val="5E5E5E"/>
                </a:solidFill>
              </a:rPr>
              <a:t>ΤΗΜΥ</a:t>
            </a:r>
          </a:p>
          <a:p>
            <a:pPr>
              <a:lnSpc>
                <a:spcPct val="120000"/>
              </a:lnSpc>
              <a:buClr>
                <a:srgbClr val="2F7788"/>
              </a:buClr>
              <a:buSzPct val="120000"/>
            </a:pPr>
            <a:endParaRPr lang="el-GR" sz="3000" i="0" spc="0" dirty="0">
              <a:solidFill>
                <a:srgbClr val="5E5E5E"/>
              </a:solidFill>
            </a:endParaRPr>
          </a:p>
        </p:txBody>
      </p:sp>
      <p:sp>
        <p:nvSpPr>
          <p:cNvPr id="61" name="Rectangle 60">
            <a:extLst>
              <a:ext uri="{FF2B5EF4-FFF2-40B4-BE49-F238E27FC236}">
                <a16:creationId xmlns:a16="http://schemas.microsoft.com/office/drawing/2014/main" id="{B2CDFF40-1A04-4B2B-9CEC-EFE6533783D2}"/>
              </a:ext>
            </a:extLst>
          </p:cNvPr>
          <p:cNvSpPr/>
          <p:nvPr/>
        </p:nvSpPr>
        <p:spPr>
          <a:xfrm>
            <a:off x="10214218" y="8264398"/>
            <a:ext cx="5227524"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62" name="Subtitle here">
            <a:extLst>
              <a:ext uri="{FF2B5EF4-FFF2-40B4-BE49-F238E27FC236}">
                <a16:creationId xmlns:a16="http://schemas.microsoft.com/office/drawing/2014/main" id="{703D3113-B5F1-445E-9034-536B7AE983B6}"/>
              </a:ext>
            </a:extLst>
          </p:cNvPr>
          <p:cNvSpPr txBox="1"/>
          <p:nvPr/>
        </p:nvSpPr>
        <p:spPr>
          <a:xfrm>
            <a:off x="10381059" y="8239493"/>
            <a:ext cx="4526794" cy="6565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Οφέλη προς την Κοινωνία</a:t>
            </a:r>
          </a:p>
        </p:txBody>
      </p:sp>
      <p:sp>
        <p:nvSpPr>
          <p:cNvPr id="63" name="Rectangle 62">
            <a:extLst>
              <a:ext uri="{FF2B5EF4-FFF2-40B4-BE49-F238E27FC236}">
                <a16:creationId xmlns:a16="http://schemas.microsoft.com/office/drawing/2014/main" id="{C742AE7B-CDE9-49FC-8DD8-EB3D64B8111F}"/>
              </a:ext>
            </a:extLst>
          </p:cNvPr>
          <p:cNvSpPr/>
          <p:nvPr/>
        </p:nvSpPr>
        <p:spPr>
          <a:xfrm>
            <a:off x="10214219" y="9062101"/>
            <a:ext cx="13209014" cy="3149076"/>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64" name="Subtitle here">
            <a:extLst>
              <a:ext uri="{FF2B5EF4-FFF2-40B4-BE49-F238E27FC236}">
                <a16:creationId xmlns:a16="http://schemas.microsoft.com/office/drawing/2014/main" id="{0B5E7E13-ABCC-4953-9438-E0EFBA0166A2}"/>
              </a:ext>
            </a:extLst>
          </p:cNvPr>
          <p:cNvSpPr txBox="1"/>
          <p:nvPr/>
        </p:nvSpPr>
        <p:spPr>
          <a:xfrm>
            <a:off x="10232081" y="9234078"/>
            <a:ext cx="13205592" cy="287796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nSpc>
                <a:spcPct val="250000"/>
              </a:lnSpc>
              <a:buClr>
                <a:srgbClr val="2F7788"/>
              </a:buClr>
              <a:buSzPct val="120000"/>
              <a:buFont typeface="Wingdings" panose="05000000000000000000" pitchFamily="2" charset="2"/>
              <a:buChar char="q"/>
            </a:pPr>
            <a:r>
              <a:rPr lang="el-GR" sz="2400" i="0" spc="0" dirty="0">
                <a:solidFill>
                  <a:srgbClr val="5E5E5E"/>
                </a:solidFill>
              </a:rPr>
              <a:t>Εξοικονομήσεις από το κόστος μεταφοράς αντικειμένων.</a:t>
            </a:r>
          </a:p>
          <a:p>
            <a:pPr marL="457200" indent="-457200">
              <a:lnSpc>
                <a:spcPct val="250000"/>
              </a:lnSpc>
              <a:buClr>
                <a:srgbClr val="2F7788"/>
              </a:buClr>
              <a:buSzPct val="120000"/>
              <a:buFont typeface="Wingdings" panose="05000000000000000000" pitchFamily="2" charset="2"/>
              <a:buChar char="q"/>
            </a:pPr>
            <a:r>
              <a:rPr lang="el-GR" sz="2400" i="0" spc="0" dirty="0">
                <a:solidFill>
                  <a:srgbClr val="5E5E5E"/>
                </a:solidFill>
              </a:rPr>
              <a:t>Αξιοποίηση των δυνατοτήτων  και εκμετάλλευση των ευκαιριών που υπάρχουν </a:t>
            </a:r>
            <a:r>
              <a:rPr lang="el-GR" sz="2200" i="0" spc="0" dirty="0">
                <a:solidFill>
                  <a:srgbClr val="5E5E5E"/>
                </a:solidFill>
              </a:rPr>
              <a:t>.</a:t>
            </a:r>
          </a:p>
          <a:p>
            <a:pPr marL="457200" indent="-457200">
              <a:lnSpc>
                <a:spcPct val="120000"/>
              </a:lnSpc>
              <a:buClr>
                <a:srgbClr val="2F7788"/>
              </a:buClr>
              <a:buSzPct val="120000"/>
              <a:buFont typeface="Wingdings" panose="05000000000000000000" pitchFamily="2" charset="2"/>
              <a:buChar char="q"/>
            </a:pPr>
            <a:endParaRPr lang="el-GR" sz="2400" i="0" spc="0" dirty="0">
              <a:solidFill>
                <a:srgbClr val="5E5E5E"/>
              </a:solidFill>
            </a:endParaRPr>
          </a:p>
          <a:p>
            <a:pPr marL="457200" indent="-457200">
              <a:lnSpc>
                <a:spcPct val="150000"/>
              </a:lnSpc>
              <a:buClr>
                <a:srgbClr val="2F7788"/>
              </a:buClr>
              <a:buSzPct val="120000"/>
              <a:buFont typeface="Wingdings" panose="05000000000000000000" pitchFamily="2" charset="2"/>
              <a:buChar char="q"/>
            </a:pPr>
            <a:endParaRPr lang="el-GR" sz="2400" i="0" spc="0" dirty="0">
              <a:solidFill>
                <a:srgbClr val="5E5E5E"/>
              </a:solidFill>
            </a:endParaRPr>
          </a:p>
        </p:txBody>
      </p:sp>
      <p:sp>
        <p:nvSpPr>
          <p:cNvPr id="65" name="Rectangle 64">
            <a:extLst>
              <a:ext uri="{FF2B5EF4-FFF2-40B4-BE49-F238E27FC236}">
                <a16:creationId xmlns:a16="http://schemas.microsoft.com/office/drawing/2014/main" id="{13DEF2F9-68A1-4838-BA0E-0887037FB709}"/>
              </a:ext>
            </a:extLst>
          </p:cNvPr>
          <p:cNvSpPr/>
          <p:nvPr/>
        </p:nvSpPr>
        <p:spPr>
          <a:xfrm>
            <a:off x="16647370" y="5538433"/>
            <a:ext cx="4169896" cy="61195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66" name="Subtitle here">
            <a:extLst>
              <a:ext uri="{FF2B5EF4-FFF2-40B4-BE49-F238E27FC236}">
                <a16:creationId xmlns:a16="http://schemas.microsoft.com/office/drawing/2014/main" id="{BA8EBC47-DA9F-44A5-AE1D-949967FED906}"/>
              </a:ext>
            </a:extLst>
          </p:cNvPr>
          <p:cNvSpPr txBox="1"/>
          <p:nvPr/>
        </p:nvSpPr>
        <p:spPr>
          <a:xfrm>
            <a:off x="16834605" y="5576109"/>
            <a:ext cx="4226643" cy="60561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000" b="0" i="0" u="none" strike="noStrike" kern="0" cap="none" spc="0" normalizeH="0" baseline="0" noProof="0">
                <a:ln>
                  <a:noFill/>
                </a:ln>
                <a:solidFill>
                  <a:srgbClr val="FFFFFF"/>
                </a:solidFill>
                <a:effectLst/>
                <a:uLnTx/>
                <a:uFillTx/>
                <a:latin typeface="Arial" panose="020B0604020202020204"/>
                <a:cs typeface="Arial" panose="020B0604020202020204"/>
                <a:sym typeface="Arial" panose="020B0604020202020204"/>
              </a:rPr>
              <a:t>Αποδέκτες Οφελών</a:t>
            </a:r>
          </a:p>
        </p:txBody>
      </p:sp>
      <p:sp>
        <p:nvSpPr>
          <p:cNvPr id="67" name="Rectangle 66">
            <a:extLst>
              <a:ext uri="{FF2B5EF4-FFF2-40B4-BE49-F238E27FC236}">
                <a16:creationId xmlns:a16="http://schemas.microsoft.com/office/drawing/2014/main" id="{0A9B3BD3-B4FE-4112-8FC1-33CD217AA1DA}"/>
              </a:ext>
            </a:extLst>
          </p:cNvPr>
          <p:cNvSpPr/>
          <p:nvPr/>
        </p:nvSpPr>
        <p:spPr>
          <a:xfrm>
            <a:off x="16647370" y="6278772"/>
            <a:ext cx="6790303" cy="188596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GB" sz="3200" b="0" i="0" u="none" strike="noStrike" kern="0" cap="none" spc="0" normalizeH="0" baseline="0" noProof="0">
              <a:ln>
                <a:noFill/>
              </a:ln>
              <a:solidFill>
                <a:srgbClr val="FFFFFF"/>
              </a:solidFill>
              <a:effectLst/>
              <a:uLnTx/>
              <a:uFillTx/>
              <a:latin typeface="Helvetica Neue Medium"/>
              <a:ea typeface="+mn-ea"/>
              <a:cs typeface="+mn-cs"/>
              <a:sym typeface="Helvetica Neue Medium"/>
            </a:endParaRPr>
          </a:p>
        </p:txBody>
      </p:sp>
      <p:sp>
        <p:nvSpPr>
          <p:cNvPr id="68" name="Subtitle here">
            <a:extLst>
              <a:ext uri="{FF2B5EF4-FFF2-40B4-BE49-F238E27FC236}">
                <a16:creationId xmlns:a16="http://schemas.microsoft.com/office/drawing/2014/main" id="{74D0B437-9886-4B89-BFDC-A01140345C9A}"/>
              </a:ext>
            </a:extLst>
          </p:cNvPr>
          <p:cNvSpPr txBox="1"/>
          <p:nvPr/>
        </p:nvSpPr>
        <p:spPr>
          <a:xfrm>
            <a:off x="16865451" y="6817820"/>
            <a:ext cx="6401159" cy="57214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marR="0" lvl="0" indent="-457200" algn="l" defTabSz="457200" rtl="0" eaLnBrk="1" fontAlgn="auto" latinLnBrk="0" hangingPunct="0">
              <a:lnSpc>
                <a:spcPct val="120000"/>
              </a:lnSpc>
              <a:spcBef>
                <a:spcPts val="0"/>
              </a:spcBef>
              <a:spcAft>
                <a:spcPts val="0"/>
              </a:spcAft>
              <a:buClr>
                <a:srgbClr val="2F7788"/>
              </a:buClr>
              <a:buSzPct val="120000"/>
              <a:buFont typeface="+mj-lt"/>
              <a:buAutoNum type="arabicPeriod"/>
              <a:tabLst/>
              <a:defRPr/>
            </a:pPr>
            <a:r>
              <a:rPr kumimoji="0" lang="el-GR" sz="28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rPr>
              <a:t>Όλοι οι πολίτες</a:t>
            </a:r>
            <a:endParaRPr kumimoji="0" lang="en-GB" sz="2800" b="0" i="0" u="none" strike="noStrike" kern="0" cap="none" spc="0" normalizeH="0" baseline="0" noProof="0">
              <a:ln>
                <a:noFill/>
              </a:ln>
              <a:solidFill>
                <a:srgbClr val="5E5E5E"/>
              </a:solidFill>
              <a:effectLst/>
              <a:uLnTx/>
              <a:uFillTx/>
              <a:latin typeface="Arial" panose="020B0604020202020204"/>
              <a:cs typeface="Arial" panose="020B0604020202020204"/>
              <a:sym typeface="Arial" panose="020B0604020202020204"/>
            </a:endParaRPr>
          </a:p>
        </p:txBody>
      </p:sp>
      <p:sp>
        <p:nvSpPr>
          <p:cNvPr id="69" name="Subtitle here">
            <a:extLst>
              <a:ext uri="{FF2B5EF4-FFF2-40B4-BE49-F238E27FC236}">
                <a16:creationId xmlns:a16="http://schemas.microsoft.com/office/drawing/2014/main" id="{1995EE9B-1D66-444E-BBA9-6CBB02AF1C75}"/>
              </a:ext>
            </a:extLst>
          </p:cNvPr>
          <p:cNvSpPr txBox="1"/>
          <p:nvPr/>
        </p:nvSpPr>
        <p:spPr>
          <a:xfrm>
            <a:off x="15580723" y="4019848"/>
            <a:ext cx="2342280" cy="706284"/>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l" defTabSz="457200" rtl="0" eaLnBrk="1" fontAlgn="auto" latinLnBrk="0" hangingPunct="0">
              <a:lnSpc>
                <a:spcPct val="120000"/>
              </a:lnSpc>
              <a:spcBef>
                <a:spcPts val="0"/>
              </a:spcBef>
              <a:spcAft>
                <a:spcPts val="0"/>
              </a:spcAft>
              <a:buClr>
                <a:srgbClr val="2F7788"/>
              </a:buClr>
              <a:buSzPct val="120000"/>
              <a:buFontTx/>
              <a:buNone/>
              <a:tabLst/>
              <a:defRPr/>
            </a:pPr>
            <a:r>
              <a:rPr kumimoji="0" lang="el-GR" sz="3600" b="1" i="0" u="none" strike="noStrike" kern="0" cap="none" spc="0" normalizeH="0" baseline="0" noProof="0" dirty="0">
                <a:ln>
                  <a:noFill/>
                </a:ln>
                <a:solidFill>
                  <a:srgbClr val="2F7788"/>
                </a:solidFill>
                <a:effectLst/>
                <a:uLnTx/>
                <a:uFillTx/>
                <a:latin typeface="Arial" panose="020B0604020202020204"/>
                <a:cs typeface="Arial" panose="020B0604020202020204"/>
                <a:sym typeface="Arial" panose="020B0604020202020204"/>
              </a:rPr>
              <a:t>€</a:t>
            </a:r>
            <a:r>
              <a:rPr lang="el-GR" sz="3600" b="1" i="0" spc="0" dirty="0">
                <a:solidFill>
                  <a:srgbClr val="2F7788"/>
                </a:solidFill>
              </a:rPr>
              <a:t>792 χιλ.</a:t>
            </a:r>
          </a:p>
        </p:txBody>
      </p:sp>
      <p:sp>
        <p:nvSpPr>
          <p:cNvPr id="70" name="Subtitle here">
            <a:extLst>
              <a:ext uri="{FF2B5EF4-FFF2-40B4-BE49-F238E27FC236}">
                <a16:creationId xmlns:a16="http://schemas.microsoft.com/office/drawing/2014/main" id="{61230BC9-E6D9-4881-B33D-2E873F41090E}"/>
              </a:ext>
            </a:extLst>
          </p:cNvPr>
          <p:cNvSpPr txBox="1"/>
          <p:nvPr/>
        </p:nvSpPr>
        <p:spPr>
          <a:xfrm>
            <a:off x="18208293" y="4025826"/>
            <a:ext cx="2370910" cy="807337"/>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ctr" defTabSz="457200" rtl="0" eaLnBrk="1" fontAlgn="auto" latinLnBrk="0" hangingPunct="0">
              <a:lnSpc>
                <a:spcPct val="120000"/>
              </a:lnSpc>
              <a:spcBef>
                <a:spcPts val="0"/>
              </a:spcBef>
              <a:spcAft>
                <a:spcPts val="0"/>
              </a:spcAft>
              <a:buClr>
                <a:srgbClr val="2F7788"/>
              </a:buClr>
              <a:buSzPct val="120000"/>
              <a:buFontTx/>
              <a:buNone/>
              <a:tabLst/>
              <a:defRPr/>
            </a:pPr>
            <a:r>
              <a:rPr lang="el-GR" sz="2000" i="0" spc="0" dirty="0">
                <a:solidFill>
                  <a:srgbClr val="5E5E5E"/>
                </a:solidFill>
              </a:rPr>
              <a:t>Ιούλιο 2024 – Δεκέμβριος 2026</a:t>
            </a:r>
          </a:p>
        </p:txBody>
      </p:sp>
      <p:sp>
        <p:nvSpPr>
          <p:cNvPr id="71" name="Rectangle 70">
            <a:extLst>
              <a:ext uri="{FF2B5EF4-FFF2-40B4-BE49-F238E27FC236}">
                <a16:creationId xmlns:a16="http://schemas.microsoft.com/office/drawing/2014/main" id="{FF98C9F4-38C6-4FC3-9D72-474F1D9EBBE1}"/>
              </a:ext>
            </a:extLst>
          </p:cNvPr>
          <p:cNvSpPr/>
          <p:nvPr/>
        </p:nvSpPr>
        <p:spPr>
          <a:xfrm>
            <a:off x="17178978" y="12793186"/>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72" name="Rectangle 71">
            <a:extLst>
              <a:ext uri="{FF2B5EF4-FFF2-40B4-BE49-F238E27FC236}">
                <a16:creationId xmlns:a16="http://schemas.microsoft.com/office/drawing/2014/main" id="{70018188-E494-456F-B21C-593DEB353C87}"/>
              </a:ext>
            </a:extLst>
          </p:cNvPr>
          <p:cNvSpPr/>
          <p:nvPr/>
        </p:nvSpPr>
        <p:spPr>
          <a:xfrm>
            <a:off x="17150099" y="12805845"/>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pic>
        <p:nvPicPr>
          <p:cNvPr id="73" name="Image" descr="Image">
            <a:extLst>
              <a:ext uri="{FF2B5EF4-FFF2-40B4-BE49-F238E27FC236}">
                <a16:creationId xmlns:a16="http://schemas.microsoft.com/office/drawing/2014/main" id="{FD0DC62C-2ECD-4BAF-AC27-8D5008F1631D}"/>
              </a:ext>
            </a:extLst>
          </p:cNvPr>
          <p:cNvPicPr>
            <a:picLocks noChangeAspect="1"/>
          </p:cNvPicPr>
          <p:nvPr/>
        </p:nvPicPr>
        <p:blipFill>
          <a:blip r:embed="rId2"/>
          <a:stretch>
            <a:fillRect/>
          </a:stretch>
        </p:blipFill>
        <p:spPr>
          <a:xfrm>
            <a:off x="16031851" y="11516983"/>
            <a:ext cx="8483136" cy="2286452"/>
          </a:xfrm>
          <a:prstGeom prst="rect">
            <a:avLst/>
          </a:prstGeom>
          <a:ln w="12700">
            <a:miter lim="400000"/>
          </a:ln>
        </p:spPr>
      </p:pic>
      <p:sp>
        <p:nvSpPr>
          <p:cNvPr id="74" name="Rectangle 73">
            <a:extLst>
              <a:ext uri="{FF2B5EF4-FFF2-40B4-BE49-F238E27FC236}">
                <a16:creationId xmlns:a16="http://schemas.microsoft.com/office/drawing/2014/main" id="{D1B3586B-FB56-44D3-8171-EDCC73A93F14}"/>
              </a:ext>
            </a:extLst>
          </p:cNvPr>
          <p:cNvSpPr/>
          <p:nvPr/>
        </p:nvSpPr>
        <p:spPr>
          <a:xfrm>
            <a:off x="17134548" y="12893280"/>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Tree>
    <p:extLst>
      <p:ext uri="{BB962C8B-B14F-4D97-AF65-F5344CB8AC3E}">
        <p14:creationId xmlns:p14="http://schemas.microsoft.com/office/powerpoint/2010/main" val="201211546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ΚΥΠΡΙΑΚΗ ΔΗΜΟΚΡΑΤΙΑ / ΠΝΕΥΜΑΤΙΚΑ ΔΙΚΑΙΩΜΑΤΑ 2020">
            <a:extLst>
              <a:ext uri="{FF2B5EF4-FFF2-40B4-BE49-F238E27FC236}">
                <a16:creationId xmlns:a16="http://schemas.microsoft.com/office/drawing/2014/main" id="{D651A1B5-FDF0-4DC1-AD5C-C8597F02F2D2}"/>
              </a:ext>
            </a:extLst>
          </p:cNvPr>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4" name="headline goes here goes here">
            <a:extLst>
              <a:ext uri="{FF2B5EF4-FFF2-40B4-BE49-F238E27FC236}">
                <a16:creationId xmlns:a16="http://schemas.microsoft.com/office/drawing/2014/main" id="{7A1C6536-9820-45B7-B140-E91B1DE174AE}"/>
              </a:ext>
            </a:extLst>
          </p:cNvPr>
          <p:cNvSpPr txBox="1"/>
          <p:nvPr/>
        </p:nvSpPr>
        <p:spPr>
          <a:xfrm>
            <a:off x="860928" y="562098"/>
            <a:ext cx="8996303"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err="1">
                <a:latin typeface="Arial" panose="020B0604020202020204" pitchFamily="34" charset="0"/>
                <a:cs typeface="Arial" panose="020B0604020202020204" pitchFamily="34" charset="0"/>
              </a:rPr>
              <a:t>σιο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Σχ</a:t>
            </a:r>
            <a:r>
              <a:rPr lang="en-GB" b="1" dirty="0">
                <a:latin typeface="Arial" panose="020B0604020202020204" pitchFamily="34" charset="0"/>
                <a:cs typeface="Arial" panose="020B0604020202020204" pitchFamily="34" charset="0"/>
              </a:rPr>
              <a:t>e</a:t>
            </a:r>
            <a:r>
              <a:rPr lang="el-GR" b="1" dirty="0" err="1">
                <a:latin typeface="Arial" panose="020B0604020202020204" pitchFamily="34" charset="0"/>
                <a:cs typeface="Arial" panose="020B0604020202020204" pitchFamily="34" charset="0"/>
              </a:rPr>
              <a:t>διο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2026 </a:t>
            </a:r>
          </a:p>
        </p:txBody>
      </p:sp>
      <p:sp>
        <p:nvSpPr>
          <p:cNvPr id="5" name="Subtitle here">
            <a:extLst>
              <a:ext uri="{FF2B5EF4-FFF2-40B4-BE49-F238E27FC236}">
                <a16:creationId xmlns:a16="http://schemas.microsoft.com/office/drawing/2014/main" id="{4EE2D84F-13DF-4AE3-922B-57AE57F170AE}"/>
              </a:ext>
            </a:extLst>
          </p:cNvPr>
          <p:cNvSpPr txBox="1"/>
          <p:nvPr/>
        </p:nvSpPr>
        <p:spPr>
          <a:xfrm>
            <a:off x="860927" y="1097258"/>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Ετήσιος Σχεδιασμός</a:t>
            </a:r>
          </a:p>
        </p:txBody>
      </p:sp>
      <p:sp>
        <p:nvSpPr>
          <p:cNvPr id="6" name="Subtitle here">
            <a:extLst>
              <a:ext uri="{FF2B5EF4-FFF2-40B4-BE49-F238E27FC236}">
                <a16:creationId xmlns:a16="http://schemas.microsoft.com/office/drawing/2014/main" id="{2CCE44C1-4E6B-4B68-B66A-D2702114FD2A}"/>
              </a:ext>
            </a:extLst>
          </p:cNvPr>
          <p:cNvSpPr txBox="1"/>
          <p:nvPr/>
        </p:nvSpPr>
        <p:spPr>
          <a:xfrm>
            <a:off x="852000" y="2466170"/>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Στόχος</a:t>
            </a:r>
            <a:endParaRPr lang="el-GR" sz="2400" b="1" i="0" kern="0" spc="0">
              <a:solidFill>
                <a:srgbClr val="2F7788"/>
              </a:solidFill>
            </a:endParaRPr>
          </a:p>
        </p:txBody>
      </p:sp>
      <p:sp>
        <p:nvSpPr>
          <p:cNvPr id="7" name="Rectangle 6">
            <a:extLst>
              <a:ext uri="{FF2B5EF4-FFF2-40B4-BE49-F238E27FC236}">
                <a16:creationId xmlns:a16="http://schemas.microsoft.com/office/drawing/2014/main" id="{71F640CB-F511-4B64-98E3-A7F464C48B27}"/>
              </a:ext>
            </a:extLst>
          </p:cNvPr>
          <p:cNvSpPr/>
          <p:nvPr/>
        </p:nvSpPr>
        <p:spPr>
          <a:xfrm>
            <a:off x="852000" y="2905554"/>
            <a:ext cx="13625094" cy="1009242"/>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Subtitle here">
            <a:extLst>
              <a:ext uri="{FF2B5EF4-FFF2-40B4-BE49-F238E27FC236}">
                <a16:creationId xmlns:a16="http://schemas.microsoft.com/office/drawing/2014/main" id="{91544211-ED76-4EF6-9BD8-629AF4CAF0C7}"/>
              </a:ext>
            </a:extLst>
          </p:cNvPr>
          <p:cNvSpPr txBox="1"/>
          <p:nvPr/>
        </p:nvSpPr>
        <p:spPr>
          <a:xfrm>
            <a:off x="852000" y="1858685"/>
            <a:ext cx="13965012" cy="77335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4000" b="1" i="0" dirty="0">
                <a:solidFill>
                  <a:srgbClr val="E38C19"/>
                </a:solidFill>
              </a:rPr>
              <a:t>Σχέδιο Δράσης Σεπτέμβριος 2026</a:t>
            </a:r>
          </a:p>
        </p:txBody>
      </p:sp>
      <p:sp>
        <p:nvSpPr>
          <p:cNvPr id="9" name="Subtitle here">
            <a:extLst>
              <a:ext uri="{FF2B5EF4-FFF2-40B4-BE49-F238E27FC236}">
                <a16:creationId xmlns:a16="http://schemas.microsoft.com/office/drawing/2014/main" id="{79B42ACE-8706-425D-8BEB-C412CD4517FC}"/>
              </a:ext>
            </a:extLst>
          </p:cNvPr>
          <p:cNvSpPr txBox="1"/>
          <p:nvPr/>
        </p:nvSpPr>
        <p:spPr>
          <a:xfrm>
            <a:off x="963551" y="705366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1.1</a:t>
            </a:r>
            <a:endParaRPr lang="el-GR" sz="2400" b="1" i="0" kern="0" spc="0">
              <a:solidFill>
                <a:schemeClr val="bg1"/>
              </a:solidFill>
            </a:endParaRPr>
          </a:p>
        </p:txBody>
      </p:sp>
      <p:sp>
        <p:nvSpPr>
          <p:cNvPr id="10" name="Subtitle here">
            <a:extLst>
              <a:ext uri="{FF2B5EF4-FFF2-40B4-BE49-F238E27FC236}">
                <a16:creationId xmlns:a16="http://schemas.microsoft.com/office/drawing/2014/main" id="{9BF8C384-C617-441A-8B88-2395EEFB2009}"/>
              </a:ext>
            </a:extLst>
          </p:cNvPr>
          <p:cNvSpPr txBox="1"/>
          <p:nvPr/>
        </p:nvSpPr>
        <p:spPr>
          <a:xfrm>
            <a:off x="963551" y="9253223"/>
            <a:ext cx="526558" cy="54579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spc="0">
                <a:solidFill>
                  <a:schemeClr val="bg1"/>
                </a:solidFill>
              </a:rPr>
              <a:t>1.2</a:t>
            </a:r>
            <a:endParaRPr lang="el-GR" sz="2400" b="1" i="0" kern="0" spc="0">
              <a:solidFill>
                <a:schemeClr val="bg1"/>
              </a:solidFill>
            </a:endParaRPr>
          </a:p>
        </p:txBody>
      </p:sp>
      <p:sp>
        <p:nvSpPr>
          <p:cNvPr id="11" name="Line">
            <a:extLst>
              <a:ext uri="{FF2B5EF4-FFF2-40B4-BE49-F238E27FC236}">
                <a16:creationId xmlns:a16="http://schemas.microsoft.com/office/drawing/2014/main" id="{9DF1E0CC-C12F-4BDF-9117-6F996E16F800}"/>
              </a:ext>
            </a:extLst>
          </p:cNvPr>
          <p:cNvSpPr/>
          <p:nvPr/>
        </p:nvSpPr>
        <p:spPr>
          <a:xfrm>
            <a:off x="572081" y="4004192"/>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graphicFrame>
        <p:nvGraphicFramePr>
          <p:cNvPr id="13" name="Table 12">
            <a:extLst>
              <a:ext uri="{FF2B5EF4-FFF2-40B4-BE49-F238E27FC236}">
                <a16:creationId xmlns:a16="http://schemas.microsoft.com/office/drawing/2014/main" id="{16F26D1B-49EC-4767-8667-50F2BCA9E97B}"/>
              </a:ext>
            </a:extLst>
          </p:cNvPr>
          <p:cNvGraphicFramePr>
            <a:graphicFrameLocks noGrp="1"/>
          </p:cNvGraphicFramePr>
          <p:nvPr>
            <p:extLst>
              <p:ext uri="{D42A27DB-BD31-4B8C-83A1-F6EECF244321}">
                <p14:modId xmlns:p14="http://schemas.microsoft.com/office/powerpoint/2010/main" val="1551070853"/>
              </p:ext>
            </p:extLst>
          </p:nvPr>
        </p:nvGraphicFramePr>
        <p:xfrm>
          <a:off x="852000" y="3847464"/>
          <a:ext cx="21599439" cy="7595114"/>
        </p:xfrm>
        <a:graphic>
          <a:graphicData uri="http://schemas.openxmlformats.org/drawingml/2006/table">
            <a:tbl>
              <a:tblPr/>
              <a:tblGrid>
                <a:gridCol w="1285090">
                  <a:extLst>
                    <a:ext uri="{9D8B030D-6E8A-4147-A177-3AD203B41FA5}">
                      <a16:colId xmlns:a16="http://schemas.microsoft.com/office/drawing/2014/main" val="548706971"/>
                    </a:ext>
                  </a:extLst>
                </a:gridCol>
                <a:gridCol w="5632063">
                  <a:extLst>
                    <a:ext uri="{9D8B030D-6E8A-4147-A177-3AD203B41FA5}">
                      <a16:colId xmlns:a16="http://schemas.microsoft.com/office/drawing/2014/main" val="758759193"/>
                    </a:ext>
                  </a:extLst>
                </a:gridCol>
                <a:gridCol w="2934608">
                  <a:extLst>
                    <a:ext uri="{9D8B030D-6E8A-4147-A177-3AD203B41FA5}">
                      <a16:colId xmlns:a16="http://schemas.microsoft.com/office/drawing/2014/main" val="3375078525"/>
                    </a:ext>
                  </a:extLst>
                </a:gridCol>
                <a:gridCol w="1713495">
                  <a:extLst>
                    <a:ext uri="{9D8B030D-6E8A-4147-A177-3AD203B41FA5}">
                      <a16:colId xmlns:a16="http://schemas.microsoft.com/office/drawing/2014/main" val="1732535182"/>
                    </a:ext>
                  </a:extLst>
                </a:gridCol>
                <a:gridCol w="1418066">
                  <a:extLst>
                    <a:ext uri="{9D8B030D-6E8A-4147-A177-3AD203B41FA5}">
                      <a16:colId xmlns:a16="http://schemas.microsoft.com/office/drawing/2014/main" val="4172328627"/>
                    </a:ext>
                  </a:extLst>
                </a:gridCol>
                <a:gridCol w="1989232">
                  <a:extLst>
                    <a:ext uri="{9D8B030D-6E8A-4147-A177-3AD203B41FA5}">
                      <a16:colId xmlns:a16="http://schemas.microsoft.com/office/drawing/2014/main" val="3759351354"/>
                    </a:ext>
                  </a:extLst>
                </a:gridCol>
                <a:gridCol w="1949840">
                  <a:extLst>
                    <a:ext uri="{9D8B030D-6E8A-4147-A177-3AD203B41FA5}">
                      <a16:colId xmlns:a16="http://schemas.microsoft.com/office/drawing/2014/main" val="2773100466"/>
                    </a:ext>
                  </a:extLst>
                </a:gridCol>
                <a:gridCol w="1910450">
                  <a:extLst>
                    <a:ext uri="{9D8B030D-6E8A-4147-A177-3AD203B41FA5}">
                      <a16:colId xmlns:a16="http://schemas.microsoft.com/office/drawing/2014/main" val="4264504694"/>
                    </a:ext>
                  </a:extLst>
                </a:gridCol>
                <a:gridCol w="2388765">
                  <a:extLst>
                    <a:ext uri="{9D8B030D-6E8A-4147-A177-3AD203B41FA5}">
                      <a16:colId xmlns:a16="http://schemas.microsoft.com/office/drawing/2014/main" val="1942438250"/>
                    </a:ext>
                  </a:extLst>
                </a:gridCol>
                <a:gridCol w="377830">
                  <a:extLst>
                    <a:ext uri="{9D8B030D-6E8A-4147-A177-3AD203B41FA5}">
                      <a16:colId xmlns:a16="http://schemas.microsoft.com/office/drawing/2014/main" val="2291529095"/>
                    </a:ext>
                  </a:extLst>
                </a:gridCol>
              </a:tblGrid>
              <a:tr h="257275">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200" b="0" i="0" u="none" strike="noStrike">
                        <a:solidFill>
                          <a:srgbClr val="000000"/>
                        </a:solidFill>
                        <a:effectLst/>
                        <a:latin typeface="Arial" panose="020B0604020202020204" pitchFamily="34" charset="0"/>
                      </a:endParaRPr>
                    </a:p>
                  </a:txBody>
                  <a:tcPr marL="9525" marR="9525" marT="9525" marB="0" anchor="b">
                    <a:lnL>
                      <a:noFill/>
                    </a:lnL>
                    <a:lnR>
                      <a:noFill/>
                    </a:lnR>
                    <a:lnT>
                      <a:noFill/>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010296092"/>
                  </a:ext>
                </a:extLst>
              </a:tr>
              <a:tr h="1234177">
                <a:tc>
                  <a:txBody>
                    <a:bodyPr/>
                    <a:lstStyle/>
                    <a:p>
                      <a:pPr algn="l" fontAlgn="b"/>
                      <a:endParaRPr lang="en-US" sz="2000" b="0" i="0" u="none" strike="noStrike" dirty="0">
                        <a:solidFill>
                          <a:srgbClr val="FFFFFF"/>
                        </a:solidFill>
                        <a:effectLst/>
                        <a:latin typeface="Calibri"/>
                      </a:endParaRP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solidFill>
                      <a:srgbClr val="2F7788"/>
                    </a:solidFill>
                  </a:tcPr>
                </a:tc>
                <a:tc>
                  <a:txBody>
                    <a:bodyPr/>
                    <a:lstStyle/>
                    <a:p>
                      <a:pPr algn="ctr" fontAlgn="b"/>
                      <a:r>
                        <a:rPr lang="el-GR" sz="2000" b="0" i="0" u="none" strike="noStrike" dirty="0">
                          <a:solidFill>
                            <a:srgbClr val="000000"/>
                          </a:solidFill>
                          <a:effectLst/>
                          <a:latin typeface="Arial"/>
                        </a:rPr>
                        <a:t>Παρεμβάσεις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Έναρξη/ Ολοκλήρωση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Συναρμόδια Υπουργεία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Αρμόδια</a:t>
                      </a:r>
                    </a:p>
                    <a:p>
                      <a:pPr algn="ctr" fontAlgn="b"/>
                      <a:r>
                        <a:rPr lang="el-GR" sz="2000" b="0" i="0" u="none" strike="noStrike" dirty="0">
                          <a:solidFill>
                            <a:srgbClr val="000000"/>
                          </a:solidFill>
                          <a:effectLst/>
                          <a:latin typeface="Arial"/>
                        </a:rPr>
                        <a:t> Υπηρεσία</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Εξασφαλισμένη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Πηγές </a:t>
                      </a:r>
                      <a:r>
                        <a:rPr lang="el-GR" sz="2000" b="0" i="0" u="none" strike="noStrike" dirty="0" err="1">
                          <a:solidFill>
                            <a:srgbClr val="000000"/>
                          </a:solidFill>
                          <a:effectLst/>
                          <a:latin typeface="Arial"/>
                        </a:rPr>
                        <a:t>Χρηματ</a:t>
                      </a:r>
                      <a:r>
                        <a:rPr lang="el-GR" sz="2000" b="0" i="0" u="none" strike="noStrike" dirty="0">
                          <a:solidFill>
                            <a:srgbClr val="000000"/>
                          </a:solidFill>
                          <a:effectLst/>
                          <a:latin typeface="Arial"/>
                        </a:rPr>
                        <a:t>/</a:t>
                      </a:r>
                      <a:r>
                        <a:rPr lang="el-GR" sz="2000" b="0" i="0" u="none" strike="noStrike" dirty="0" err="1">
                          <a:solidFill>
                            <a:srgbClr val="000000"/>
                          </a:solidFill>
                          <a:effectLst/>
                          <a:latin typeface="Arial"/>
                        </a:rPr>
                        <a:t>σης</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1" i="0" u="none" strike="noStrike" dirty="0">
                          <a:solidFill>
                            <a:srgbClr val="000000"/>
                          </a:solidFill>
                          <a:effectLst/>
                          <a:latin typeface="Arial"/>
                        </a:rPr>
                        <a:t>Ένδειξη</a:t>
                      </a:r>
                      <a:br>
                        <a:rPr lang="el-GR" sz="2000" b="1" i="0" u="none" strike="noStrike" dirty="0">
                          <a:solidFill>
                            <a:srgbClr val="000000"/>
                          </a:solidFill>
                          <a:effectLst/>
                          <a:latin typeface="Arial"/>
                        </a:rPr>
                      </a:br>
                      <a:r>
                        <a:rPr lang="el-GR" sz="2000" b="1" i="0" u="none" strike="noStrike" dirty="0">
                          <a:solidFill>
                            <a:srgbClr val="000000"/>
                          </a:solidFill>
                          <a:effectLst/>
                          <a:latin typeface="Arial"/>
                        </a:rPr>
                        <a:t>Κόστους</a:t>
                      </a:r>
                      <a:br>
                        <a:rPr lang="el-GR" sz="2000" b="1" i="0" u="none" strike="noStrike" dirty="0">
                          <a:solidFill>
                            <a:srgbClr val="000000"/>
                          </a:solidFill>
                          <a:effectLst/>
                          <a:latin typeface="Arial"/>
                        </a:rPr>
                      </a:br>
                      <a:r>
                        <a:rPr lang="el-GR" sz="2000" b="0" i="0" u="none" strike="noStrike" dirty="0">
                          <a:solidFill>
                            <a:srgbClr val="000000"/>
                          </a:solidFill>
                          <a:effectLst/>
                          <a:latin typeface="Arial"/>
                        </a:rPr>
                        <a:t>(σε εκατ. €)</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b"/>
                      <a:r>
                        <a:rPr lang="el-GR" sz="2000" b="0" i="0" u="none" strike="noStrike" dirty="0">
                          <a:solidFill>
                            <a:srgbClr val="000000"/>
                          </a:solidFill>
                          <a:effectLst/>
                          <a:latin typeface="Arial"/>
                        </a:rPr>
                        <a:t>Είδος</a:t>
                      </a:r>
                      <a:br>
                        <a:rPr lang="el-GR" sz="2000" b="0" i="0" u="none" strike="noStrike" dirty="0">
                          <a:solidFill>
                            <a:srgbClr val="000000"/>
                          </a:solidFill>
                          <a:effectLst/>
                          <a:latin typeface="Arial"/>
                        </a:rPr>
                      </a:br>
                      <a:r>
                        <a:rPr lang="el-GR" sz="2000" b="0" i="0" u="none" strike="noStrike" dirty="0">
                          <a:solidFill>
                            <a:srgbClr val="000000"/>
                          </a:solidFill>
                          <a:effectLst/>
                          <a:latin typeface="Arial"/>
                        </a:rPr>
                        <a:t>Παρέμβασης **</a:t>
                      </a:r>
                    </a:p>
                  </a:txBody>
                  <a:tcPr marL="9525" marR="9525" marT="9525" marB="0" anchor="b">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85483885"/>
                  </a:ext>
                </a:extLst>
              </a:tr>
              <a:tr h="1234177">
                <a:tc>
                  <a:txBody>
                    <a:bodyPr/>
                    <a:lstStyle/>
                    <a:p>
                      <a:pPr algn="ctr" fontAlgn="ctr"/>
                      <a:r>
                        <a:rPr lang="el-GR" sz="2000" b="0" i="0" u="none" strike="noStrike" dirty="0">
                          <a:solidFill>
                            <a:srgbClr val="FFFFFF"/>
                          </a:solidFill>
                          <a:effectLst/>
                          <a:latin typeface="Arial"/>
                        </a:rPr>
                        <a:t>1.</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a:noFill/>
                    </a:lnB>
                    <a:solidFill>
                      <a:srgbClr val="2F7788"/>
                    </a:solidFill>
                  </a:tcPr>
                </a:tc>
                <a:tc>
                  <a:txBody>
                    <a:bodyPr/>
                    <a:lstStyle/>
                    <a:p>
                      <a:pPr algn="l" rtl="0" fontAlgn="ctr"/>
                      <a:r>
                        <a:rPr lang="en-US" sz="2000" b="0" i="0" u="none" strike="noStrike" dirty="0">
                          <a:solidFill>
                            <a:srgbClr val="5E5E5E"/>
                          </a:solidFill>
                          <a:effectLst/>
                          <a:latin typeface="Arial"/>
                        </a:rPr>
                        <a:t>Customer Relationship management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Ιούλιο 2024 – Δεκέμβριο 2025</a:t>
                      </a:r>
                      <a:endParaRPr lang="en-US" sz="2000" b="0" i="0" u="none" strike="noStrike" dirty="0">
                        <a:solidFill>
                          <a:srgbClr val="757171"/>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endParaRPr lang="el-GR" sz="2000" b="0" i="0" u="none" strike="noStrike" cap="none" spc="0" baseline="0" dirty="0">
                        <a:solidFill>
                          <a:srgbClr val="757171"/>
                        </a:solidFill>
                        <a:effectLst/>
                        <a:uFillTx/>
                        <a:latin typeface="Arial" panose="020B0604020202020204" pitchFamily="34" charset="0"/>
                        <a:ea typeface="+mn-ea"/>
                        <a:cs typeface="+mn-cs"/>
                        <a:sym typeface="Helvetica Neue Light"/>
                      </a:endParaRPr>
                    </a:p>
                    <a:p>
                      <a:pPr marL="0" marR="0" lvl="0" indent="0" algn="ctr" defTabSz="825500" rtl="0" eaLnBrk="1" fontAlgn="ctr" latinLnBrk="0" hangingPunct="1">
                        <a:lnSpc>
                          <a:spcPct val="100000"/>
                        </a:lnSpc>
                        <a:spcBef>
                          <a:spcPts val="0"/>
                        </a:spcBef>
                        <a:spcAft>
                          <a:spcPts val="0"/>
                        </a:spcAft>
                        <a:buClrTx/>
                        <a:buSzTx/>
                        <a:buFontTx/>
                        <a:buNone/>
                        <a:tabLst/>
                        <a:defRPr/>
                      </a:pPr>
                      <a:endParaRPr lang="en-US" sz="2000" b="0" i="0" u="none" strike="noStrike" cap="none" spc="0" baseline="0" dirty="0">
                        <a:solidFill>
                          <a:srgbClr val="757171"/>
                        </a:solidFill>
                        <a:effectLst/>
                        <a:uFillTx/>
                        <a:latin typeface="Arial"/>
                        <a:ea typeface="+mn-ea"/>
                        <a:cs typeface="+mn-cs"/>
                        <a:sym typeface="Helvetica Neue Light"/>
                      </a:endParaRPr>
                    </a:p>
                    <a:p>
                      <a:pPr algn="ctr" rtl="0" fontAlgn="ctr"/>
                      <a:endParaRPr lang="en-US" sz="2000" b="0" i="0" u="none" strike="noStrike" dirty="0">
                        <a:solidFill>
                          <a:srgbClr val="5E5E5E"/>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ΤΤΥ</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114 χιλ. </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576895799"/>
                  </a:ext>
                </a:extLst>
              </a:tr>
              <a:tr h="2037816">
                <a:tc>
                  <a:txBody>
                    <a:bodyPr/>
                    <a:lstStyle/>
                    <a:p>
                      <a:pPr algn="ctr" fontAlgn="ctr"/>
                      <a:r>
                        <a:rPr lang="el-GR" sz="2000" b="0" i="0" u="none" strike="noStrike" dirty="0">
                          <a:solidFill>
                            <a:srgbClr val="FFFFFF"/>
                          </a:solidFill>
                          <a:effectLst/>
                          <a:latin typeface="Arial"/>
                        </a:rPr>
                        <a:t>2.</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algn="l" rtl="0" fontAlgn="ctr"/>
                      <a:r>
                        <a:rPr lang="el-GR" sz="2000" b="0" i="0" u="none" strike="noStrike" dirty="0">
                          <a:solidFill>
                            <a:srgbClr val="5E5E5E"/>
                          </a:solidFill>
                          <a:effectLst/>
                          <a:latin typeface="Arial"/>
                        </a:rPr>
                        <a:t>Νέο σύστημα Τελωνειακής διαχείρισης και αναβάθμισης συστήματος THALIS</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757171"/>
                          </a:solidFill>
                          <a:effectLst/>
                          <a:latin typeface="Arial"/>
                        </a:rPr>
                        <a:t>Προκηρύχθηκε Οκτώβριο 2024 (διάρκεια υλοποίησης μετά την κατακύρωση 17 μήνες)</a:t>
                      </a:r>
                      <a:endParaRPr lang="en-US" sz="2000" b="0" i="0" u="none" strike="noStrike" dirty="0">
                        <a:solidFill>
                          <a:srgbClr val="757171"/>
                        </a:solidFill>
                        <a:effectLst/>
                        <a:latin typeface="Arial"/>
                      </a:endParaRPr>
                    </a:p>
                    <a:p>
                      <a:pPr algn="ctr" rtl="0" fontAlgn="ctr"/>
                      <a:endParaRPr lang="en-US" sz="2000" b="0" i="0" u="none" strike="noStrike" dirty="0">
                        <a:solidFill>
                          <a:srgbClr val="757171"/>
                        </a:solidFill>
                        <a:effectLst/>
                        <a:latin typeface="Arial" panose="020B0604020202020204" pitchFamily="34" charset="0"/>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endParaRPr lang="en-US" sz="2000" b="0" i="0" u="none" strike="noStrike" cap="none" spc="0" baseline="0">
                        <a:solidFill>
                          <a:srgbClr val="757171"/>
                        </a:solidFill>
                        <a:effectLst/>
                        <a:uFillTx/>
                        <a:latin typeface="Arial" panose="020B0604020202020204" pitchFamily="34" charset="0"/>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rtl="0" eaLnBrk="1" fontAlgn="ctr" latinLnBrk="0" hangingPunct="1">
                        <a:lnSpc>
                          <a:spcPct val="100000"/>
                        </a:lnSpc>
                        <a:spcBef>
                          <a:spcPts val="0"/>
                        </a:spcBef>
                        <a:spcAft>
                          <a:spcPts val="0"/>
                        </a:spcAft>
                        <a:buClrTx/>
                        <a:buSzTx/>
                        <a:buFontTx/>
                        <a:buNone/>
                      </a:pPr>
                      <a:r>
                        <a:rPr lang="el-GR" sz="2000" b="0" i="0" u="none" strike="noStrike" dirty="0">
                          <a:solidFill>
                            <a:srgbClr val="5E5E5E"/>
                          </a:solidFill>
                          <a:effectLst/>
                          <a:latin typeface="Arial"/>
                        </a:rPr>
                        <a:t>ΤΤΥ </a:t>
                      </a:r>
                      <a:endParaRPr lang="el-GR" sz="2000" b="0" i="0" u="none" strike="noStrike">
                        <a:solidFill>
                          <a:srgbClr val="757171"/>
                        </a:solidFill>
                        <a:effectLst/>
                        <a:latin typeface="Arial" panose="020B0604020202020204" pitchFamily="34" charset="0"/>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362 χιλ.</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a:solidFill>
                            <a:srgbClr val="5E5E5E"/>
                          </a:solidFill>
                          <a:effectLst/>
                          <a:latin typeface="Arial"/>
                        </a:rPr>
                        <a:t>Έργο Υποδομής</a:t>
                      </a:r>
                      <a:endParaRPr lang="el-GR" sz="2000" b="0" i="0" u="none" strike="noStrike" dirty="0">
                        <a:solidFill>
                          <a:srgbClr val="5E5E5E"/>
                        </a:solidFill>
                        <a:effectLst/>
                        <a:latin typeface="Arial"/>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683965962"/>
                  </a:ext>
                </a:extLst>
              </a:tr>
              <a:tr h="1297506">
                <a:tc>
                  <a:txBody>
                    <a:bodyPr/>
                    <a:lstStyle/>
                    <a:p>
                      <a:pPr algn="ctr" fontAlgn="ctr"/>
                      <a:r>
                        <a:rPr lang="el-GR" sz="2000" b="0" i="0" u="none" strike="noStrike" dirty="0">
                          <a:solidFill>
                            <a:srgbClr val="FFFFFF"/>
                          </a:solidFill>
                          <a:effectLst/>
                          <a:latin typeface="Arial"/>
                        </a:rPr>
                        <a:t>3.</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algn="l" rtl="0" fontAlgn="ctr"/>
                      <a:r>
                        <a:rPr lang="el-GR" sz="2000" b="0" i="0" u="none" strike="noStrike" dirty="0">
                          <a:solidFill>
                            <a:srgbClr val="5E5E5E"/>
                          </a:solidFill>
                          <a:effectLst/>
                          <a:latin typeface="Arial"/>
                        </a:rPr>
                        <a:t>Έργα Μηχανογράφησης-Ενδιάμεσο Τελωνειακό Σύστημα</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757171"/>
                          </a:solidFill>
                          <a:effectLst/>
                          <a:latin typeface="Arial" panose="020B0604020202020204" pitchFamily="34" charset="0"/>
                        </a:rPr>
                        <a:t>Ιούλιο 2025 – Δεκέμβριο 2026</a:t>
                      </a:r>
                      <a:endParaRPr lang="en-US" sz="2000" b="0" i="0" u="none" strike="noStrike" dirty="0">
                        <a:solidFill>
                          <a:srgbClr val="757171"/>
                        </a:solidFill>
                        <a:effectLst/>
                        <a:latin typeface="Arial" panose="020B0604020202020204" pitchFamily="34" charset="0"/>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endParaRPr lang="en-US" sz="2000" b="0" i="0" u="none" strike="noStrike" cap="none" spc="0" baseline="0" dirty="0">
                        <a:solidFill>
                          <a:srgbClr val="757171"/>
                        </a:solidFill>
                        <a:effectLst/>
                        <a:uFillTx/>
                        <a:latin typeface="Arial" panose="020B0604020202020204" pitchFamily="34" charset="0"/>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rtl="0" eaLnBrk="1" fontAlgn="ctr" latinLnBrk="0" hangingPunct="1">
                        <a:lnSpc>
                          <a:spcPct val="100000"/>
                        </a:lnSpc>
                        <a:spcBef>
                          <a:spcPts val="0"/>
                        </a:spcBef>
                        <a:spcAft>
                          <a:spcPts val="0"/>
                        </a:spcAft>
                        <a:buClrTx/>
                        <a:buSzTx/>
                        <a:buFontTx/>
                        <a:buNone/>
                      </a:pPr>
                      <a:r>
                        <a:rPr lang="el-GR" sz="2000" b="0" i="0" u="none" strike="noStrike" dirty="0">
                          <a:solidFill>
                            <a:srgbClr val="757171"/>
                          </a:solidFill>
                          <a:effectLst/>
                          <a:latin typeface="Arial" panose="020B0604020202020204" pitchFamily="34" charset="0"/>
                        </a:rPr>
                        <a:t>ΤΤΥ</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173 χιλ.</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463663433"/>
                  </a:ext>
                </a:extLst>
              </a:tr>
              <a:tr h="1297506">
                <a:tc>
                  <a:txBody>
                    <a:bodyPr/>
                    <a:lstStyle/>
                    <a:p>
                      <a:pPr algn="ctr" fontAlgn="ctr"/>
                      <a:r>
                        <a:rPr lang="el-GR" sz="2000" b="0" i="0" u="none" strike="noStrike" dirty="0">
                          <a:solidFill>
                            <a:srgbClr val="FFFFFF"/>
                          </a:solidFill>
                          <a:effectLst/>
                          <a:latin typeface="Arial"/>
                        </a:rPr>
                        <a:t>4.</a:t>
                      </a:r>
                      <a:endParaRPr lang="en-US" sz="2000" b="0" i="0" u="none" strike="noStrike" dirty="0">
                        <a:solidFill>
                          <a:srgbClr val="FFFFFF"/>
                        </a:solidFill>
                        <a:effectLst/>
                        <a:latin typeface="Arial"/>
                      </a:endParaRPr>
                    </a:p>
                  </a:txBody>
                  <a:tcPr marL="9525" marR="9525" marT="9525" marB="0" anchor="ctr">
                    <a:lnL>
                      <a:noFill/>
                    </a:lnL>
                    <a:lnR w="6350" cap="flat" cmpd="sng" algn="ctr">
                      <a:solidFill>
                        <a:srgbClr val="2F7788"/>
                      </a:solidFill>
                      <a:prstDash val="solid"/>
                      <a:round/>
                      <a:headEnd type="none" w="med" len="med"/>
                      <a:tailEnd type="none" w="med" len="med"/>
                    </a:lnR>
                    <a:lnT>
                      <a:noFill/>
                    </a:lnT>
                    <a:lnB>
                      <a:noFill/>
                    </a:lnB>
                    <a:solidFill>
                      <a:srgbClr val="2F7788"/>
                    </a:solidFill>
                  </a:tcPr>
                </a:tc>
                <a:tc>
                  <a:txBody>
                    <a:bodyPr/>
                    <a:lstStyle/>
                    <a:p>
                      <a:pPr algn="l" rtl="0" fontAlgn="ctr"/>
                      <a:r>
                        <a:rPr lang="el-GR" sz="2000" b="0" i="0" u="none" strike="noStrike" cap="none" spc="0" baseline="0" dirty="0">
                          <a:solidFill>
                            <a:srgbClr val="5E5E5E"/>
                          </a:solidFill>
                          <a:effectLst/>
                          <a:uFillTx/>
                          <a:latin typeface="Arial"/>
                          <a:ea typeface="+mn-ea"/>
                          <a:cs typeface="+mn-cs"/>
                          <a:sym typeface="Helvetica Neue Light"/>
                        </a:rPr>
                        <a:t>Έργα Μηχανογράφησης-Σύστημα Διαχείρισης Υποδομών &amp; Εργασιών</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757171"/>
                          </a:solidFill>
                          <a:effectLst/>
                          <a:latin typeface="Arial" panose="020B0604020202020204" pitchFamily="34" charset="0"/>
                        </a:rPr>
                        <a:t>Οκτώβρη 2025 – Οκτώβρη 2026</a:t>
                      </a:r>
                      <a:endParaRPr lang="en-US" sz="2000" b="0" i="0" u="none" strike="noStrike" dirty="0">
                        <a:solidFill>
                          <a:srgbClr val="757171"/>
                        </a:solidFill>
                        <a:effectLst/>
                        <a:latin typeface="Arial" panose="020B0604020202020204" pitchFamily="34" charset="0"/>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fontAlgn="ctr"/>
                      <a:endParaRPr lang="en-US" sz="2000" b="0" i="0" u="none" strike="noStrike" cap="none" spc="0" baseline="0">
                        <a:solidFill>
                          <a:srgbClr val="757171"/>
                        </a:solidFill>
                        <a:effectLst/>
                        <a:uFillTx/>
                        <a:latin typeface="Arial" panose="020B0604020202020204" pitchFamily="34" charset="0"/>
                        <a:ea typeface="+mn-ea"/>
                        <a:cs typeface="+mn-cs"/>
                        <a:sym typeface="Helvetica Neue Light"/>
                      </a:endParaRP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rtl="0" eaLnBrk="1" fontAlgn="ctr" latinLnBrk="0" hangingPunct="1">
                        <a:lnSpc>
                          <a:spcPct val="100000"/>
                        </a:lnSpc>
                        <a:spcBef>
                          <a:spcPts val="0"/>
                        </a:spcBef>
                        <a:spcAft>
                          <a:spcPts val="0"/>
                        </a:spcAft>
                        <a:buClrTx/>
                        <a:buSzTx/>
                        <a:buFontTx/>
                        <a:buNone/>
                      </a:pPr>
                      <a:r>
                        <a:rPr lang="el-GR" sz="2000" b="0" i="0" u="none" strike="noStrike" dirty="0">
                          <a:solidFill>
                            <a:srgbClr val="757171"/>
                          </a:solidFill>
                          <a:effectLst/>
                          <a:latin typeface="Arial" panose="020B0604020202020204" pitchFamily="34" charset="0"/>
                        </a:rPr>
                        <a:t>ΤΤΥ</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n-US" sz="2000" b="0" i="0" u="none" strike="noStrike" dirty="0">
                          <a:solidFill>
                            <a:srgbClr val="5E5E5E"/>
                          </a:solidFill>
                          <a:effectLst/>
                          <a:latin typeface="Arial"/>
                        </a:rPr>
                        <a:t>✓</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Εθνικοί Πόροι</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ctr" rtl="0" fontAlgn="ctr"/>
                      <a:r>
                        <a:rPr lang="el-GR" sz="2000" b="0" i="0" u="none" strike="noStrike" dirty="0">
                          <a:solidFill>
                            <a:srgbClr val="5E5E5E"/>
                          </a:solidFill>
                          <a:effectLst/>
                          <a:latin typeface="Arial"/>
                        </a:rPr>
                        <a:t>143 χιλ.</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marL="0" marR="0" lvl="0" indent="0" algn="ctr" defTabSz="825500" rtl="0" eaLnBrk="1" fontAlgn="ctr" latinLnBrk="0" hangingPunct="1">
                        <a:lnSpc>
                          <a:spcPct val="100000"/>
                        </a:lnSpc>
                        <a:spcBef>
                          <a:spcPts val="0"/>
                        </a:spcBef>
                        <a:spcAft>
                          <a:spcPts val="0"/>
                        </a:spcAft>
                        <a:buClrTx/>
                        <a:buSzTx/>
                        <a:buFontTx/>
                        <a:buNone/>
                        <a:tabLst/>
                        <a:defRPr/>
                      </a:pPr>
                      <a:r>
                        <a:rPr lang="el-GR" sz="2000" b="0" i="0" u="none" strike="noStrike" dirty="0">
                          <a:solidFill>
                            <a:srgbClr val="5E5E5E"/>
                          </a:solidFill>
                          <a:effectLst/>
                          <a:latin typeface="Arial"/>
                        </a:rPr>
                        <a:t>Έργο Υποδομής</a:t>
                      </a:r>
                    </a:p>
                  </a:txBody>
                  <a:tcPr marL="9525" marR="9525" marT="9525" marB="0" anchor="ctr">
                    <a:lnL w="6350" cap="flat" cmpd="sng" algn="ctr">
                      <a:solidFill>
                        <a:srgbClr val="2F7788"/>
                      </a:solidFill>
                      <a:prstDash val="solid"/>
                      <a:round/>
                      <a:headEnd type="none" w="med" len="med"/>
                      <a:tailEnd type="none" w="med" len="med"/>
                    </a:lnL>
                    <a:lnR w="6350" cap="flat" cmpd="sng" algn="ctr">
                      <a:solidFill>
                        <a:srgbClr val="2F7788"/>
                      </a:solidFill>
                      <a:prstDash val="solid"/>
                      <a:round/>
                      <a:headEnd type="none" w="med" len="med"/>
                      <a:tailEnd type="none" w="med" len="med"/>
                    </a:lnR>
                    <a:lnT w="6350" cap="flat" cmpd="sng" algn="ctr">
                      <a:solidFill>
                        <a:srgbClr val="2F7788"/>
                      </a:solidFill>
                      <a:prstDash val="solid"/>
                      <a:round/>
                      <a:headEnd type="none" w="med" len="med"/>
                      <a:tailEnd type="none" w="med" len="med"/>
                    </a:lnT>
                    <a:lnB w="6350" cap="flat" cmpd="sng" algn="ctr">
                      <a:solidFill>
                        <a:srgbClr val="2F7788"/>
                      </a:solidFill>
                      <a:prstDash val="solid"/>
                      <a:round/>
                      <a:headEnd type="none" w="med" len="med"/>
                      <a:tailEnd type="none" w="med" len="med"/>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2F7788"/>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110717604"/>
                  </a:ext>
                </a:extLst>
              </a:tr>
              <a:tr h="236657">
                <a:tc>
                  <a:txBody>
                    <a:bodyPr/>
                    <a:lstStyle/>
                    <a:p>
                      <a:pPr algn="ctr" fontAlgn="ctr"/>
                      <a:endParaRPr lang="en-US" sz="1100" b="0" i="0" u="none" strike="noStrike" dirty="0">
                        <a:solidFill>
                          <a:srgbClr val="FFFFFF"/>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l"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757171"/>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fontAlgn="ctr"/>
                      <a:endParaRPr lang="en-US" sz="1100" b="0" i="0" u="none" strike="noStrike">
                        <a:solidFill>
                          <a:srgbClr val="595959"/>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ctr" rtl="0" fontAlgn="ctr"/>
                      <a:endParaRPr lang="en-US" sz="1100" b="0" i="0" u="none" strike="noStrike">
                        <a:solidFill>
                          <a:srgbClr val="5E5E5E"/>
                        </a:solidFill>
                        <a:effectLst/>
                        <a:latin typeface="Arial" panose="020B0604020202020204" pitchFamily="34" charset="0"/>
                      </a:endParaRPr>
                    </a:p>
                  </a:txBody>
                  <a:tcPr marL="9525" marR="9525" marT="9525" marB="0" anchor="ctr">
                    <a:lnL>
                      <a:noFill/>
                    </a:lnL>
                    <a:lnR>
                      <a:noFill/>
                    </a:lnR>
                    <a:lnT w="6350" cap="flat" cmpd="sng" algn="ctr">
                      <a:solidFill>
                        <a:srgbClr val="2F7788"/>
                      </a:solidFill>
                      <a:prstDash val="solid"/>
                      <a:round/>
                      <a:headEnd type="none" w="med" len="med"/>
                      <a:tailEnd type="none" w="med" len="med"/>
                    </a:lnT>
                    <a:lnB>
                      <a:noFill/>
                    </a:lnB>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934768457"/>
                  </a:ext>
                </a:extLst>
              </a:tr>
            </a:tbl>
          </a:graphicData>
        </a:graphic>
      </p:graphicFrame>
      <p:sp>
        <p:nvSpPr>
          <p:cNvPr id="14" name="Rectangle 13">
            <a:extLst>
              <a:ext uri="{FF2B5EF4-FFF2-40B4-BE49-F238E27FC236}">
                <a16:creationId xmlns:a16="http://schemas.microsoft.com/office/drawing/2014/main" id="{C733F90E-856F-48F3-B877-D827BC5A8DCE}"/>
              </a:ext>
            </a:extLst>
          </p:cNvPr>
          <p:cNvSpPr/>
          <p:nvPr/>
        </p:nvSpPr>
        <p:spPr>
          <a:xfrm>
            <a:off x="860927" y="3062032"/>
            <a:ext cx="13370168" cy="628955"/>
          </a:xfrm>
          <a:prstGeom prst="rect">
            <a:avLst/>
          </a:prstGeom>
        </p:spPr>
        <p:txBody>
          <a:bodyPr wrap="square">
            <a:spAutoFit/>
          </a:bodyPr>
          <a:lstStyle/>
          <a:p>
            <a:pPr algn="l">
              <a:lnSpc>
                <a:spcPct val="120000"/>
              </a:lnSpc>
              <a:buClr>
                <a:srgbClr val="2F7788"/>
              </a:buClr>
              <a:buSzPct val="120000"/>
            </a:pPr>
            <a:r>
              <a:rPr lang="el-GR" sz="3200">
                <a:solidFill>
                  <a:schemeClr val="bg1"/>
                </a:solidFill>
              </a:rPr>
              <a:t>Σύγχρονη Παροχή Υπηρεσιών</a:t>
            </a:r>
          </a:p>
        </p:txBody>
      </p:sp>
      <p:pic>
        <p:nvPicPr>
          <p:cNvPr id="15" name="Image" descr="Image">
            <a:extLst>
              <a:ext uri="{FF2B5EF4-FFF2-40B4-BE49-F238E27FC236}">
                <a16:creationId xmlns:a16="http://schemas.microsoft.com/office/drawing/2014/main" id="{65784C45-DC98-46CC-A775-3E8691234FE7}"/>
              </a:ext>
            </a:extLst>
          </p:cNvPr>
          <p:cNvPicPr>
            <a:picLocks noChangeAspect="1"/>
          </p:cNvPicPr>
          <p:nvPr/>
        </p:nvPicPr>
        <p:blipFill>
          <a:blip r:embed="rId2"/>
          <a:stretch>
            <a:fillRect/>
          </a:stretch>
        </p:blipFill>
        <p:spPr>
          <a:xfrm>
            <a:off x="15809537" y="11531983"/>
            <a:ext cx="8483137" cy="2286452"/>
          </a:xfrm>
          <a:prstGeom prst="rect">
            <a:avLst/>
          </a:prstGeom>
          <a:ln w="12700">
            <a:miter lim="400000"/>
          </a:ln>
        </p:spPr>
      </p:pic>
      <p:sp>
        <p:nvSpPr>
          <p:cNvPr id="16" name="Rectangle 15">
            <a:extLst>
              <a:ext uri="{FF2B5EF4-FFF2-40B4-BE49-F238E27FC236}">
                <a16:creationId xmlns:a16="http://schemas.microsoft.com/office/drawing/2014/main" id="{2FCA152B-52C6-4E39-B534-494037284CDB}"/>
              </a:ext>
            </a:extLst>
          </p:cNvPr>
          <p:cNvSpPr/>
          <p:nvPr/>
        </p:nvSpPr>
        <p:spPr>
          <a:xfrm>
            <a:off x="17117059" y="12791913"/>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Tree>
    <p:extLst>
      <p:ext uri="{BB962C8B-B14F-4D97-AF65-F5344CB8AC3E}">
        <p14:creationId xmlns:p14="http://schemas.microsoft.com/office/powerpoint/2010/main" val="322999357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1" name="Image" descr="Image"/>
          <p:cNvPicPr>
            <a:picLocks noChangeAspect="1"/>
          </p:cNvPicPr>
          <p:nvPr/>
        </p:nvPicPr>
        <p:blipFill>
          <a:blip r:embed="rId2"/>
          <a:stretch>
            <a:fillRect/>
          </a:stretch>
        </p:blipFill>
        <p:spPr>
          <a:xfrm>
            <a:off x="-90106" y="-2178660"/>
            <a:ext cx="24897783" cy="16615408"/>
          </a:xfrm>
          <a:prstGeom prst="rect">
            <a:avLst/>
          </a:prstGeom>
          <a:ln w="12700">
            <a:miter lim="400000"/>
          </a:ln>
        </p:spPr>
      </p:pic>
      <p:sp>
        <p:nvSpPr>
          <p:cNvPr id="342"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43" name="Thank you"/>
          <p:cNvSpPr txBox="1"/>
          <p:nvPr/>
        </p:nvSpPr>
        <p:spPr>
          <a:xfrm>
            <a:off x="1140756" y="2760241"/>
            <a:ext cx="21543805" cy="1527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spAutoFit/>
          </a:bodyPr>
          <a:lstStyle>
            <a:lvl1pPr algn="l" defTabSz="457200">
              <a:lnSpc>
                <a:spcPct val="120000"/>
              </a:lnSpc>
              <a:defRPr sz="8500" b="0" i="1">
                <a:solidFill>
                  <a:srgbClr val="5E5E5E"/>
                </a:solidFill>
                <a:latin typeface="Arial"/>
                <a:ea typeface="Arial"/>
                <a:cs typeface="Arial"/>
                <a:sym typeface="Arial"/>
              </a:defRPr>
            </a:lvl1pPr>
          </a:lstStyle>
          <a:p>
            <a:r>
              <a:rPr lang="el-GR"/>
              <a:t>Ευχαριστώ</a:t>
            </a:r>
            <a:endParaRPr/>
          </a:p>
        </p:txBody>
      </p:sp>
      <p:sp>
        <p:nvSpPr>
          <p:cNvPr id="344" name="ΥΠΟΥΡΓΕΙΟ ΟΙΚΟΝΟΜΙΚΩΝ"/>
          <p:cNvSpPr txBox="1"/>
          <p:nvPr/>
        </p:nvSpPr>
        <p:spPr>
          <a:xfrm>
            <a:off x="12459230" y="10722463"/>
            <a:ext cx="9605671" cy="61397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ormAutofit fontScale="92500"/>
          </a:bodyPr>
          <a:lstStyle>
            <a:lvl1pPr algn="l">
              <a:defRPr>
                <a:solidFill>
                  <a:srgbClr val="FFFFFF"/>
                </a:solidFill>
                <a:latin typeface="Arial"/>
                <a:ea typeface="Arial"/>
                <a:cs typeface="Arial"/>
                <a:sym typeface="Arial"/>
              </a:defRPr>
            </a:lvl1pPr>
          </a:lstStyle>
          <a:p>
            <a:r>
              <a:t>ΥΠΟΥΡΓΕΙΟ</a:t>
            </a:r>
            <a:r>
              <a:rPr lang="en-US"/>
              <a:t> </a:t>
            </a:r>
            <a:r>
              <a:rPr lang="el-GR"/>
              <a:t>ΜΕΤΑΦΟΡΩΝ, ΕΠΙΚΟΙΝΩΝΙΩΝ ΚΑΙ ΕΡΓΩΝ</a:t>
            </a:r>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pic>
        <p:nvPicPr>
          <p:cNvPr id="13" name="Picture 12" descr="Star">
            <a:extLst>
              <a:ext uri="{FF2B5EF4-FFF2-40B4-BE49-F238E27FC236}">
                <a16:creationId xmlns:a16="http://schemas.microsoft.com/office/drawing/2014/main" id="{F85F54A2-0B75-D064-CAF0-FD45846B191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8792627" y="2230055"/>
            <a:ext cx="1895678" cy="1895678"/>
          </a:xfrm>
          <a:prstGeom prst="rect">
            <a:avLst/>
          </a:prstGeom>
        </p:spPr>
      </p:pic>
      <p:sp>
        <p:nvSpPr>
          <p:cNvPr id="10" name="Subtitle here">
            <a:extLst>
              <a:ext uri="{FF2B5EF4-FFF2-40B4-BE49-F238E27FC236}">
                <a16:creationId xmlns:a16="http://schemas.microsoft.com/office/drawing/2014/main" id="{0643F226-AD6E-7EBB-1663-C1BCFB355AAF}"/>
              </a:ext>
            </a:extLst>
          </p:cNvPr>
          <p:cNvSpPr txBox="1"/>
          <p:nvPr/>
        </p:nvSpPr>
        <p:spPr>
          <a:xfrm>
            <a:off x="1805774" y="4303585"/>
            <a:ext cx="8751277" cy="508735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457200" indent="-457200" algn="just">
              <a:lnSpc>
                <a:spcPct val="115000"/>
              </a:lnSpc>
              <a:spcBef>
                <a:spcPts val="1000"/>
              </a:spcBef>
              <a:spcAft>
                <a:spcPts val="1200"/>
              </a:spcAft>
              <a:tabLst>
                <a:tab pos="457200" algn="l"/>
                <a:tab pos="514350" algn="l"/>
              </a:tabLst>
            </a:pPr>
            <a:r>
              <a:rPr lang="en-US" sz="3600">
                <a:solidFill>
                  <a:srgbClr val="222222"/>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l-GR" sz="3600">
              <a:solidFill>
                <a:srgbClr val="222222"/>
              </a:solidFill>
              <a:effectLst/>
              <a:latin typeface="Arial" panose="020B0604020202020204" pitchFamily="34" charset="0"/>
              <a:ea typeface="Times New Roman" panose="02020603050405020304" pitchFamily="18" charset="0"/>
              <a:cs typeface="Times New Roman" panose="02020603050405020304" pitchFamily="18" charset="0"/>
            </a:endParaRPr>
          </a:p>
          <a:p>
            <a:pPr marL="457200" indent="-457200">
              <a:lnSpc>
                <a:spcPct val="150000"/>
              </a:lnSpc>
              <a:spcBef>
                <a:spcPts val="1000"/>
              </a:spcBef>
              <a:spcAft>
                <a:spcPts val="1200"/>
              </a:spcAft>
              <a:tabLst>
                <a:tab pos="457200" algn="l"/>
                <a:tab pos="514350" algn="l"/>
              </a:tabLst>
            </a:pPr>
            <a:r>
              <a:rPr lang="en-US" sz="3600" i="0">
                <a:solidFill>
                  <a:srgbClr val="222222"/>
                </a:solidFill>
                <a:effectLst/>
                <a:latin typeface="Arial" panose="020B0604020202020204" pitchFamily="34" charset="0"/>
                <a:ea typeface="Times New Roman" panose="02020603050405020304" pitchFamily="18" charset="0"/>
                <a:cs typeface="Times New Roman" panose="02020603050405020304" pitchFamily="18" charset="0"/>
              </a:rPr>
              <a:t> </a:t>
            </a:r>
            <a:r>
              <a:rPr lang="el-GR" sz="3600" i="0">
                <a:solidFill>
                  <a:srgbClr val="222222"/>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3600" i="0">
                <a:solidFill>
                  <a:srgbClr val="222222"/>
                </a:solidFill>
                <a:effectLst/>
                <a:latin typeface="Arial" panose="020B0604020202020204" pitchFamily="34" charset="0"/>
                <a:ea typeface="Times New Roman" panose="02020603050405020304" pitchFamily="18" charset="0"/>
                <a:cs typeface="Times New Roman" panose="02020603050405020304" pitchFamily="18" charset="0"/>
              </a:rPr>
              <a:t>O </a:t>
            </a:r>
            <a:r>
              <a:rPr lang="el-GR" sz="3600" i="0">
                <a:solidFill>
                  <a:srgbClr val="222222"/>
                </a:solidFill>
                <a:effectLst/>
                <a:latin typeface="Arial" panose="020B0604020202020204" pitchFamily="34" charset="0"/>
                <a:ea typeface="Times New Roman" panose="02020603050405020304" pitchFamily="18" charset="0"/>
                <a:cs typeface="Times New Roman" panose="02020603050405020304" pitchFamily="18" charset="0"/>
              </a:rPr>
              <a:t>σχεδιασμός και εφαρμογή πολιτικών για τη συνεχή βελτίωση των χερσαίων και αεροπορικών μεταφορών, καθώς και η</a:t>
            </a:r>
            <a:r>
              <a:rPr lang="en-US" sz="3600" i="0">
                <a:solidFill>
                  <a:srgbClr val="222222"/>
                </a:solidFill>
                <a:effectLst/>
                <a:latin typeface="Arial" panose="020B0604020202020204" pitchFamily="34" charset="0"/>
                <a:ea typeface="Times New Roman" panose="02020603050405020304" pitchFamily="18" charset="0"/>
                <a:cs typeface="Times New Roman" panose="02020603050405020304" pitchFamily="18" charset="0"/>
              </a:rPr>
              <a:t> </a:t>
            </a:r>
            <a:r>
              <a:rPr lang="el-GR" sz="3600" i="0">
                <a:solidFill>
                  <a:srgbClr val="222222"/>
                </a:solidFill>
                <a:effectLst/>
                <a:latin typeface="Arial" panose="020B0604020202020204" pitchFamily="34" charset="0"/>
                <a:ea typeface="Times New Roman" panose="02020603050405020304" pitchFamily="18" charset="0"/>
                <a:cs typeface="Times New Roman" panose="02020603050405020304" pitchFamily="18" charset="0"/>
              </a:rPr>
              <a:t>υλοποίηση έργων του κράτους.</a:t>
            </a:r>
            <a:endParaRPr lang="el-GR" sz="3600" i="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2" name="Subtitle here">
            <a:extLst>
              <a:ext uri="{FF2B5EF4-FFF2-40B4-BE49-F238E27FC236}">
                <a16:creationId xmlns:a16="http://schemas.microsoft.com/office/drawing/2014/main" id="{7C622072-3656-2907-9EFE-F6496E6A6684}"/>
              </a:ext>
            </a:extLst>
          </p:cNvPr>
          <p:cNvSpPr txBox="1"/>
          <p:nvPr/>
        </p:nvSpPr>
        <p:spPr>
          <a:xfrm>
            <a:off x="11939152" y="4524288"/>
            <a:ext cx="8751277" cy="4695068"/>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n-US" sz="3600">
              <a:latin typeface="Arial" panose="020B0604020202020204" pitchFamily="34" charset="0"/>
              <a:ea typeface="Times New Roman" panose="02020603050405020304" pitchFamily="18" charset="0"/>
              <a:cs typeface="Times New Roman" panose="02020603050405020304" pitchFamily="18" charset="0"/>
            </a:endParaRPr>
          </a:p>
          <a:p>
            <a:pPr>
              <a:lnSpc>
                <a:spcPct val="150000"/>
              </a:lnSpc>
              <a:buClr>
                <a:srgbClr val="2F7788"/>
              </a:buClr>
              <a:buSzPct val="120000"/>
            </a:pPr>
            <a:r>
              <a:rPr lang="el-GR" sz="3600" i="0">
                <a:solidFill>
                  <a:schemeClr val="tx1"/>
                </a:solidFill>
                <a:effectLst/>
                <a:latin typeface="Arial" panose="020B0604020202020204" pitchFamily="34" charset="0"/>
                <a:ea typeface="Times New Roman" panose="02020603050405020304" pitchFamily="18" charset="0"/>
                <a:cs typeface="Arial" panose="020B0604020202020204" pitchFamily="34" charset="0"/>
              </a:rPr>
              <a:t>Να καταστεί η Κύπρος περιφερειακό κέντρο σύγχρονων και αποτελεσματικών υποδομών και υπηρεσιών</a:t>
            </a:r>
            <a:r>
              <a:rPr lang="el-GR" sz="3600" i="0">
                <a:effectLst/>
                <a:latin typeface="Arial" panose="020B0604020202020204" pitchFamily="34" charset="0"/>
                <a:ea typeface="Times New Roman" panose="02020603050405020304" pitchFamily="18" charset="0"/>
                <a:cs typeface="Arial" panose="020B0604020202020204" pitchFamily="34" charset="0"/>
              </a:rPr>
              <a:t>.</a:t>
            </a:r>
          </a:p>
          <a:p>
            <a:pPr>
              <a:lnSpc>
                <a:spcPct val="120000"/>
              </a:lnSpc>
              <a:buClr>
                <a:srgbClr val="2F7788"/>
              </a:buClr>
              <a:buSzPct val="120000"/>
            </a:pPr>
            <a:endParaRPr lang="el-GR" sz="3600" b="1" i="0" kern="0" spc="0">
              <a:solidFill>
                <a:srgbClr val="2F7788"/>
              </a:solidFill>
            </a:endParaRPr>
          </a:p>
        </p:txBody>
      </p:sp>
      <p:sp>
        <p:nvSpPr>
          <p:cNvPr id="18" name="01/…">
            <a:extLst>
              <a:ext uri="{FF2B5EF4-FFF2-40B4-BE49-F238E27FC236}">
                <a16:creationId xmlns:a16="http://schemas.microsoft.com/office/drawing/2014/main" id="{4EF7D83A-A232-036D-4AFC-60DE9B18EAF2}"/>
              </a:ext>
            </a:extLst>
          </p:cNvPr>
          <p:cNvSpPr txBox="1"/>
          <p:nvPr/>
        </p:nvSpPr>
        <p:spPr>
          <a:xfrm>
            <a:off x="2150220" y="3307701"/>
            <a:ext cx="8067728" cy="773313"/>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a:solidFill>
                  <a:srgbClr val="307687"/>
                </a:solidFill>
                <a:latin typeface="Arial" panose="020B0604020202020204"/>
                <a:ea typeface="Arial" panose="020B0604020202020204"/>
                <a:cs typeface="Arial" panose="020B0604020202020204"/>
                <a:sym typeface="Arial" panose="020B0604020202020204"/>
              </a:rPr>
              <a:t>Η Αποστολ</a:t>
            </a:r>
            <a:r>
              <a:rPr lang="en-US" sz="4000" b="0" i="1" cap="all" spc="150">
                <a:solidFill>
                  <a:srgbClr val="307687"/>
                </a:solidFill>
                <a:latin typeface="Arial" panose="020B0604020202020204"/>
                <a:ea typeface="Arial" panose="020B0604020202020204"/>
                <a:cs typeface="Arial" panose="020B0604020202020204"/>
                <a:sym typeface="Arial" panose="020B0604020202020204"/>
              </a:rPr>
              <a:t>H</a:t>
            </a:r>
            <a:r>
              <a:rPr lang="el-GR" sz="4000" b="0" i="1" cap="all" spc="150">
                <a:solidFill>
                  <a:srgbClr val="307687"/>
                </a:solidFill>
                <a:latin typeface="Arial" panose="020B0604020202020204"/>
                <a:ea typeface="Arial" panose="020B0604020202020204"/>
                <a:cs typeface="Arial" panose="020B0604020202020204"/>
                <a:sym typeface="Arial" panose="020B0604020202020204"/>
              </a:rPr>
              <a:t> μας</a:t>
            </a:r>
          </a:p>
        </p:txBody>
      </p:sp>
      <p:sp>
        <p:nvSpPr>
          <p:cNvPr id="22" name="01/…">
            <a:extLst>
              <a:ext uri="{FF2B5EF4-FFF2-40B4-BE49-F238E27FC236}">
                <a16:creationId xmlns:a16="http://schemas.microsoft.com/office/drawing/2014/main" id="{28761A81-79EC-6699-BDF7-745BB0B69474}"/>
              </a:ext>
            </a:extLst>
          </p:cNvPr>
          <p:cNvSpPr txBox="1"/>
          <p:nvPr/>
        </p:nvSpPr>
        <p:spPr>
          <a:xfrm>
            <a:off x="11919067" y="3307701"/>
            <a:ext cx="8791448" cy="773313"/>
          </a:xfrm>
          <a:prstGeom prst="rect">
            <a:avLst/>
          </a:prstGeom>
          <a:ln w="12700">
            <a:miter lim="400000"/>
          </a:ln>
        </p:spPr>
        <p:txBody>
          <a:bodyPr wrap="square" lIns="50780" tIns="50780" rIns="50780" bIns="50780">
            <a:spAutoFit/>
          </a:bodyPr>
          <a:lstStyle/>
          <a:p>
            <a:pPr algn="l" defTabSz="821055">
              <a:lnSpc>
                <a:spcPct val="120000"/>
              </a:lnSpc>
              <a:defRPr sz="4000">
                <a:solidFill>
                  <a:srgbClr val="3B8396"/>
                </a:solidFill>
                <a:latin typeface="Arial" panose="020B0604020202020204"/>
                <a:ea typeface="Arial" panose="020B0604020202020204"/>
                <a:cs typeface="Arial" panose="020B0604020202020204"/>
                <a:sym typeface="Arial" panose="020B0604020202020204"/>
              </a:defRPr>
            </a:pPr>
            <a:r>
              <a:rPr lang="el-GR" sz="4000" b="0" i="1" cap="all" spc="150">
                <a:solidFill>
                  <a:srgbClr val="307687"/>
                </a:solidFill>
                <a:latin typeface="Arial" panose="020B0604020202020204"/>
                <a:ea typeface="Arial" panose="020B0604020202020204"/>
                <a:cs typeface="Arial" panose="020B0604020202020204"/>
                <a:sym typeface="Arial" panose="020B0604020202020204"/>
              </a:rPr>
              <a:t>Το </a:t>
            </a:r>
            <a:r>
              <a:rPr lang="en-US" sz="4000" b="0" i="1" cap="all" spc="150">
                <a:solidFill>
                  <a:srgbClr val="307687"/>
                </a:solidFill>
                <a:latin typeface="Arial" panose="020B0604020202020204"/>
                <a:ea typeface="Arial" panose="020B0604020202020204"/>
                <a:cs typeface="Arial" panose="020B0604020202020204"/>
                <a:sym typeface="Arial" panose="020B0604020202020204"/>
              </a:rPr>
              <a:t>O</a:t>
            </a:r>
            <a:r>
              <a:rPr lang="el-GR" sz="4000" b="0" i="1" cap="all" spc="150">
                <a:solidFill>
                  <a:srgbClr val="307687"/>
                </a:solidFill>
                <a:latin typeface="Arial" panose="020B0604020202020204"/>
                <a:ea typeface="Arial" panose="020B0604020202020204"/>
                <a:cs typeface="Arial" panose="020B0604020202020204"/>
                <a:sym typeface="Arial" panose="020B0604020202020204"/>
              </a:rPr>
              <a:t>ραμ</a:t>
            </a:r>
            <a:r>
              <a:rPr lang="en-US" sz="4000" b="0" i="1" cap="all" spc="150">
                <a:solidFill>
                  <a:srgbClr val="307687"/>
                </a:solidFill>
                <a:latin typeface="Arial" panose="020B0604020202020204"/>
                <a:ea typeface="Arial" panose="020B0604020202020204"/>
                <a:cs typeface="Arial" panose="020B0604020202020204"/>
                <a:sym typeface="Arial" panose="020B0604020202020204"/>
              </a:rPr>
              <a:t>A </a:t>
            </a:r>
            <a:r>
              <a:rPr lang="el-GR" sz="4000" b="0" i="1" cap="all" spc="150">
                <a:solidFill>
                  <a:srgbClr val="307687"/>
                </a:solidFill>
                <a:latin typeface="Arial" panose="020B0604020202020204"/>
                <a:ea typeface="Arial" panose="020B0604020202020204"/>
                <a:cs typeface="Arial" panose="020B0604020202020204"/>
                <a:sym typeface="Arial" panose="020B0604020202020204"/>
              </a:rPr>
              <a:t>μας</a:t>
            </a:r>
          </a:p>
        </p:txBody>
      </p:sp>
      <p:cxnSp>
        <p:nvCxnSpPr>
          <p:cNvPr id="39" name="Straight Connector 38">
            <a:extLst>
              <a:ext uri="{FF2B5EF4-FFF2-40B4-BE49-F238E27FC236}">
                <a16:creationId xmlns:a16="http://schemas.microsoft.com/office/drawing/2014/main" id="{F85808CB-E87C-925A-F74E-8C77E198FEC1}"/>
              </a:ext>
            </a:extLst>
          </p:cNvPr>
          <p:cNvCxnSpPr>
            <a:cxnSpLocks/>
          </p:cNvCxnSpPr>
          <p:nvPr/>
        </p:nvCxnSpPr>
        <p:spPr>
          <a:xfrm>
            <a:off x="12000161" y="4081014"/>
            <a:ext cx="8028000"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cxnSp>
        <p:nvCxnSpPr>
          <p:cNvPr id="45" name="Straight Connector 44">
            <a:extLst>
              <a:ext uri="{FF2B5EF4-FFF2-40B4-BE49-F238E27FC236}">
                <a16:creationId xmlns:a16="http://schemas.microsoft.com/office/drawing/2014/main" id="{28381BB6-23CA-7213-80F5-50C2C9A305A5}"/>
              </a:ext>
            </a:extLst>
          </p:cNvPr>
          <p:cNvCxnSpPr>
            <a:cxnSpLocks/>
          </p:cNvCxnSpPr>
          <p:nvPr/>
        </p:nvCxnSpPr>
        <p:spPr>
          <a:xfrm>
            <a:off x="2167413" y="4081014"/>
            <a:ext cx="8028000" cy="0"/>
          </a:xfrm>
          <a:prstGeom prst="line">
            <a:avLst/>
          </a:prstGeom>
          <a:noFill/>
          <a:ln w="25400" cap="flat">
            <a:solidFill>
              <a:srgbClr val="2F7788"/>
            </a:solidFill>
            <a:prstDash val="solid"/>
            <a:miter lim="400000"/>
          </a:ln>
          <a:effectLst/>
          <a:sp3d/>
        </p:spPr>
        <p:style>
          <a:lnRef idx="0">
            <a:scrgbClr r="0" g="0" b="0"/>
          </a:lnRef>
          <a:fillRef idx="0">
            <a:scrgbClr r="0" g="0" b="0"/>
          </a:fillRef>
          <a:effectRef idx="0">
            <a:scrgbClr r="0" g="0" b="0"/>
          </a:effectRef>
          <a:fontRef idx="none"/>
        </p:style>
      </p:cxnSp>
      <p:pic>
        <p:nvPicPr>
          <p:cNvPr id="46" name="Picture 45" descr="Business Growth">
            <a:extLst>
              <a:ext uri="{FF2B5EF4-FFF2-40B4-BE49-F238E27FC236}">
                <a16:creationId xmlns:a16="http://schemas.microsoft.com/office/drawing/2014/main" id="{9B7BDBE2-9FB4-FA30-01BB-808F7076F8D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9642509" y="2516450"/>
            <a:ext cx="1322888" cy="1322888"/>
          </a:xfrm>
          <a:prstGeom prst="rect">
            <a:avLst/>
          </a:prstGeom>
        </p:spPr>
      </p:pic>
      <p:pic>
        <p:nvPicPr>
          <p:cNvPr id="20" name="Image" descr="Image">
            <a:extLst>
              <a:ext uri="{FF2B5EF4-FFF2-40B4-BE49-F238E27FC236}">
                <a16:creationId xmlns:a16="http://schemas.microsoft.com/office/drawing/2014/main" id="{3DE54D94-007A-4E0B-BCD7-DB5696794EB2}"/>
              </a:ext>
            </a:extLst>
          </p:cNvPr>
          <p:cNvPicPr>
            <a:picLocks noChangeAspect="1"/>
          </p:cNvPicPr>
          <p:nvPr/>
        </p:nvPicPr>
        <p:blipFill>
          <a:blip r:embed="rId7"/>
          <a:stretch>
            <a:fillRect/>
          </a:stretch>
        </p:blipFill>
        <p:spPr>
          <a:xfrm>
            <a:off x="16014161" y="11252719"/>
            <a:ext cx="8517793" cy="2314890"/>
          </a:xfrm>
          <a:prstGeom prst="rect">
            <a:avLst/>
          </a:prstGeom>
          <a:ln w="12700">
            <a:miter lim="400000"/>
          </a:ln>
        </p:spPr>
      </p:pic>
      <p:sp>
        <p:nvSpPr>
          <p:cNvPr id="6" name="Rectangle 5">
            <a:extLst>
              <a:ext uri="{FF2B5EF4-FFF2-40B4-BE49-F238E27FC236}">
                <a16:creationId xmlns:a16="http://schemas.microsoft.com/office/drawing/2014/main" id="{77411DB2-D188-4DFE-A1B3-FF815804D5F5}"/>
              </a:ext>
            </a:extLst>
          </p:cNvPr>
          <p:cNvSpPr/>
          <p:nvPr/>
        </p:nvSpPr>
        <p:spPr>
          <a:xfrm>
            <a:off x="17196804" y="12658770"/>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17" name="headline goes here goes here">
            <a:extLst>
              <a:ext uri="{FF2B5EF4-FFF2-40B4-BE49-F238E27FC236}">
                <a16:creationId xmlns:a16="http://schemas.microsoft.com/office/drawing/2014/main" id="{AC7148B0-C28F-440C-A384-A73288E8EF8D}"/>
              </a:ext>
            </a:extLst>
          </p:cNvPr>
          <p:cNvSpPr txBox="1"/>
          <p:nvPr/>
        </p:nvSpPr>
        <p:spPr>
          <a:xfrm>
            <a:off x="860929" y="830019"/>
            <a:ext cx="935701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err="1">
                <a:latin typeface="Arial" panose="020B0604020202020204" pitchFamily="34" charset="0"/>
                <a:cs typeface="Arial" panose="020B0604020202020204" pitchFamily="34" charset="0"/>
              </a:rPr>
              <a:t>σιο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Σχ</a:t>
            </a:r>
            <a:r>
              <a:rPr lang="en-GB" b="1" dirty="0">
                <a:latin typeface="Arial" panose="020B0604020202020204" pitchFamily="34" charset="0"/>
                <a:cs typeface="Arial" panose="020B0604020202020204" pitchFamily="34" charset="0"/>
              </a:rPr>
              <a:t>e</a:t>
            </a:r>
            <a:r>
              <a:rPr lang="el-GR" b="1" dirty="0" err="1">
                <a:latin typeface="Arial" panose="020B0604020202020204" pitchFamily="34" charset="0"/>
                <a:cs typeface="Arial" panose="020B0604020202020204" pitchFamily="34" charset="0"/>
              </a:rPr>
              <a:t>διο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2026 </a:t>
            </a:r>
          </a:p>
        </p:txBody>
      </p:sp>
      <p:sp>
        <p:nvSpPr>
          <p:cNvPr id="19" name="Subtitle here">
            <a:extLst>
              <a:ext uri="{FF2B5EF4-FFF2-40B4-BE49-F238E27FC236}">
                <a16:creationId xmlns:a16="http://schemas.microsoft.com/office/drawing/2014/main" id="{CA16B564-18BD-4C41-B55D-40DA8E85439B}"/>
              </a:ext>
            </a:extLst>
          </p:cNvPr>
          <p:cNvSpPr txBox="1"/>
          <p:nvPr/>
        </p:nvSpPr>
        <p:spPr>
          <a:xfrm>
            <a:off x="860929" y="1616186"/>
            <a:ext cx="7269281"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Γνωρίστε το Υπουργείο</a:t>
            </a:r>
          </a:p>
        </p:txBody>
      </p:sp>
    </p:spTree>
    <p:extLst>
      <p:ext uri="{BB962C8B-B14F-4D97-AF65-F5344CB8AC3E}">
        <p14:creationId xmlns:p14="http://schemas.microsoft.com/office/powerpoint/2010/main" val="274836314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9" name="Group 268">
            <a:extLst>
              <a:ext uri="{FF2B5EF4-FFF2-40B4-BE49-F238E27FC236}">
                <a16:creationId xmlns:a16="http://schemas.microsoft.com/office/drawing/2014/main" id="{C15EC1E9-3677-6980-8303-ECE5C3F93A77}"/>
              </a:ext>
            </a:extLst>
          </p:cNvPr>
          <p:cNvGrpSpPr/>
          <p:nvPr/>
        </p:nvGrpSpPr>
        <p:grpSpPr>
          <a:xfrm>
            <a:off x="1060936" y="2691134"/>
            <a:ext cx="9362108" cy="5659409"/>
            <a:chOff x="1025770" y="3037733"/>
            <a:chExt cx="9362108" cy="4578102"/>
          </a:xfrm>
        </p:grpSpPr>
        <p:sp>
          <p:nvSpPr>
            <p:cNvPr id="200" name="Rectangle 199">
              <a:extLst>
                <a:ext uri="{FF2B5EF4-FFF2-40B4-BE49-F238E27FC236}">
                  <a16:creationId xmlns:a16="http://schemas.microsoft.com/office/drawing/2014/main" id="{36BB009A-AEC8-32A6-BB97-3E3E8EF64CFC}"/>
                </a:ext>
              </a:extLst>
            </p:cNvPr>
            <p:cNvSpPr/>
            <p:nvPr/>
          </p:nvSpPr>
          <p:spPr>
            <a:xfrm>
              <a:off x="1026834" y="6911090"/>
              <a:ext cx="9361044" cy="704745"/>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 ΗΛΕΚΤΡΟΜΗΧΑΝΟΛΟΓΙΚΕΣ ΥΠΗΡΕΣΙΕΣ</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2" name="Rectangle 201">
              <a:extLst>
                <a:ext uri="{FF2B5EF4-FFF2-40B4-BE49-F238E27FC236}">
                  <a16:creationId xmlns:a16="http://schemas.microsoft.com/office/drawing/2014/main" id="{DDD7CAC6-7DAB-376C-6BFF-8580E735B820}"/>
                </a:ext>
              </a:extLst>
            </p:cNvPr>
            <p:cNvSpPr/>
            <p:nvPr/>
          </p:nvSpPr>
          <p:spPr>
            <a:xfrm>
              <a:off x="1025770" y="5929163"/>
              <a:ext cx="9362108" cy="704745"/>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ΤΑΧΥΔΡΟΜΙΚΕΣ ΥΠΗΡΕΣΙΕΣ </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Rectangle 191">
              <a:extLst>
                <a:ext uri="{FF2B5EF4-FFF2-40B4-BE49-F238E27FC236}">
                  <a16:creationId xmlns:a16="http://schemas.microsoft.com/office/drawing/2014/main" id="{E8249BBB-294C-CA9D-319A-125F542675D7}"/>
                </a:ext>
              </a:extLst>
            </p:cNvPr>
            <p:cNvSpPr/>
            <p:nvPr/>
          </p:nvSpPr>
          <p:spPr>
            <a:xfrm>
              <a:off x="1026834" y="4963655"/>
              <a:ext cx="9361044" cy="704745"/>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ΟΔΙΚΕΣ ΜΕΤΑΦΟΡΕΣ</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Rectangle 193">
              <a:extLst>
                <a:ext uri="{FF2B5EF4-FFF2-40B4-BE49-F238E27FC236}">
                  <a16:creationId xmlns:a16="http://schemas.microsoft.com/office/drawing/2014/main" id="{BBAD96E3-2F7E-DFA7-E361-8C47DB24A590}"/>
                </a:ext>
              </a:extLst>
            </p:cNvPr>
            <p:cNvSpPr/>
            <p:nvPr/>
          </p:nvSpPr>
          <p:spPr>
            <a:xfrm>
              <a:off x="1026834" y="4004429"/>
              <a:ext cx="9361044" cy="704745"/>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ΑΕΡΟΜΕΤΑΦΟΡΕΣ</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 name="Rectangle 1">
              <a:extLst>
                <a:ext uri="{FF2B5EF4-FFF2-40B4-BE49-F238E27FC236}">
                  <a16:creationId xmlns:a16="http://schemas.microsoft.com/office/drawing/2014/main" id="{95FACFA9-CFF7-2272-8038-7A8649044197}"/>
                </a:ext>
              </a:extLst>
            </p:cNvPr>
            <p:cNvSpPr/>
            <p:nvPr/>
          </p:nvSpPr>
          <p:spPr>
            <a:xfrm>
              <a:off x="1025770" y="3037733"/>
              <a:ext cx="9362108" cy="704745"/>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ΟΔΙΚΟ ΔΙΚΤΥΟ ΚΑΙ ΚΤΗΡΙΑΚΕΣ ΥΠΟΔΟΜΕΣ</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grpSp>
      <p:grpSp>
        <p:nvGrpSpPr>
          <p:cNvPr id="270" name="Group 269">
            <a:extLst>
              <a:ext uri="{FF2B5EF4-FFF2-40B4-BE49-F238E27FC236}">
                <a16:creationId xmlns:a16="http://schemas.microsoft.com/office/drawing/2014/main" id="{589AA7D1-CB8C-5F71-B472-B25A1F67799D}"/>
              </a:ext>
            </a:extLst>
          </p:cNvPr>
          <p:cNvGrpSpPr/>
          <p:nvPr/>
        </p:nvGrpSpPr>
        <p:grpSpPr>
          <a:xfrm>
            <a:off x="11253425" y="2651958"/>
            <a:ext cx="11763280" cy="5689858"/>
            <a:chOff x="11482270" y="690212"/>
            <a:chExt cx="11763280" cy="4111740"/>
          </a:xfrm>
        </p:grpSpPr>
        <p:sp>
          <p:nvSpPr>
            <p:cNvPr id="217" name="Rectangle 216">
              <a:extLst>
                <a:ext uri="{FF2B5EF4-FFF2-40B4-BE49-F238E27FC236}">
                  <a16:creationId xmlns:a16="http://schemas.microsoft.com/office/drawing/2014/main" id="{2525BB6A-0A8B-037E-569C-D4C5C63AC3BC}"/>
                </a:ext>
              </a:extLst>
            </p:cNvPr>
            <p:cNvSpPr/>
            <p:nvPr/>
          </p:nvSpPr>
          <p:spPr>
            <a:xfrm>
              <a:off x="11482270" y="4255633"/>
              <a:ext cx="11740678" cy="546319"/>
            </a:xfrm>
            <a:prstGeom prst="rect">
              <a:avLst/>
            </a:prstGeom>
            <a:solidFill>
              <a:srgbClr val="E38C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  Τμήμα Ηλεκτρομηχανολογικών Υπηρεσιών</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1" name="Rectangle 210">
              <a:extLst>
                <a:ext uri="{FF2B5EF4-FFF2-40B4-BE49-F238E27FC236}">
                  <a16:creationId xmlns:a16="http://schemas.microsoft.com/office/drawing/2014/main" id="{A7543BA2-C23E-2C5F-4BE3-D91C4D4FD7AE}"/>
                </a:ext>
              </a:extLst>
            </p:cNvPr>
            <p:cNvSpPr/>
            <p:nvPr/>
          </p:nvSpPr>
          <p:spPr>
            <a:xfrm>
              <a:off x="11504872" y="3398392"/>
              <a:ext cx="11740678" cy="546319"/>
            </a:xfrm>
            <a:prstGeom prst="rect">
              <a:avLst/>
            </a:prstGeom>
            <a:solidFill>
              <a:srgbClr val="E38C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el-GR" sz="3500" b="0" i="0" u="none" strike="noStrike" cap="none" spc="0" normalizeH="0" baseline="0">
                  <a:ln>
                    <a:noFill/>
                  </a:ln>
                  <a:solidFill>
                    <a:srgbClr val="FFFFFF"/>
                  </a:solidFill>
                  <a:effectLst/>
                  <a:uFillTx/>
                  <a:latin typeface="+mn-lt"/>
                  <a:ea typeface="+mn-ea"/>
                  <a:cs typeface="+mn-cs"/>
                  <a:sym typeface="Helvetica Neue Medium"/>
                </a:rPr>
                <a:t>  Τμήμα Ταχυδρομικών Υπηρεσιών</a:t>
              </a:r>
              <a:endParaRPr kumimoji="0" lang="en-GB" sz="35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Rectangle 212">
              <a:extLst>
                <a:ext uri="{FF2B5EF4-FFF2-40B4-BE49-F238E27FC236}">
                  <a16:creationId xmlns:a16="http://schemas.microsoft.com/office/drawing/2014/main" id="{B61A9E31-51EA-8A06-9B81-E3D0124AB93E}"/>
                </a:ext>
              </a:extLst>
            </p:cNvPr>
            <p:cNvSpPr/>
            <p:nvPr/>
          </p:nvSpPr>
          <p:spPr>
            <a:xfrm>
              <a:off x="11504872" y="2469560"/>
              <a:ext cx="11740678" cy="629567"/>
            </a:xfrm>
            <a:prstGeom prst="rect">
              <a:avLst/>
            </a:prstGeom>
            <a:solidFill>
              <a:srgbClr val="E38C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9" name="Rectangle 208">
              <a:extLst>
                <a:ext uri="{FF2B5EF4-FFF2-40B4-BE49-F238E27FC236}">
                  <a16:creationId xmlns:a16="http://schemas.microsoft.com/office/drawing/2014/main" id="{620A06ED-07DF-B451-1950-6ACDFBD77309}"/>
                </a:ext>
              </a:extLst>
            </p:cNvPr>
            <p:cNvSpPr/>
            <p:nvPr/>
          </p:nvSpPr>
          <p:spPr>
            <a:xfrm>
              <a:off x="11504872" y="1641382"/>
              <a:ext cx="11740678" cy="629567"/>
            </a:xfrm>
            <a:prstGeom prst="rect">
              <a:avLst/>
            </a:prstGeom>
            <a:solidFill>
              <a:srgbClr val="E38C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Rectangle 206">
              <a:extLst>
                <a:ext uri="{FF2B5EF4-FFF2-40B4-BE49-F238E27FC236}">
                  <a16:creationId xmlns:a16="http://schemas.microsoft.com/office/drawing/2014/main" id="{7024B043-A193-5F36-B08F-CAC61DB07A9C}"/>
                </a:ext>
              </a:extLst>
            </p:cNvPr>
            <p:cNvSpPr/>
            <p:nvPr/>
          </p:nvSpPr>
          <p:spPr>
            <a:xfrm>
              <a:off x="11482270" y="690212"/>
              <a:ext cx="11740678" cy="629567"/>
            </a:xfrm>
            <a:prstGeom prst="rect">
              <a:avLst/>
            </a:prstGeom>
            <a:solidFill>
              <a:srgbClr val="E38C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84999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err="1">
                <a:latin typeface="Arial" panose="020B0604020202020204" pitchFamily="34" charset="0"/>
                <a:cs typeface="Arial" panose="020B0604020202020204" pitchFamily="34" charset="0"/>
              </a:rPr>
              <a:t>σιο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Σχ</a:t>
            </a:r>
            <a:r>
              <a:rPr lang="en-GB" b="1" dirty="0">
                <a:latin typeface="Arial" panose="020B0604020202020204" pitchFamily="34" charset="0"/>
                <a:cs typeface="Arial" panose="020B0604020202020204" pitchFamily="34" charset="0"/>
              </a:rPr>
              <a:t>e</a:t>
            </a:r>
            <a:r>
              <a:rPr lang="el-GR" b="1" dirty="0" err="1">
                <a:latin typeface="Arial" panose="020B0604020202020204" pitchFamily="34" charset="0"/>
                <a:cs typeface="Arial" panose="020B0604020202020204" pitchFamily="34" charset="0"/>
              </a:rPr>
              <a:t>διο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2026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8" y="1348265"/>
            <a:ext cx="7269281"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latin typeface="Arial" panose="020B0604020202020204" pitchFamily="34" charset="0"/>
                <a:cs typeface="Arial" panose="020B0604020202020204" pitchFamily="34" charset="0"/>
              </a:rPr>
              <a:t>Οι Αρμοδιότητές μας</a:t>
            </a:r>
          </a:p>
        </p:txBody>
      </p:sp>
      <p:sp>
        <p:nvSpPr>
          <p:cNvPr id="23" name="Subtitle here">
            <a:extLst>
              <a:ext uri="{FF2B5EF4-FFF2-40B4-BE49-F238E27FC236}">
                <a16:creationId xmlns:a16="http://schemas.microsoft.com/office/drawing/2014/main" id="{48CF4CEF-F8C9-9028-1FE2-7842E569BA29}"/>
              </a:ext>
            </a:extLst>
          </p:cNvPr>
          <p:cNvSpPr txBox="1"/>
          <p:nvPr/>
        </p:nvSpPr>
        <p:spPr>
          <a:xfrm>
            <a:off x="1202950" y="5030627"/>
            <a:ext cx="8751277" cy="6894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4" name="Subtitle here">
            <a:extLst>
              <a:ext uri="{FF2B5EF4-FFF2-40B4-BE49-F238E27FC236}">
                <a16:creationId xmlns:a16="http://schemas.microsoft.com/office/drawing/2014/main" id="{2B0A2990-B37A-65E3-6DA1-F58472D114E0}"/>
              </a:ext>
            </a:extLst>
          </p:cNvPr>
          <p:cNvSpPr txBox="1"/>
          <p:nvPr/>
        </p:nvSpPr>
        <p:spPr>
          <a:xfrm>
            <a:off x="1367295" y="6103845"/>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5" name="Subtitle here">
            <a:extLst>
              <a:ext uri="{FF2B5EF4-FFF2-40B4-BE49-F238E27FC236}">
                <a16:creationId xmlns:a16="http://schemas.microsoft.com/office/drawing/2014/main" id="{AB06B469-C571-0219-08A2-A061166DEA99}"/>
              </a:ext>
            </a:extLst>
          </p:cNvPr>
          <p:cNvSpPr txBox="1"/>
          <p:nvPr/>
        </p:nvSpPr>
        <p:spPr>
          <a:xfrm>
            <a:off x="1367295" y="7168181"/>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1367295" y="8241608"/>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7" name="Subtitle here">
            <a:extLst>
              <a:ext uri="{FF2B5EF4-FFF2-40B4-BE49-F238E27FC236}">
                <a16:creationId xmlns:a16="http://schemas.microsoft.com/office/drawing/2014/main" id="{C674E7E7-E5B0-C0BA-8FBF-C027AE96DC7C}"/>
              </a:ext>
            </a:extLst>
          </p:cNvPr>
          <p:cNvSpPr txBox="1"/>
          <p:nvPr/>
        </p:nvSpPr>
        <p:spPr>
          <a:xfrm>
            <a:off x="1440660" y="9258224"/>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42" name="Subtitle here">
            <a:extLst>
              <a:ext uri="{FF2B5EF4-FFF2-40B4-BE49-F238E27FC236}">
                <a16:creationId xmlns:a16="http://schemas.microsoft.com/office/drawing/2014/main" id="{44F3274B-6618-E530-7116-540F53291F65}"/>
              </a:ext>
            </a:extLst>
          </p:cNvPr>
          <p:cNvSpPr txBox="1"/>
          <p:nvPr/>
        </p:nvSpPr>
        <p:spPr>
          <a:xfrm>
            <a:off x="11467832" y="5210817"/>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a:solidFill>
                  <a:schemeClr val="bg1"/>
                </a:solidFill>
              </a:rPr>
              <a:t>Τμήμα Οδικών Μεταφορών</a:t>
            </a:r>
          </a:p>
        </p:txBody>
      </p:sp>
      <p:sp>
        <p:nvSpPr>
          <p:cNvPr id="43" name="Subtitle here">
            <a:extLst>
              <a:ext uri="{FF2B5EF4-FFF2-40B4-BE49-F238E27FC236}">
                <a16:creationId xmlns:a16="http://schemas.microsoft.com/office/drawing/2014/main" id="{28D596CB-2C97-B514-FF88-AEF1EA8D30DC}"/>
              </a:ext>
            </a:extLst>
          </p:cNvPr>
          <p:cNvSpPr txBox="1"/>
          <p:nvPr/>
        </p:nvSpPr>
        <p:spPr>
          <a:xfrm>
            <a:off x="11532041" y="4051097"/>
            <a:ext cx="8751277" cy="6894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a:solidFill>
                  <a:schemeClr val="bg1"/>
                </a:solidFill>
              </a:rPr>
              <a:t>Τμήμα Πολιτικής Αεροπορίας</a:t>
            </a:r>
          </a:p>
        </p:txBody>
      </p:sp>
      <p:sp>
        <p:nvSpPr>
          <p:cNvPr id="44" name="Subtitle here">
            <a:extLst>
              <a:ext uri="{FF2B5EF4-FFF2-40B4-BE49-F238E27FC236}">
                <a16:creationId xmlns:a16="http://schemas.microsoft.com/office/drawing/2014/main" id="{B76D6F18-7BB7-FD85-5BB4-D4F05499FC28}"/>
              </a:ext>
            </a:extLst>
          </p:cNvPr>
          <p:cNvSpPr txBox="1"/>
          <p:nvPr/>
        </p:nvSpPr>
        <p:spPr>
          <a:xfrm>
            <a:off x="11532040" y="2660929"/>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a:solidFill>
                  <a:schemeClr val="bg1"/>
                </a:solidFill>
              </a:rPr>
              <a:t>Τμήμα Δημοσίων Έργων</a:t>
            </a:r>
          </a:p>
        </p:txBody>
      </p:sp>
      <p:sp>
        <p:nvSpPr>
          <p:cNvPr id="48" name="Subtitle here">
            <a:extLst>
              <a:ext uri="{FF2B5EF4-FFF2-40B4-BE49-F238E27FC236}">
                <a16:creationId xmlns:a16="http://schemas.microsoft.com/office/drawing/2014/main" id="{C132C676-CECB-B6E0-E08C-FA457994BC4E}"/>
              </a:ext>
            </a:extLst>
          </p:cNvPr>
          <p:cNvSpPr txBox="1"/>
          <p:nvPr/>
        </p:nvSpPr>
        <p:spPr>
          <a:xfrm>
            <a:off x="11563651" y="7008264"/>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49" name="Subtitle here">
            <a:extLst>
              <a:ext uri="{FF2B5EF4-FFF2-40B4-BE49-F238E27FC236}">
                <a16:creationId xmlns:a16="http://schemas.microsoft.com/office/drawing/2014/main" id="{C1938505-0637-C3A2-20C2-CB562AD600E6}"/>
              </a:ext>
            </a:extLst>
          </p:cNvPr>
          <p:cNvSpPr txBox="1"/>
          <p:nvPr/>
        </p:nvSpPr>
        <p:spPr>
          <a:xfrm>
            <a:off x="11276027" y="3917552"/>
            <a:ext cx="10361414"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52" name="Subtitle here">
            <a:extLst>
              <a:ext uri="{FF2B5EF4-FFF2-40B4-BE49-F238E27FC236}">
                <a16:creationId xmlns:a16="http://schemas.microsoft.com/office/drawing/2014/main" id="{85A849F9-4128-A199-686E-D56FEBDE11E7}"/>
              </a:ext>
            </a:extLst>
          </p:cNvPr>
          <p:cNvSpPr txBox="1"/>
          <p:nvPr/>
        </p:nvSpPr>
        <p:spPr>
          <a:xfrm>
            <a:off x="11709360" y="9300052"/>
            <a:ext cx="8751277" cy="6894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10" name="Subtitle here">
            <a:extLst>
              <a:ext uri="{FF2B5EF4-FFF2-40B4-BE49-F238E27FC236}">
                <a16:creationId xmlns:a16="http://schemas.microsoft.com/office/drawing/2014/main" id="{0643F226-AD6E-7EBB-1663-C1BCFB355AAF}"/>
              </a:ext>
            </a:extLst>
          </p:cNvPr>
          <p:cNvSpPr txBox="1"/>
          <p:nvPr/>
        </p:nvSpPr>
        <p:spPr>
          <a:xfrm>
            <a:off x="1367296" y="2900875"/>
            <a:ext cx="4437692" cy="6894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53" name="Subtitle here">
            <a:extLst>
              <a:ext uri="{FF2B5EF4-FFF2-40B4-BE49-F238E27FC236}">
                <a16:creationId xmlns:a16="http://schemas.microsoft.com/office/drawing/2014/main" id="{02679B13-7C27-9B35-2583-4CBCDCA71B33}"/>
              </a:ext>
            </a:extLst>
          </p:cNvPr>
          <p:cNvSpPr txBox="1"/>
          <p:nvPr/>
        </p:nvSpPr>
        <p:spPr>
          <a:xfrm>
            <a:off x="1367295" y="10374558"/>
            <a:ext cx="9824701" cy="6894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66" name="ΥΠΟΥΡΓΕΙΟ ΟΙΚΟΝΟΜΙΚΩΝ">
            <a:extLst>
              <a:ext uri="{FF2B5EF4-FFF2-40B4-BE49-F238E27FC236}">
                <a16:creationId xmlns:a16="http://schemas.microsoft.com/office/drawing/2014/main" id="{02381798-8EC0-EF15-292E-E3E9BEC1E341}"/>
              </a:ext>
            </a:extLst>
          </p:cNvPr>
          <p:cNvSpPr txBox="1">
            <a:spLocks/>
          </p:cNvSpPr>
          <p:nvPr/>
        </p:nvSpPr>
        <p:spPr>
          <a:xfrm>
            <a:off x="11104845" y="12424383"/>
            <a:ext cx="9605670" cy="6139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2500" b="1"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a:t>ΥΠΟΥΡΓΕΙΟ ΜΕΤΑΦΟΡΩΝ, ΕΠΙΚΟΙΝΩΝΙΩΝ ΚΑΙ ΕΡΓΩΝ</a:t>
            </a:r>
          </a:p>
        </p:txBody>
      </p:sp>
      <p:sp>
        <p:nvSpPr>
          <p:cNvPr id="267" name="Line">
            <a:extLst>
              <a:ext uri="{FF2B5EF4-FFF2-40B4-BE49-F238E27FC236}">
                <a16:creationId xmlns:a16="http://schemas.microsoft.com/office/drawing/2014/main" id="{96EB97DA-03BD-4427-D6AA-CAFE27628EF1}"/>
              </a:ext>
            </a:extLst>
          </p:cNvPr>
          <p:cNvSpPr/>
          <p:nvPr/>
        </p:nvSpPr>
        <p:spPr>
          <a:xfrm>
            <a:off x="852000" y="2439461"/>
            <a:ext cx="9884626" cy="0"/>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pic>
        <p:nvPicPr>
          <p:cNvPr id="268" name="Picture 267">
            <a:extLst>
              <a:ext uri="{FF2B5EF4-FFF2-40B4-BE49-F238E27FC236}">
                <a16:creationId xmlns:a16="http://schemas.microsoft.com/office/drawing/2014/main" id="{6A81A24D-A00A-60B3-30D2-C9C3B6B845A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9022053" y="1264468"/>
            <a:ext cx="1549609" cy="1074252"/>
          </a:xfrm>
          <a:prstGeom prst="rect">
            <a:avLst/>
          </a:prstGeom>
        </p:spPr>
      </p:pic>
      <p:pic>
        <p:nvPicPr>
          <p:cNvPr id="36" name="Image" descr="Image">
            <a:extLst>
              <a:ext uri="{FF2B5EF4-FFF2-40B4-BE49-F238E27FC236}">
                <a16:creationId xmlns:a16="http://schemas.microsoft.com/office/drawing/2014/main" id="{5395C52B-1D4A-47A4-A83B-889E5D2B84CD}"/>
              </a:ext>
            </a:extLst>
          </p:cNvPr>
          <p:cNvPicPr>
            <a:picLocks noChangeAspect="1"/>
          </p:cNvPicPr>
          <p:nvPr/>
        </p:nvPicPr>
        <p:blipFill>
          <a:blip r:embed="rId4"/>
          <a:stretch>
            <a:fillRect/>
          </a:stretch>
        </p:blipFill>
        <p:spPr>
          <a:xfrm>
            <a:off x="15907680" y="11417289"/>
            <a:ext cx="8622858" cy="2286452"/>
          </a:xfrm>
          <a:prstGeom prst="rect">
            <a:avLst/>
          </a:prstGeom>
          <a:ln w="12700">
            <a:miter lim="400000"/>
          </a:ln>
        </p:spPr>
      </p:pic>
      <p:sp>
        <p:nvSpPr>
          <p:cNvPr id="4" name="Rectangle 3">
            <a:extLst>
              <a:ext uri="{FF2B5EF4-FFF2-40B4-BE49-F238E27FC236}">
                <a16:creationId xmlns:a16="http://schemas.microsoft.com/office/drawing/2014/main" id="{5E1472A8-C3EE-4C77-BB13-C3E956AE684D}"/>
              </a:ext>
            </a:extLst>
          </p:cNvPr>
          <p:cNvSpPr/>
          <p:nvPr/>
        </p:nvSpPr>
        <p:spPr>
          <a:xfrm>
            <a:off x="17219014" y="12740551"/>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Tree>
    <p:extLst>
      <p:ext uri="{BB962C8B-B14F-4D97-AF65-F5344CB8AC3E}">
        <p14:creationId xmlns:p14="http://schemas.microsoft.com/office/powerpoint/2010/main" val="413613214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Rectangle 222">
            <a:extLst>
              <a:ext uri="{FF2B5EF4-FFF2-40B4-BE49-F238E27FC236}">
                <a16:creationId xmlns:a16="http://schemas.microsoft.com/office/drawing/2014/main" id="{F883041F-720E-DCFA-5293-002E2CD66B14}"/>
              </a:ext>
            </a:extLst>
          </p:cNvPr>
          <p:cNvSpPr/>
          <p:nvPr/>
        </p:nvSpPr>
        <p:spPr>
          <a:xfrm>
            <a:off x="12474544" y="7131978"/>
            <a:ext cx="11042415" cy="8712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Επιτροπή Διερεύνησης Ναυτικών Ατυχημάτων</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Rectangle 198">
            <a:extLst>
              <a:ext uri="{FF2B5EF4-FFF2-40B4-BE49-F238E27FC236}">
                <a16:creationId xmlns:a16="http://schemas.microsoft.com/office/drawing/2014/main" id="{C3425773-6AA3-2157-4BD9-9FA4283B7B3A}"/>
              </a:ext>
            </a:extLst>
          </p:cNvPr>
          <p:cNvSpPr/>
          <p:nvPr/>
        </p:nvSpPr>
        <p:spPr>
          <a:xfrm>
            <a:off x="12430661" y="5974730"/>
            <a:ext cx="11042415" cy="8712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Επιτροπή Διερεύνησης Αεροπορικών Ατυχημάτων </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2" name="Rectangle 201">
            <a:extLst>
              <a:ext uri="{FF2B5EF4-FFF2-40B4-BE49-F238E27FC236}">
                <a16:creationId xmlns:a16="http://schemas.microsoft.com/office/drawing/2014/main" id="{94E18B9E-8573-BE01-EE3F-A43A4FD78B2C}"/>
              </a:ext>
            </a:extLst>
          </p:cNvPr>
          <p:cNvSpPr/>
          <p:nvPr/>
        </p:nvSpPr>
        <p:spPr>
          <a:xfrm>
            <a:off x="12474544" y="4841954"/>
            <a:ext cx="11042415" cy="8712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Αναθεωρητική Αρχή Αδειών</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Rectangle 204">
            <a:extLst>
              <a:ext uri="{FF2B5EF4-FFF2-40B4-BE49-F238E27FC236}">
                <a16:creationId xmlns:a16="http://schemas.microsoft.com/office/drawing/2014/main" id="{771E2CC4-3FDF-C7F6-51CD-8CB8E2300097}"/>
              </a:ext>
            </a:extLst>
          </p:cNvPr>
          <p:cNvSpPr/>
          <p:nvPr/>
        </p:nvSpPr>
        <p:spPr>
          <a:xfrm>
            <a:off x="12474544" y="3715743"/>
            <a:ext cx="11042415" cy="8712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Αρχή Αδειών</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Rectangle 213">
            <a:extLst>
              <a:ext uri="{FF2B5EF4-FFF2-40B4-BE49-F238E27FC236}">
                <a16:creationId xmlns:a16="http://schemas.microsoft.com/office/drawing/2014/main" id="{297C64B6-23F0-4BEC-2CBA-32CD82E9C62B}"/>
              </a:ext>
            </a:extLst>
          </p:cNvPr>
          <p:cNvSpPr/>
          <p:nvPr/>
        </p:nvSpPr>
        <p:spPr>
          <a:xfrm>
            <a:off x="983979" y="6014024"/>
            <a:ext cx="11042415" cy="8712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Επιστημονικό και Τεχνικό Επιμελητήριο Κύπρου </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7" name="Rectangle 216">
            <a:extLst>
              <a:ext uri="{FF2B5EF4-FFF2-40B4-BE49-F238E27FC236}">
                <a16:creationId xmlns:a16="http://schemas.microsoft.com/office/drawing/2014/main" id="{11FA1E5E-F8B9-71B2-D732-61E1CAB7A21B}"/>
              </a:ext>
            </a:extLst>
          </p:cNvPr>
          <p:cNvSpPr/>
          <p:nvPr/>
        </p:nvSpPr>
        <p:spPr>
          <a:xfrm>
            <a:off x="983979" y="4776312"/>
            <a:ext cx="11042415" cy="984885"/>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Συμβούλιο Εγγραφής και Ελέγχου Εργοληπτών Οικοδομικών και Τεχνικών Έργων</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Rectangle 219">
            <a:extLst>
              <a:ext uri="{FF2B5EF4-FFF2-40B4-BE49-F238E27FC236}">
                <a16:creationId xmlns:a16="http://schemas.microsoft.com/office/drawing/2014/main" id="{2BA1F4B0-DD98-B29A-0324-AFC418F82988}"/>
              </a:ext>
            </a:extLst>
          </p:cNvPr>
          <p:cNvSpPr/>
          <p:nvPr/>
        </p:nvSpPr>
        <p:spPr>
          <a:xfrm>
            <a:off x="982800" y="3732354"/>
            <a:ext cx="11042415" cy="8712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1064683" y="498552"/>
            <a:ext cx="9158787"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err="1">
                <a:latin typeface="Arial" panose="020B0604020202020204" pitchFamily="34" charset="0"/>
                <a:cs typeface="Arial" panose="020B0604020202020204" pitchFamily="34" charset="0"/>
              </a:rPr>
              <a:t>σιο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Σχ</a:t>
            </a:r>
            <a:r>
              <a:rPr lang="en-GB" b="1" dirty="0">
                <a:latin typeface="Arial" panose="020B0604020202020204" pitchFamily="34" charset="0"/>
                <a:cs typeface="Arial" panose="020B0604020202020204" pitchFamily="34" charset="0"/>
              </a:rPr>
              <a:t>e</a:t>
            </a:r>
            <a:r>
              <a:rPr lang="el-GR" b="1" dirty="0" err="1">
                <a:latin typeface="Arial" panose="020B0604020202020204" pitchFamily="34" charset="0"/>
                <a:cs typeface="Arial" panose="020B0604020202020204" pitchFamily="34" charset="0"/>
              </a:rPr>
              <a:t>διο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2026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7" y="1179824"/>
            <a:ext cx="20412319" cy="1641475"/>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 Οργανισμοί για τους οποίους είναι       </a:t>
            </a:r>
          </a:p>
          <a:p>
            <a:r>
              <a:rPr lang="el-GR">
                <a:latin typeface="Arial" panose="020B0604020202020204" pitchFamily="34" charset="0"/>
                <a:cs typeface="Arial" panose="020B0604020202020204" pitchFamily="34" charset="0"/>
              </a:rPr>
              <a:t> αρμόδιο το Υπουργείο</a:t>
            </a:r>
          </a:p>
        </p:txBody>
      </p:sp>
      <p:sp>
        <p:nvSpPr>
          <p:cNvPr id="10" name="Subtitle here">
            <a:extLst>
              <a:ext uri="{FF2B5EF4-FFF2-40B4-BE49-F238E27FC236}">
                <a16:creationId xmlns:a16="http://schemas.microsoft.com/office/drawing/2014/main" id="{0643F226-AD6E-7EBB-1663-C1BCFB355AAF}"/>
              </a:ext>
            </a:extLst>
          </p:cNvPr>
          <p:cNvSpPr txBox="1"/>
          <p:nvPr/>
        </p:nvSpPr>
        <p:spPr>
          <a:xfrm>
            <a:off x="982800" y="3786772"/>
            <a:ext cx="11043594" cy="748923"/>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500" i="0" kern="0" spc="0">
                <a:solidFill>
                  <a:schemeClr val="bg1"/>
                </a:solidFill>
              </a:rPr>
              <a:t>Αρχή Λιμένων Κύπρου </a:t>
            </a:r>
          </a:p>
        </p:txBody>
      </p:sp>
      <p:sp>
        <p:nvSpPr>
          <p:cNvPr id="21" name="Subtitle here">
            <a:extLst>
              <a:ext uri="{FF2B5EF4-FFF2-40B4-BE49-F238E27FC236}">
                <a16:creationId xmlns:a16="http://schemas.microsoft.com/office/drawing/2014/main" id="{0A9033F5-94FA-AEDA-0276-481DA3F6C924}"/>
              </a:ext>
            </a:extLst>
          </p:cNvPr>
          <p:cNvSpPr txBox="1"/>
          <p:nvPr/>
        </p:nvSpPr>
        <p:spPr>
          <a:xfrm>
            <a:off x="1268439" y="4880539"/>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3" name="Subtitle here">
            <a:extLst>
              <a:ext uri="{FF2B5EF4-FFF2-40B4-BE49-F238E27FC236}">
                <a16:creationId xmlns:a16="http://schemas.microsoft.com/office/drawing/2014/main" id="{48CF4CEF-F8C9-9028-1FE2-7842E569BA29}"/>
              </a:ext>
            </a:extLst>
          </p:cNvPr>
          <p:cNvSpPr txBox="1"/>
          <p:nvPr/>
        </p:nvSpPr>
        <p:spPr>
          <a:xfrm>
            <a:off x="1268439" y="5999444"/>
            <a:ext cx="12428753"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4" name="Subtitle here">
            <a:extLst>
              <a:ext uri="{FF2B5EF4-FFF2-40B4-BE49-F238E27FC236}">
                <a16:creationId xmlns:a16="http://schemas.microsoft.com/office/drawing/2014/main" id="{2B0A2990-B37A-65E3-6DA1-F58472D114E0}"/>
              </a:ext>
            </a:extLst>
          </p:cNvPr>
          <p:cNvSpPr txBox="1"/>
          <p:nvPr/>
        </p:nvSpPr>
        <p:spPr>
          <a:xfrm>
            <a:off x="1268439" y="7093635"/>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5" name="Subtitle here">
            <a:extLst>
              <a:ext uri="{FF2B5EF4-FFF2-40B4-BE49-F238E27FC236}">
                <a16:creationId xmlns:a16="http://schemas.microsoft.com/office/drawing/2014/main" id="{AB06B469-C571-0219-08A2-A061166DEA99}"/>
              </a:ext>
            </a:extLst>
          </p:cNvPr>
          <p:cNvSpPr txBox="1"/>
          <p:nvPr/>
        </p:nvSpPr>
        <p:spPr>
          <a:xfrm>
            <a:off x="1268439" y="8241467"/>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6" name="Subtitle here">
            <a:extLst>
              <a:ext uri="{FF2B5EF4-FFF2-40B4-BE49-F238E27FC236}">
                <a16:creationId xmlns:a16="http://schemas.microsoft.com/office/drawing/2014/main" id="{3ABA3679-8749-8B8C-727D-A36F841D2F21}"/>
              </a:ext>
            </a:extLst>
          </p:cNvPr>
          <p:cNvSpPr txBox="1"/>
          <p:nvPr/>
        </p:nvSpPr>
        <p:spPr>
          <a:xfrm>
            <a:off x="12815571" y="3745828"/>
            <a:ext cx="875127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7" name="Subtitle here">
            <a:extLst>
              <a:ext uri="{FF2B5EF4-FFF2-40B4-BE49-F238E27FC236}">
                <a16:creationId xmlns:a16="http://schemas.microsoft.com/office/drawing/2014/main" id="{C674E7E7-E5B0-C0BA-8FBF-C027AE96DC7C}"/>
              </a:ext>
            </a:extLst>
          </p:cNvPr>
          <p:cNvSpPr txBox="1"/>
          <p:nvPr/>
        </p:nvSpPr>
        <p:spPr>
          <a:xfrm>
            <a:off x="12815571" y="4880539"/>
            <a:ext cx="12428753"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8" name="Subtitle here">
            <a:extLst>
              <a:ext uri="{FF2B5EF4-FFF2-40B4-BE49-F238E27FC236}">
                <a16:creationId xmlns:a16="http://schemas.microsoft.com/office/drawing/2014/main" id="{3C4116E7-C473-C005-32FA-8FDD2C8E2406}"/>
              </a:ext>
            </a:extLst>
          </p:cNvPr>
          <p:cNvSpPr txBox="1"/>
          <p:nvPr/>
        </p:nvSpPr>
        <p:spPr>
          <a:xfrm>
            <a:off x="12815571" y="5999444"/>
            <a:ext cx="9824701"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3" name="Line">
            <a:extLst>
              <a:ext uri="{FF2B5EF4-FFF2-40B4-BE49-F238E27FC236}">
                <a16:creationId xmlns:a16="http://schemas.microsoft.com/office/drawing/2014/main" id="{55CFF594-2476-187D-91A9-3F2511EE45B6}"/>
              </a:ext>
            </a:extLst>
          </p:cNvPr>
          <p:cNvSpPr/>
          <p:nvPr/>
        </p:nvSpPr>
        <p:spPr>
          <a:xfrm>
            <a:off x="852000" y="2762780"/>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sp>
        <p:nvSpPr>
          <p:cNvPr id="7" name="ΥΠΟΥΡΓΕΙΟ ΟΙΚΟΝΟΜΙΚΩΝ">
            <a:extLst>
              <a:ext uri="{FF2B5EF4-FFF2-40B4-BE49-F238E27FC236}">
                <a16:creationId xmlns:a16="http://schemas.microsoft.com/office/drawing/2014/main" id="{67E00DC6-DF38-BE1F-A5DC-8D4C5A8D498B}"/>
              </a:ext>
            </a:extLst>
          </p:cNvPr>
          <p:cNvSpPr txBox="1">
            <a:spLocks/>
          </p:cNvSpPr>
          <p:nvPr/>
        </p:nvSpPr>
        <p:spPr>
          <a:xfrm>
            <a:off x="11104845" y="12424383"/>
            <a:ext cx="9605670" cy="6139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2500" b="1"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a:t>ΥΠΟΥΡΓΕΙΟ ΕΣΩΤΕΡΙΚΩΝ</a:t>
            </a:r>
          </a:p>
        </p:txBody>
      </p:sp>
      <p:sp>
        <p:nvSpPr>
          <p:cNvPr id="9" name="Subtitle here">
            <a:extLst>
              <a:ext uri="{FF2B5EF4-FFF2-40B4-BE49-F238E27FC236}">
                <a16:creationId xmlns:a16="http://schemas.microsoft.com/office/drawing/2014/main" id="{339616F7-1384-4207-91FB-F53FB917F325}"/>
              </a:ext>
            </a:extLst>
          </p:cNvPr>
          <p:cNvSpPr txBox="1"/>
          <p:nvPr/>
        </p:nvSpPr>
        <p:spPr>
          <a:xfrm>
            <a:off x="12815571" y="7093635"/>
            <a:ext cx="9824701"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endParaRPr lang="el-GR" sz="3500" i="0" kern="0" spc="0">
              <a:solidFill>
                <a:schemeClr val="bg1"/>
              </a:solidFill>
            </a:endParaRPr>
          </a:p>
        </p:txBody>
      </p:sp>
      <p:sp>
        <p:nvSpPr>
          <p:cNvPr id="234" name="ΥΠΟΥΡΓΕΙΟ ΟΙΚΟΝΟΜΙΚΩΝ">
            <a:extLst>
              <a:ext uri="{FF2B5EF4-FFF2-40B4-BE49-F238E27FC236}">
                <a16:creationId xmlns:a16="http://schemas.microsoft.com/office/drawing/2014/main" id="{C6AAA5F3-BAFE-182D-15C2-8EF5F92C27AC}"/>
              </a:ext>
            </a:extLst>
          </p:cNvPr>
          <p:cNvSpPr txBox="1">
            <a:spLocks/>
          </p:cNvSpPr>
          <p:nvPr/>
        </p:nvSpPr>
        <p:spPr>
          <a:xfrm>
            <a:off x="11108961" y="12428499"/>
            <a:ext cx="9605670" cy="6139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0" marR="0" indent="0" algn="l" defTabSz="825500" latinLnBrk="0">
              <a:lnSpc>
                <a:spcPct val="100000"/>
              </a:lnSpc>
              <a:spcBef>
                <a:spcPts val="0"/>
              </a:spcBef>
              <a:spcAft>
                <a:spcPts val="0"/>
              </a:spcAft>
              <a:buClrTx/>
              <a:buSzTx/>
              <a:buFontTx/>
              <a:buNone/>
              <a:tabLst/>
              <a:defRPr sz="2500" b="1" i="0" u="none" strike="noStrike" cap="none" spc="0" baseline="0">
                <a:solidFill>
                  <a:srgbClr val="FFFFFF"/>
                </a:solidFill>
                <a:uFillTx/>
                <a:latin typeface="Arial"/>
                <a:ea typeface="Arial"/>
                <a:cs typeface="Arial"/>
                <a:sym typeface="Arial"/>
              </a:defRPr>
            </a:lvl1pPr>
            <a:lvl2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0" algn="ctr" defTabSz="82550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hangingPunct="1"/>
            <a:r>
              <a:rPr lang="el-GR"/>
              <a:t>ΥΠΟΥΡΓΕΙΟ ΜΕΤΑΦΟΡΩΝ , ΕΠΙΚΟΙΝΩΝΙΩΝ ΚΑΙ ΕΡΓΩΝ</a:t>
            </a:r>
          </a:p>
        </p:txBody>
      </p:sp>
      <p:sp>
        <p:nvSpPr>
          <p:cNvPr id="36" name="Rectangle 35">
            <a:extLst>
              <a:ext uri="{FF2B5EF4-FFF2-40B4-BE49-F238E27FC236}">
                <a16:creationId xmlns:a16="http://schemas.microsoft.com/office/drawing/2014/main" id="{F26E6884-04D5-41A2-85BA-E0829F7AF46D}"/>
              </a:ext>
            </a:extLst>
          </p:cNvPr>
          <p:cNvSpPr/>
          <p:nvPr/>
        </p:nvSpPr>
        <p:spPr>
          <a:xfrm>
            <a:off x="983870" y="7106760"/>
            <a:ext cx="11042415" cy="8712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Αρχή Αδειών Αεροπορικών Μεταφορών</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35" name="Image" descr="Image">
            <a:extLst>
              <a:ext uri="{FF2B5EF4-FFF2-40B4-BE49-F238E27FC236}">
                <a16:creationId xmlns:a16="http://schemas.microsoft.com/office/drawing/2014/main" id="{6944B91C-3FF5-4724-A891-8C1A2B804CE7}"/>
              </a:ext>
            </a:extLst>
          </p:cNvPr>
          <p:cNvPicPr>
            <a:picLocks noChangeAspect="1"/>
          </p:cNvPicPr>
          <p:nvPr/>
        </p:nvPicPr>
        <p:blipFill>
          <a:blip r:embed="rId3"/>
          <a:stretch>
            <a:fillRect/>
          </a:stretch>
        </p:blipFill>
        <p:spPr>
          <a:xfrm>
            <a:off x="16047401" y="11429548"/>
            <a:ext cx="8517793" cy="2286452"/>
          </a:xfrm>
          <a:prstGeom prst="rect">
            <a:avLst/>
          </a:prstGeom>
          <a:ln w="12700">
            <a:miter lim="400000"/>
          </a:ln>
        </p:spPr>
      </p:pic>
      <p:sp>
        <p:nvSpPr>
          <p:cNvPr id="4" name="Rectangle 3">
            <a:extLst>
              <a:ext uri="{FF2B5EF4-FFF2-40B4-BE49-F238E27FC236}">
                <a16:creationId xmlns:a16="http://schemas.microsoft.com/office/drawing/2014/main" id="{7F1C548E-FFE0-4782-B9A5-EE6DE426E595}"/>
              </a:ext>
            </a:extLst>
          </p:cNvPr>
          <p:cNvSpPr/>
          <p:nvPr/>
        </p:nvSpPr>
        <p:spPr>
          <a:xfrm>
            <a:off x="17191209" y="12775060"/>
            <a:ext cx="6983002" cy="400110"/>
          </a:xfrm>
          <a:prstGeom prst="rect">
            <a:avLst/>
          </a:prstGeom>
        </p:spPr>
        <p:txBody>
          <a:bodyPr wrap="none">
            <a:spAutoFit/>
          </a:bodyPr>
          <a:lstStyle/>
          <a:p>
            <a:r>
              <a:rPr lang="el-GR" sz="2000" dirty="0">
                <a:solidFill>
                  <a:schemeClr val="bg1"/>
                </a:solidFill>
              </a:rPr>
              <a:t>ΥΠΟΥΡΓΕΙΟ ΜΕΤΑΦΟΡΩΝ, ΕΠΙΚΟΙΝΩΝΙΩΝ ΚΑΙ ΕΡΓΩΝ</a:t>
            </a:r>
          </a:p>
        </p:txBody>
      </p:sp>
    </p:spTree>
    <p:extLst>
      <p:ext uri="{BB962C8B-B14F-4D97-AF65-F5344CB8AC3E}">
        <p14:creationId xmlns:p14="http://schemas.microsoft.com/office/powerpoint/2010/main" val="313650947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dirty="0"/>
              <a:t>ΚΥΠΡΙΑΚΗ ΔΗΜΟΚΡΑΤΙΑ</a:t>
            </a:r>
            <a:r>
              <a:rPr dirty="0"/>
              <a:t> / ΠΝΕΥΜΑΤΙΚΑ ΔΙΚΑΙΩΜΑΤΑ 202</a:t>
            </a:r>
            <a:r>
              <a:rPr lang="el-GR" dirty="0"/>
              <a:t>3</a:t>
            </a:r>
            <a:endParaRPr dirty="0"/>
          </a:p>
        </p:txBody>
      </p:sp>
      <p:sp>
        <p:nvSpPr>
          <p:cNvPr id="31" name="headline goes here goes here">
            <a:extLst>
              <a:ext uri="{FF2B5EF4-FFF2-40B4-BE49-F238E27FC236}">
                <a16:creationId xmlns:a16="http://schemas.microsoft.com/office/drawing/2014/main" id="{68B6EFB1-6142-29A7-A5E6-65D011687921}"/>
              </a:ext>
            </a:extLst>
          </p:cNvPr>
          <p:cNvSpPr txBox="1"/>
          <p:nvPr/>
        </p:nvSpPr>
        <p:spPr>
          <a:xfrm>
            <a:off x="860928" y="562098"/>
            <a:ext cx="8849999"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a:latin typeface="Arial" panose="020B0604020202020204" pitchFamily="34" charset="0"/>
                <a:cs typeface="Arial" panose="020B0604020202020204" pitchFamily="34" charset="0"/>
              </a:rPr>
              <a:t>σιο Σχ</a:t>
            </a:r>
            <a:r>
              <a:rPr lang="en-GB" b="1" dirty="0">
                <a:latin typeface="Arial" panose="020B0604020202020204" pitchFamily="34" charset="0"/>
                <a:cs typeface="Arial" panose="020B0604020202020204" pitchFamily="34" charset="0"/>
              </a:rPr>
              <a:t>e</a:t>
            </a:r>
            <a:r>
              <a:rPr lang="el-GR" b="1" dirty="0">
                <a:latin typeface="Arial" panose="020B0604020202020204" pitchFamily="34" charset="0"/>
                <a:cs typeface="Arial" panose="020B0604020202020204" pitchFamily="34" charset="0"/>
              </a:rPr>
              <a:t>διο 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a:t>
            </a:r>
            <a:r>
              <a:rPr lang="el-GR" dirty="0">
                <a:latin typeface="Arial" panose="020B0604020202020204" pitchFamily="34" charset="0"/>
                <a:cs typeface="Arial" panose="020B0604020202020204" pitchFamily="34" charset="0"/>
              </a:rPr>
              <a:t>6</a:t>
            </a:r>
            <a:r>
              <a:rPr lang="el-GR" b="1" dirty="0">
                <a:latin typeface="Arial" panose="020B0604020202020204" pitchFamily="34" charset="0"/>
                <a:cs typeface="Arial" panose="020B0604020202020204" pitchFamily="34" charset="0"/>
              </a:rPr>
              <a:t> </a:t>
            </a: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8" y="1348265"/>
            <a:ext cx="9824701"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dirty="0">
                <a:solidFill>
                  <a:srgbClr val="E38C19"/>
                </a:solidFill>
                <a:latin typeface="Arial" panose="020B0604020202020204" pitchFamily="34" charset="0"/>
                <a:cs typeface="Arial" panose="020B0604020202020204" pitchFamily="34" charset="0"/>
              </a:rPr>
              <a:t>Απολογισμός 2025</a:t>
            </a:r>
          </a:p>
        </p:txBody>
      </p:sp>
      <p:sp>
        <p:nvSpPr>
          <p:cNvPr id="10" name="Subtitle here">
            <a:extLst>
              <a:ext uri="{FF2B5EF4-FFF2-40B4-BE49-F238E27FC236}">
                <a16:creationId xmlns:a16="http://schemas.microsoft.com/office/drawing/2014/main" id="{0643F226-AD6E-7EBB-1663-C1BCFB355AAF}"/>
              </a:ext>
            </a:extLst>
          </p:cNvPr>
          <p:cNvSpPr txBox="1"/>
          <p:nvPr/>
        </p:nvSpPr>
        <p:spPr>
          <a:xfrm>
            <a:off x="1367296" y="2900875"/>
            <a:ext cx="4437692"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500" i="0" kern="0" spc="0" dirty="0">
                <a:solidFill>
                  <a:schemeClr val="bg1"/>
                </a:solidFill>
              </a:rPr>
              <a:t>Τοπική Αυτοδιοίκηση</a:t>
            </a:r>
          </a:p>
        </p:txBody>
      </p:sp>
      <p:sp>
        <p:nvSpPr>
          <p:cNvPr id="267" name="Line">
            <a:extLst>
              <a:ext uri="{FF2B5EF4-FFF2-40B4-BE49-F238E27FC236}">
                <a16:creationId xmlns:a16="http://schemas.microsoft.com/office/drawing/2014/main" id="{96EB97DA-03BD-4427-D6AA-CAFE27628EF1}"/>
              </a:ext>
            </a:extLst>
          </p:cNvPr>
          <p:cNvSpPr/>
          <p:nvPr/>
        </p:nvSpPr>
        <p:spPr>
          <a:xfrm>
            <a:off x="852000" y="2439461"/>
            <a:ext cx="9884626" cy="0"/>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pic>
        <p:nvPicPr>
          <p:cNvPr id="2" name="Picture 1" descr="A pen and clipboard with squares and squares&#10;&#10;Description automatically generated">
            <a:extLst>
              <a:ext uri="{FF2B5EF4-FFF2-40B4-BE49-F238E27FC236}">
                <a16:creationId xmlns:a16="http://schemas.microsoft.com/office/drawing/2014/main" id="{2A0A2737-434B-7554-2AB1-42DC485B8E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789989" y="519374"/>
            <a:ext cx="1957140" cy="2148366"/>
          </a:xfrm>
          <a:prstGeom prst="rect">
            <a:avLst/>
          </a:prstGeom>
        </p:spPr>
      </p:pic>
      <p:graphicFrame>
        <p:nvGraphicFramePr>
          <p:cNvPr id="6" name="Diagram 5">
            <a:extLst>
              <a:ext uri="{FF2B5EF4-FFF2-40B4-BE49-F238E27FC236}">
                <a16:creationId xmlns:a16="http://schemas.microsoft.com/office/drawing/2014/main" id="{DDBEFEB6-7B07-5EEF-8F7D-A05E8B3E81DF}"/>
              </a:ext>
            </a:extLst>
          </p:cNvPr>
          <p:cNvGraphicFramePr/>
          <p:nvPr>
            <p:extLst>
              <p:ext uri="{D42A27DB-BD31-4B8C-83A1-F6EECF244321}">
                <p14:modId xmlns:p14="http://schemas.microsoft.com/office/powerpoint/2010/main" val="1385963958"/>
              </p:ext>
            </p:extLst>
          </p:nvPr>
        </p:nvGraphicFramePr>
        <p:xfrm>
          <a:off x="963710" y="2886902"/>
          <a:ext cx="22324307" cy="928758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8" name="Image" descr="Image">
            <a:extLst>
              <a:ext uri="{FF2B5EF4-FFF2-40B4-BE49-F238E27FC236}">
                <a16:creationId xmlns:a16="http://schemas.microsoft.com/office/drawing/2014/main" id="{68798095-BC92-4134-85BC-F4CA0C9D6DC8}"/>
              </a:ext>
            </a:extLst>
          </p:cNvPr>
          <p:cNvPicPr>
            <a:picLocks noChangeAspect="1"/>
          </p:cNvPicPr>
          <p:nvPr/>
        </p:nvPicPr>
        <p:blipFill>
          <a:blip r:embed="rId9"/>
          <a:stretch>
            <a:fillRect/>
          </a:stretch>
        </p:blipFill>
        <p:spPr>
          <a:xfrm>
            <a:off x="16047401" y="11429548"/>
            <a:ext cx="8517793" cy="2286452"/>
          </a:xfrm>
          <a:prstGeom prst="rect">
            <a:avLst/>
          </a:prstGeom>
          <a:ln w="12700">
            <a:miter lim="400000"/>
          </a:ln>
        </p:spPr>
      </p:pic>
      <p:sp>
        <p:nvSpPr>
          <p:cNvPr id="3" name="TextBox 2">
            <a:extLst>
              <a:ext uri="{FF2B5EF4-FFF2-40B4-BE49-F238E27FC236}">
                <a16:creationId xmlns:a16="http://schemas.microsoft.com/office/drawing/2014/main" id="{9555F9F2-1739-4E64-9B3F-FA7CFFD9AAA3}"/>
              </a:ext>
            </a:extLst>
          </p:cNvPr>
          <p:cNvSpPr txBox="1"/>
          <p:nvPr/>
        </p:nvSpPr>
        <p:spPr>
          <a:xfrm>
            <a:off x="17337024" y="12679370"/>
            <a:ext cx="6675120"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29" name="Rectangle 28">
            <a:extLst>
              <a:ext uri="{FF2B5EF4-FFF2-40B4-BE49-F238E27FC236}">
                <a16:creationId xmlns:a16="http://schemas.microsoft.com/office/drawing/2014/main" id="{F9D3FE3A-A5E3-45B0-8775-D15268B6FC21}"/>
              </a:ext>
            </a:extLst>
          </p:cNvPr>
          <p:cNvSpPr/>
          <p:nvPr/>
        </p:nvSpPr>
        <p:spPr>
          <a:xfrm>
            <a:off x="17178260" y="12811004"/>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Tree>
    <p:extLst>
      <p:ext uri="{BB962C8B-B14F-4D97-AF65-F5344CB8AC3E}">
        <p14:creationId xmlns:p14="http://schemas.microsoft.com/office/powerpoint/2010/main" val="228715295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n and clipboard with squares and squares&#10;&#10;Description automatically generated">
            <a:extLst>
              <a:ext uri="{FF2B5EF4-FFF2-40B4-BE49-F238E27FC236}">
                <a16:creationId xmlns:a16="http://schemas.microsoft.com/office/drawing/2014/main" id="{6B5EAFF7-3B05-EB3B-8393-C867F752B8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72869" y="361499"/>
            <a:ext cx="1957140" cy="2148366"/>
          </a:xfrm>
          <a:prstGeom prst="rect">
            <a:avLst/>
          </a:prstGeom>
        </p:spPr>
      </p:pic>
      <p:sp>
        <p:nvSpPr>
          <p:cNvPr id="33" name="ΚΥΠΡΙΑΚΗ ΔΗΜΟΚΡΑΤΙΑ / ΠΝΕΥΜΑΤΙΚΑ ΔΙΚΑΙΩΜΑΤΑ 2020">
            <a:extLst>
              <a:ext uri="{FF2B5EF4-FFF2-40B4-BE49-F238E27FC236}">
                <a16:creationId xmlns:a16="http://schemas.microsoft.com/office/drawing/2014/main" id="{B9940146-5BDC-4D1D-A4C8-E81DA5416D0E}"/>
              </a:ext>
            </a:extLst>
          </p:cNvPr>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37" name="Subtitle here">
            <a:extLst>
              <a:ext uri="{FF2B5EF4-FFF2-40B4-BE49-F238E27FC236}">
                <a16:creationId xmlns:a16="http://schemas.microsoft.com/office/drawing/2014/main" id="{F8178048-51B7-4C06-82D1-25C868F1E28E}"/>
              </a:ext>
            </a:extLst>
          </p:cNvPr>
          <p:cNvSpPr txBox="1"/>
          <p:nvPr/>
        </p:nvSpPr>
        <p:spPr>
          <a:xfrm>
            <a:off x="1379403" y="143000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Προκλήσεις και Ανάγκες</a:t>
            </a:r>
          </a:p>
        </p:txBody>
      </p:sp>
      <p:sp>
        <p:nvSpPr>
          <p:cNvPr id="38" name="Line">
            <a:extLst>
              <a:ext uri="{FF2B5EF4-FFF2-40B4-BE49-F238E27FC236}">
                <a16:creationId xmlns:a16="http://schemas.microsoft.com/office/drawing/2014/main" id="{5DF7DBFE-637E-4173-95D3-75F2946B7F66}"/>
              </a:ext>
            </a:extLst>
          </p:cNvPr>
          <p:cNvSpPr/>
          <p:nvPr/>
        </p:nvSpPr>
        <p:spPr>
          <a:xfrm>
            <a:off x="1379403" y="2356201"/>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sp>
        <p:nvSpPr>
          <p:cNvPr id="39" name="Rectangle 38">
            <a:extLst>
              <a:ext uri="{FF2B5EF4-FFF2-40B4-BE49-F238E27FC236}">
                <a16:creationId xmlns:a16="http://schemas.microsoft.com/office/drawing/2014/main" id="{3F5AC1D8-A06D-4F09-8317-D5A3F82FF419}"/>
              </a:ext>
            </a:extLst>
          </p:cNvPr>
          <p:cNvSpPr/>
          <p:nvPr/>
        </p:nvSpPr>
        <p:spPr>
          <a:xfrm>
            <a:off x="1429298" y="10159044"/>
            <a:ext cx="4436825" cy="14400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0" name="Rectangle 39">
            <a:extLst>
              <a:ext uri="{FF2B5EF4-FFF2-40B4-BE49-F238E27FC236}">
                <a16:creationId xmlns:a16="http://schemas.microsoft.com/office/drawing/2014/main" id="{0DF3D50D-D280-4C78-A0BB-822ACD195590}"/>
              </a:ext>
            </a:extLst>
          </p:cNvPr>
          <p:cNvSpPr/>
          <p:nvPr/>
        </p:nvSpPr>
        <p:spPr>
          <a:xfrm>
            <a:off x="1429299" y="8653358"/>
            <a:ext cx="4436825" cy="14400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1" name="Rectangle 40">
            <a:extLst>
              <a:ext uri="{FF2B5EF4-FFF2-40B4-BE49-F238E27FC236}">
                <a16:creationId xmlns:a16="http://schemas.microsoft.com/office/drawing/2014/main" id="{B29F614A-66CF-4DAB-9B15-707925D68BAC}"/>
              </a:ext>
            </a:extLst>
          </p:cNvPr>
          <p:cNvSpPr/>
          <p:nvPr/>
        </p:nvSpPr>
        <p:spPr>
          <a:xfrm>
            <a:off x="1429299" y="7147672"/>
            <a:ext cx="4436825" cy="14400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2" name="Rectangle 41">
            <a:extLst>
              <a:ext uri="{FF2B5EF4-FFF2-40B4-BE49-F238E27FC236}">
                <a16:creationId xmlns:a16="http://schemas.microsoft.com/office/drawing/2014/main" id="{C4F88CA9-CC10-4697-9C06-D678EEF730CB}"/>
              </a:ext>
            </a:extLst>
          </p:cNvPr>
          <p:cNvSpPr/>
          <p:nvPr/>
        </p:nvSpPr>
        <p:spPr>
          <a:xfrm>
            <a:off x="1429299" y="5641986"/>
            <a:ext cx="4436825" cy="14400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Rectangle 42">
            <a:extLst>
              <a:ext uri="{FF2B5EF4-FFF2-40B4-BE49-F238E27FC236}">
                <a16:creationId xmlns:a16="http://schemas.microsoft.com/office/drawing/2014/main" id="{DEA54E4E-5BAF-46E6-9A66-59451FB61536}"/>
              </a:ext>
            </a:extLst>
          </p:cNvPr>
          <p:cNvSpPr/>
          <p:nvPr/>
        </p:nvSpPr>
        <p:spPr>
          <a:xfrm>
            <a:off x="1429299" y="4130885"/>
            <a:ext cx="4436825" cy="14400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Rectangle 43">
            <a:extLst>
              <a:ext uri="{FF2B5EF4-FFF2-40B4-BE49-F238E27FC236}">
                <a16:creationId xmlns:a16="http://schemas.microsoft.com/office/drawing/2014/main" id="{B036FF92-4DA3-412D-A01E-BF3003C71E5C}"/>
              </a:ext>
            </a:extLst>
          </p:cNvPr>
          <p:cNvSpPr/>
          <p:nvPr/>
        </p:nvSpPr>
        <p:spPr>
          <a:xfrm>
            <a:off x="1429404" y="2619784"/>
            <a:ext cx="4436825" cy="1440000"/>
          </a:xfrm>
          <a:prstGeom prst="rect">
            <a:avLst/>
          </a:prstGeom>
          <a:solidFill>
            <a:srgbClr val="2F778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6" name="Rectangle 45">
            <a:extLst>
              <a:ext uri="{FF2B5EF4-FFF2-40B4-BE49-F238E27FC236}">
                <a16:creationId xmlns:a16="http://schemas.microsoft.com/office/drawing/2014/main" id="{1091AAFE-96AD-4CC5-964D-199E1FD103E8}"/>
              </a:ext>
            </a:extLst>
          </p:cNvPr>
          <p:cNvSpPr/>
          <p:nvPr/>
        </p:nvSpPr>
        <p:spPr>
          <a:xfrm>
            <a:off x="7356997" y="5613549"/>
            <a:ext cx="15317124" cy="1477328"/>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endParaRPr kumimoji="0" lang="el-GR" sz="2400" i="0" u="none" strike="noStrike" cap="none" spc="0" normalizeH="0" baseline="0">
              <a:ln>
                <a:noFill/>
              </a:ln>
              <a:solidFill>
                <a:srgbClr val="2F7788"/>
              </a:solidFill>
              <a:effectLst/>
              <a:uFillTx/>
              <a:latin typeface="Arial" panose="020B0604020202020204" pitchFamily="34" charset="0"/>
              <a:ea typeface="+mn-ea"/>
              <a:cs typeface="Arial" panose="020B0604020202020204" pitchFamily="34" charset="0"/>
              <a:sym typeface="Helvetica Neue Medium"/>
            </a:endParaRPr>
          </a:p>
          <a:p>
            <a:r>
              <a:rPr lang="el-GR" sz="2400">
                <a:solidFill>
                  <a:srgbClr val="2F7788"/>
                </a:solidFill>
                <a:latin typeface="Arial" panose="020B0604020202020204" pitchFamily="34" charset="0"/>
                <a:ea typeface="+mn-ea"/>
                <a:cs typeface="Arial" panose="020B0604020202020204" pitchFamily="34" charset="0"/>
                <a:sym typeface="Helvetica Neue Medium"/>
              </a:rPr>
              <a:t>Αναβάθμιση</a:t>
            </a:r>
            <a:r>
              <a:rPr kumimoji="0" lang="el-GR" sz="2400" i="0" u="none" strike="noStrike" cap="none" spc="0" normalizeH="0" baseline="0">
                <a:ln>
                  <a:noFill/>
                </a:ln>
                <a:solidFill>
                  <a:srgbClr val="2F7788"/>
                </a:solidFill>
                <a:effectLst/>
                <a:uFillTx/>
                <a:latin typeface="Arial" panose="020B0604020202020204" pitchFamily="34" charset="0"/>
                <a:ea typeface="+mn-ea"/>
                <a:cs typeface="Arial" panose="020B0604020202020204" pitchFamily="34" charset="0"/>
                <a:sym typeface="Helvetica Neue Medium"/>
              </a:rPr>
              <a:t> προσφερόμενων υπηρεσιών και διασφάλιση της προσβασιμότητας για όλα τα μέλη </a:t>
            </a:r>
            <a:r>
              <a:rPr lang="el-GR" sz="2400">
                <a:solidFill>
                  <a:srgbClr val="2F7788"/>
                </a:solidFill>
                <a:latin typeface="Arial" panose="020B0604020202020204" pitchFamily="34" charset="0"/>
                <a:ea typeface="+mn-ea"/>
                <a:cs typeface="Arial" panose="020B0604020202020204" pitchFamily="34" charset="0"/>
                <a:sym typeface="Helvetica Neue Medium"/>
              </a:rPr>
              <a:t>της κοινωνίας, συμπεριλαμβανομένων ατόμων με αναπηρίες και ευάλωτων πληθυσμιακών ομάδων</a:t>
            </a:r>
            <a:endParaRPr kumimoji="0" lang="el-GR" sz="2400" i="0" u="none" strike="noStrike" cap="none" spc="0" normalizeH="0" baseline="0">
              <a:ln>
                <a:noFill/>
              </a:ln>
              <a:solidFill>
                <a:srgbClr val="2F7788"/>
              </a:solidFill>
              <a:effectLst/>
              <a:uFillTx/>
              <a:latin typeface="Arial" panose="020B0604020202020204" pitchFamily="34" charset="0"/>
              <a:ea typeface="+mn-ea"/>
              <a:cs typeface="Arial" panose="020B0604020202020204" pitchFamily="34" charset="0"/>
              <a:sym typeface="Helvetica Neue Medium"/>
            </a:endParaRPr>
          </a:p>
          <a:p>
            <a:pPr marL="0" marR="0" indent="0" defTabSz="825500" rtl="0" fontAlgn="auto" latinLnBrk="0" hangingPunct="0">
              <a:lnSpc>
                <a:spcPct val="100000"/>
              </a:lnSpc>
              <a:spcBef>
                <a:spcPts val="0"/>
              </a:spcBef>
              <a:spcAft>
                <a:spcPts val="0"/>
              </a:spcAft>
              <a:buClrTx/>
              <a:buSzTx/>
              <a:buFontTx/>
              <a:buNone/>
              <a:tabLst/>
            </a:pPr>
            <a:endParaRPr kumimoji="0" lang="en-GB" sz="2400" i="0" u="none" strike="noStrike" cap="none" spc="0" normalizeH="0" baseline="0">
              <a:ln>
                <a:noFill/>
              </a:ln>
              <a:solidFill>
                <a:srgbClr val="2F7788"/>
              </a:solidFill>
              <a:effectLst/>
              <a:uFillTx/>
              <a:latin typeface="Arial" panose="020B0604020202020204" pitchFamily="34" charset="0"/>
              <a:ea typeface="+mn-ea"/>
              <a:cs typeface="Arial" panose="020B0604020202020204" pitchFamily="34" charset="0"/>
              <a:sym typeface="Helvetica Neue Medium"/>
            </a:endParaRPr>
          </a:p>
        </p:txBody>
      </p:sp>
      <p:sp>
        <p:nvSpPr>
          <p:cNvPr id="47" name="Rectangle 46">
            <a:extLst>
              <a:ext uri="{FF2B5EF4-FFF2-40B4-BE49-F238E27FC236}">
                <a16:creationId xmlns:a16="http://schemas.microsoft.com/office/drawing/2014/main" id="{714C3BF3-89EB-4BA6-87F4-2F117E71DAA7}"/>
              </a:ext>
            </a:extLst>
          </p:cNvPr>
          <p:cNvSpPr/>
          <p:nvPr/>
        </p:nvSpPr>
        <p:spPr>
          <a:xfrm>
            <a:off x="7356997" y="4145191"/>
            <a:ext cx="15317124" cy="144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400" dirty="0">
                <a:solidFill>
                  <a:srgbClr val="2F7788"/>
                </a:solidFill>
                <a:latin typeface="Arial"/>
                <a:cs typeface="Arial"/>
                <a:sym typeface="Helvetica Neue Medium"/>
              </a:rPr>
              <a:t>Αποτελεσματική διαχείριση του κόστους δημόσιων έργων υποδομής και υπηρεσιών, συμπεριλαμβανομένης της κατασκευής και συντήρησης, για την εξασφάλιση επαρκούς χρηματοδότησης.</a:t>
            </a:r>
            <a:endParaRPr lang="en-GB" sz="2400" dirty="0">
              <a:solidFill>
                <a:srgbClr val="2F7788"/>
              </a:solidFill>
              <a:latin typeface="Arial"/>
              <a:cs typeface="Arial"/>
              <a:sym typeface="Helvetica Neue Medium"/>
            </a:endParaRPr>
          </a:p>
        </p:txBody>
      </p:sp>
      <p:sp>
        <p:nvSpPr>
          <p:cNvPr id="48" name="Rectangle 47">
            <a:extLst>
              <a:ext uri="{FF2B5EF4-FFF2-40B4-BE49-F238E27FC236}">
                <a16:creationId xmlns:a16="http://schemas.microsoft.com/office/drawing/2014/main" id="{D0246AEE-EA99-47C4-938D-CE95442B25CE}"/>
              </a:ext>
            </a:extLst>
          </p:cNvPr>
          <p:cNvSpPr/>
          <p:nvPr/>
        </p:nvSpPr>
        <p:spPr>
          <a:xfrm>
            <a:off x="7356997" y="2621209"/>
            <a:ext cx="15317124" cy="144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9" name="Subtitle here">
            <a:extLst>
              <a:ext uri="{FF2B5EF4-FFF2-40B4-BE49-F238E27FC236}">
                <a16:creationId xmlns:a16="http://schemas.microsoft.com/office/drawing/2014/main" id="{F0C2B424-1EE7-4185-BA41-3813C78841FD}"/>
              </a:ext>
            </a:extLst>
          </p:cNvPr>
          <p:cNvSpPr txBox="1"/>
          <p:nvPr/>
        </p:nvSpPr>
        <p:spPr>
          <a:xfrm>
            <a:off x="2738892" y="3001355"/>
            <a:ext cx="1854875"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a:solidFill>
                  <a:schemeClr val="bg1"/>
                </a:solidFill>
              </a:rPr>
              <a:t>Πολιτική</a:t>
            </a:r>
          </a:p>
        </p:txBody>
      </p:sp>
      <p:sp>
        <p:nvSpPr>
          <p:cNvPr id="50" name="Subtitle here">
            <a:extLst>
              <a:ext uri="{FF2B5EF4-FFF2-40B4-BE49-F238E27FC236}">
                <a16:creationId xmlns:a16="http://schemas.microsoft.com/office/drawing/2014/main" id="{4A5C4A42-E40F-4808-BCA9-FA06735D80FF}"/>
              </a:ext>
            </a:extLst>
          </p:cNvPr>
          <p:cNvSpPr txBox="1"/>
          <p:nvPr/>
        </p:nvSpPr>
        <p:spPr>
          <a:xfrm>
            <a:off x="2527486" y="4441355"/>
            <a:ext cx="2240453"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a:solidFill>
                  <a:schemeClr val="bg1"/>
                </a:solidFill>
              </a:rPr>
              <a:t>Οικονομία</a:t>
            </a:r>
          </a:p>
        </p:txBody>
      </p:sp>
      <p:sp>
        <p:nvSpPr>
          <p:cNvPr id="51" name="Subtitle here">
            <a:extLst>
              <a:ext uri="{FF2B5EF4-FFF2-40B4-BE49-F238E27FC236}">
                <a16:creationId xmlns:a16="http://schemas.microsoft.com/office/drawing/2014/main" id="{199F4AFF-00B9-49F9-9CE8-53BA2134826A}"/>
              </a:ext>
            </a:extLst>
          </p:cNvPr>
          <p:cNvSpPr txBox="1"/>
          <p:nvPr/>
        </p:nvSpPr>
        <p:spPr>
          <a:xfrm>
            <a:off x="2614569" y="6008844"/>
            <a:ext cx="2066281"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a:solidFill>
                  <a:schemeClr val="bg1"/>
                </a:solidFill>
              </a:rPr>
              <a:t>Κοινωνία</a:t>
            </a:r>
          </a:p>
        </p:txBody>
      </p:sp>
      <p:sp>
        <p:nvSpPr>
          <p:cNvPr id="52" name="Subtitle here">
            <a:extLst>
              <a:ext uri="{FF2B5EF4-FFF2-40B4-BE49-F238E27FC236}">
                <a16:creationId xmlns:a16="http://schemas.microsoft.com/office/drawing/2014/main" id="{A8A63FAD-AEAA-4398-BCB8-48276FCA9A86}"/>
              </a:ext>
            </a:extLst>
          </p:cNvPr>
          <p:cNvSpPr txBox="1"/>
          <p:nvPr/>
        </p:nvSpPr>
        <p:spPr>
          <a:xfrm>
            <a:off x="2396587" y="7434175"/>
            <a:ext cx="2502246"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a:solidFill>
                  <a:schemeClr val="bg1"/>
                </a:solidFill>
              </a:rPr>
              <a:t>Τεχνολογία</a:t>
            </a:r>
          </a:p>
        </p:txBody>
      </p:sp>
      <p:sp>
        <p:nvSpPr>
          <p:cNvPr id="53" name="Subtitle here">
            <a:extLst>
              <a:ext uri="{FF2B5EF4-FFF2-40B4-BE49-F238E27FC236}">
                <a16:creationId xmlns:a16="http://schemas.microsoft.com/office/drawing/2014/main" id="{5A08E243-F2C0-4054-9837-0DABBBD9B113}"/>
              </a:ext>
            </a:extLst>
          </p:cNvPr>
          <p:cNvSpPr txBox="1"/>
          <p:nvPr/>
        </p:nvSpPr>
        <p:spPr>
          <a:xfrm>
            <a:off x="1569543" y="9093881"/>
            <a:ext cx="4156338"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a:solidFill>
                  <a:schemeClr val="bg1"/>
                </a:solidFill>
              </a:rPr>
              <a:t>Φυσικό Περιβάλλον</a:t>
            </a:r>
          </a:p>
        </p:txBody>
      </p:sp>
      <p:sp>
        <p:nvSpPr>
          <p:cNvPr id="54" name="Subtitle here">
            <a:extLst>
              <a:ext uri="{FF2B5EF4-FFF2-40B4-BE49-F238E27FC236}">
                <a16:creationId xmlns:a16="http://schemas.microsoft.com/office/drawing/2014/main" id="{BE956B13-4394-4393-A3B5-58A6879AC547}"/>
              </a:ext>
            </a:extLst>
          </p:cNvPr>
          <p:cNvSpPr txBox="1"/>
          <p:nvPr/>
        </p:nvSpPr>
        <p:spPr>
          <a:xfrm>
            <a:off x="1569543" y="10629177"/>
            <a:ext cx="4156338"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i="0" kern="0" spc="0">
                <a:solidFill>
                  <a:schemeClr val="bg1"/>
                </a:solidFill>
              </a:rPr>
              <a:t>Θεσμοί / Νομοθεσία</a:t>
            </a:r>
          </a:p>
        </p:txBody>
      </p:sp>
      <p:sp>
        <p:nvSpPr>
          <p:cNvPr id="55" name="Subtitle here">
            <a:extLst>
              <a:ext uri="{FF2B5EF4-FFF2-40B4-BE49-F238E27FC236}">
                <a16:creationId xmlns:a16="http://schemas.microsoft.com/office/drawing/2014/main" id="{ADB104E0-D1FC-48EC-8A7E-B4251F30C739}"/>
              </a:ext>
            </a:extLst>
          </p:cNvPr>
          <p:cNvSpPr txBox="1"/>
          <p:nvPr/>
        </p:nvSpPr>
        <p:spPr>
          <a:xfrm>
            <a:off x="7356997" y="2883662"/>
            <a:ext cx="15317124" cy="948208"/>
          </a:xfrm>
          <a:prstGeom prst="rect">
            <a:avLst/>
          </a:prstGeom>
          <a:ln w="12700">
            <a:miter lim="400000"/>
          </a:ln>
        </p:spPr>
        <p:txBody>
          <a:bodyPr wrap="square" lIns="50800" tIns="50800" rIns="50800" bIns="50800" anchor="ctr">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2400" b="1" i="0" spc="0">
                <a:solidFill>
                  <a:srgbClr val="2F7788"/>
                </a:solidFill>
                <a:latin typeface="Arial" panose="020B0604020202020204" pitchFamily="34" charset="0"/>
                <a:cs typeface="Arial" panose="020B0604020202020204" pitchFamily="34" charset="0"/>
              </a:rPr>
              <a:t>Ανάπτυξη ενός στρατηγικού και ανθρωποκεντρικού σχεδιασμού που να ανταποκρίνεται στην αυξανόμενη ανάγκη για βιώσιμες και αποτελεσματικές</a:t>
            </a:r>
            <a:r>
              <a:rPr lang="en-GB" sz="2400" b="1" i="0" spc="0">
                <a:solidFill>
                  <a:srgbClr val="2F7788"/>
                </a:solidFill>
                <a:latin typeface="Arial" panose="020B0604020202020204" pitchFamily="34" charset="0"/>
                <a:cs typeface="Arial" panose="020B0604020202020204" pitchFamily="34" charset="0"/>
              </a:rPr>
              <a:t> </a:t>
            </a:r>
            <a:r>
              <a:rPr lang="el-GR" sz="2400" b="1" i="0" spc="0">
                <a:solidFill>
                  <a:srgbClr val="2F7788"/>
                </a:solidFill>
                <a:latin typeface="Arial" panose="020B0604020202020204" pitchFamily="34" charset="0"/>
                <a:cs typeface="Arial" panose="020B0604020202020204" pitchFamily="34" charset="0"/>
              </a:rPr>
              <a:t>υποδομές και υπηρεσίες μεταφορών  </a:t>
            </a:r>
            <a:endParaRPr lang="el-GR" sz="2400" b="1" i="0" kern="0" spc="0">
              <a:solidFill>
                <a:srgbClr val="2F7788"/>
              </a:solidFill>
              <a:latin typeface="Arial" panose="020B0604020202020204" pitchFamily="34" charset="0"/>
              <a:cs typeface="Arial" panose="020B0604020202020204" pitchFamily="34" charset="0"/>
            </a:endParaRPr>
          </a:p>
        </p:txBody>
      </p:sp>
      <p:pic>
        <p:nvPicPr>
          <p:cNvPr id="56" name="Picture 55" descr="A pen and clipboard with squares and squares&#10;&#10;Description automatically generated">
            <a:extLst>
              <a:ext uri="{FF2B5EF4-FFF2-40B4-BE49-F238E27FC236}">
                <a16:creationId xmlns:a16="http://schemas.microsoft.com/office/drawing/2014/main" id="{4636D2A8-AAAD-490E-B763-98BCCB4F22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72869" y="361499"/>
            <a:ext cx="1957140" cy="2148366"/>
          </a:xfrm>
          <a:prstGeom prst="rect">
            <a:avLst/>
          </a:prstGeom>
        </p:spPr>
      </p:pic>
      <p:pic>
        <p:nvPicPr>
          <p:cNvPr id="57" name="Image" descr="Image">
            <a:extLst>
              <a:ext uri="{FF2B5EF4-FFF2-40B4-BE49-F238E27FC236}">
                <a16:creationId xmlns:a16="http://schemas.microsoft.com/office/drawing/2014/main" id="{84CB0584-5233-4E40-BA78-6747BE754E15}"/>
              </a:ext>
            </a:extLst>
          </p:cNvPr>
          <p:cNvPicPr>
            <a:picLocks noChangeAspect="1"/>
          </p:cNvPicPr>
          <p:nvPr/>
        </p:nvPicPr>
        <p:blipFill>
          <a:blip r:embed="rId4"/>
          <a:stretch>
            <a:fillRect/>
          </a:stretch>
        </p:blipFill>
        <p:spPr>
          <a:xfrm>
            <a:off x="15907680" y="11467547"/>
            <a:ext cx="8605274" cy="2286452"/>
          </a:xfrm>
          <a:prstGeom prst="rect">
            <a:avLst/>
          </a:prstGeom>
          <a:ln w="12700">
            <a:miter lim="400000"/>
          </a:ln>
        </p:spPr>
      </p:pic>
      <p:sp>
        <p:nvSpPr>
          <p:cNvPr id="58" name="Rectangle 57">
            <a:extLst>
              <a:ext uri="{FF2B5EF4-FFF2-40B4-BE49-F238E27FC236}">
                <a16:creationId xmlns:a16="http://schemas.microsoft.com/office/drawing/2014/main" id="{83F8D2EC-A4BD-4D9D-889F-956A8E53A1FB}"/>
              </a:ext>
            </a:extLst>
          </p:cNvPr>
          <p:cNvSpPr/>
          <p:nvPr/>
        </p:nvSpPr>
        <p:spPr>
          <a:xfrm>
            <a:off x="17178260" y="12811004"/>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59" name="Rectangle 58">
            <a:extLst>
              <a:ext uri="{FF2B5EF4-FFF2-40B4-BE49-F238E27FC236}">
                <a16:creationId xmlns:a16="http://schemas.microsoft.com/office/drawing/2014/main" id="{F788BBC3-E96C-4731-98AD-DD0A48D5F353}"/>
              </a:ext>
            </a:extLst>
          </p:cNvPr>
          <p:cNvSpPr/>
          <p:nvPr/>
        </p:nvSpPr>
        <p:spPr>
          <a:xfrm>
            <a:off x="7356997" y="8653358"/>
            <a:ext cx="15317124" cy="144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200">
                <a:solidFill>
                  <a:srgbClr val="2F7788"/>
                </a:solidFill>
                <a:latin typeface="Arial" panose="020B0604020202020204" pitchFamily="34" charset="0"/>
                <a:cs typeface="Arial" panose="020B0604020202020204" pitchFamily="34" charset="0"/>
              </a:rPr>
              <a:t>Περιορισμός των περιβαλλοντικών επιπτώσεων των μεταφορών μέσω της μείωσης των εκπομπών ρύπων και της προώθησης βιώσιμων μέσων μεταφοράς. Διασφάλιση της ανθεκτικότητας των υποδομών από τα ακραία καιρικά φαινόμενα και την κλιματική αλλαγή</a:t>
            </a:r>
            <a:endParaRPr kumimoji="0" lang="el-GR" sz="2200" i="0" u="none" strike="noStrike" cap="none" spc="0" normalizeH="0" baseline="0">
              <a:ln>
                <a:noFill/>
              </a:ln>
              <a:solidFill>
                <a:srgbClr val="2F7788"/>
              </a:solidFill>
              <a:effectLst/>
              <a:uFillTx/>
              <a:latin typeface="+mn-lt"/>
              <a:ea typeface="+mn-ea"/>
              <a:cs typeface="+mn-cs"/>
              <a:sym typeface="Helvetica Neue Medium"/>
            </a:endParaRPr>
          </a:p>
        </p:txBody>
      </p:sp>
      <p:sp>
        <p:nvSpPr>
          <p:cNvPr id="61" name="Rectangle 60">
            <a:extLst>
              <a:ext uri="{FF2B5EF4-FFF2-40B4-BE49-F238E27FC236}">
                <a16:creationId xmlns:a16="http://schemas.microsoft.com/office/drawing/2014/main" id="{2878211D-5F15-46E9-A362-67AFE112A33B}"/>
              </a:ext>
            </a:extLst>
          </p:cNvPr>
          <p:cNvSpPr/>
          <p:nvPr/>
        </p:nvSpPr>
        <p:spPr>
          <a:xfrm>
            <a:off x="7356997" y="7147672"/>
            <a:ext cx="15317124" cy="144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kumimoji="0" lang="el-GR" sz="2400" i="0" u="none" strike="noStrike" cap="none" spc="0" normalizeH="0" baseline="0" dirty="0">
                <a:ln>
                  <a:noFill/>
                </a:ln>
                <a:solidFill>
                  <a:srgbClr val="2F7788"/>
                </a:solidFill>
                <a:effectLst/>
                <a:uFillTx/>
                <a:latin typeface="Arial" panose="020B0604020202020204" pitchFamily="34" charset="0"/>
                <a:ea typeface="+mn-ea"/>
                <a:cs typeface="Arial" panose="020B0604020202020204" pitchFamily="34" charset="0"/>
                <a:sym typeface="Helvetica Neue Medium"/>
              </a:rPr>
              <a:t>Χρήση </a:t>
            </a:r>
            <a:r>
              <a:rPr lang="el-GR" sz="2400" dirty="0">
                <a:solidFill>
                  <a:srgbClr val="2F7788"/>
                </a:solidFill>
                <a:latin typeface="Arial" panose="020B0604020202020204" pitchFamily="34" charset="0"/>
                <a:ea typeface="+mn-ea"/>
                <a:cs typeface="Arial" panose="020B0604020202020204" pitchFamily="34" charset="0"/>
                <a:sym typeface="Helvetica Neue Medium"/>
              </a:rPr>
              <a:t>της τεχνολογίας στον τομέα των επικοινωνιών και της διαχείρισης πληροφοριών για τη βελτίωση της αποδοτικότητας των προσφερόμενων υπηρεσιών. Εφαρμογή έξυπνων συστημάτων μεταφορών και κυκλοφοριακών ρυθμίσεων για τη μείωση της κυκλοφοριακής συμφόρησης</a:t>
            </a:r>
            <a:endParaRPr kumimoji="0" lang="en-GB" sz="2400" i="0" u="none" strike="noStrike" cap="none" spc="0" normalizeH="0" baseline="0" dirty="0">
              <a:ln>
                <a:noFill/>
              </a:ln>
              <a:solidFill>
                <a:srgbClr val="2F7788"/>
              </a:solidFill>
              <a:effectLst/>
              <a:uFillTx/>
              <a:latin typeface="Arial" panose="020B0604020202020204" pitchFamily="34" charset="0"/>
              <a:ea typeface="+mn-ea"/>
              <a:cs typeface="Arial" panose="020B0604020202020204" pitchFamily="34" charset="0"/>
              <a:sym typeface="Helvetica Neue Medium"/>
            </a:endParaRPr>
          </a:p>
        </p:txBody>
      </p:sp>
      <p:sp>
        <p:nvSpPr>
          <p:cNvPr id="62" name="headline goes here goes here">
            <a:extLst>
              <a:ext uri="{FF2B5EF4-FFF2-40B4-BE49-F238E27FC236}">
                <a16:creationId xmlns:a16="http://schemas.microsoft.com/office/drawing/2014/main" id="{E1E09D69-8BF0-4B80-9A91-EE36BE6EF4E6}"/>
              </a:ext>
            </a:extLst>
          </p:cNvPr>
          <p:cNvSpPr txBox="1"/>
          <p:nvPr/>
        </p:nvSpPr>
        <p:spPr>
          <a:xfrm>
            <a:off x="1379403" y="566281"/>
            <a:ext cx="9158787" cy="773353"/>
          </a:xfrm>
          <a:prstGeom prst="rect">
            <a:avLst/>
          </a:prstGeom>
          <a:ln w="12700">
            <a:miter lim="400000"/>
          </a:ln>
        </p:spPr>
        <p:txBody>
          <a:bodyPr wrap="square" lIns="50800" tIns="50800" rIns="50800" bIns="50800">
            <a:spAutoFit/>
          </a:bodyPr>
          <a:lstStyle>
            <a:lvl1pPr algn="l">
              <a:lnSpc>
                <a:spcPct val="120000"/>
              </a:lnSpc>
              <a:defRPr sz="4000" cap="all">
                <a:solidFill>
                  <a:srgbClr val="2F7788"/>
                </a:solidFill>
                <a:latin typeface="Arial" panose="020B0604020202020204"/>
                <a:ea typeface="Arial" panose="020B0604020202020204"/>
                <a:cs typeface="Arial" panose="020B0604020202020204"/>
                <a:sym typeface="Arial" panose="020B0604020202020204"/>
              </a:defRPr>
            </a:lvl1pPr>
          </a:lstStyle>
          <a:p>
            <a:r>
              <a:rPr lang="el-GR" b="1" dirty="0">
                <a:latin typeface="Arial" panose="020B0604020202020204" pitchFamily="34" charset="0"/>
                <a:cs typeface="Arial" panose="020B0604020202020204" pitchFamily="34" charset="0"/>
              </a:rPr>
              <a:t>Ετ</a:t>
            </a:r>
            <a:r>
              <a:rPr lang="en-GB" b="1" dirty="0">
                <a:latin typeface="Arial" panose="020B0604020202020204" pitchFamily="34" charset="0"/>
                <a:cs typeface="Arial" panose="020B0604020202020204" pitchFamily="34" charset="0"/>
              </a:rPr>
              <a:t>h</a:t>
            </a:r>
            <a:r>
              <a:rPr lang="el-GR" b="1" dirty="0" err="1">
                <a:latin typeface="Arial" panose="020B0604020202020204" pitchFamily="34" charset="0"/>
                <a:cs typeface="Arial" panose="020B0604020202020204" pitchFamily="34" charset="0"/>
              </a:rPr>
              <a:t>σιο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Σχ</a:t>
            </a:r>
            <a:r>
              <a:rPr lang="en-GB" b="1" dirty="0">
                <a:latin typeface="Arial" panose="020B0604020202020204" pitchFamily="34" charset="0"/>
                <a:cs typeface="Arial" panose="020B0604020202020204" pitchFamily="34" charset="0"/>
              </a:rPr>
              <a:t>e</a:t>
            </a:r>
            <a:r>
              <a:rPr lang="el-GR" b="1" dirty="0" err="1">
                <a:latin typeface="Arial" panose="020B0604020202020204" pitchFamily="34" charset="0"/>
                <a:cs typeface="Arial" panose="020B0604020202020204" pitchFamily="34" charset="0"/>
              </a:rPr>
              <a:t>διο</a:t>
            </a:r>
            <a:r>
              <a:rPr lang="el-GR" b="1" dirty="0">
                <a:latin typeface="Arial" panose="020B0604020202020204" pitchFamily="34" charset="0"/>
                <a:cs typeface="Arial" panose="020B0604020202020204" pitchFamily="34" charset="0"/>
              </a:rPr>
              <a:t> </a:t>
            </a:r>
            <a:r>
              <a:rPr lang="el-GR" b="1" dirty="0" err="1">
                <a:latin typeface="Arial" panose="020B0604020202020204" pitchFamily="34" charset="0"/>
                <a:cs typeface="Arial" panose="020B0604020202020204" pitchFamily="34" charset="0"/>
              </a:rPr>
              <a:t>Δρ</a:t>
            </a:r>
            <a:r>
              <a:rPr lang="en-GB" b="1" dirty="0">
                <a:latin typeface="Arial" panose="020B0604020202020204" pitchFamily="34" charset="0"/>
                <a:cs typeface="Arial" panose="020B0604020202020204" pitchFamily="34" charset="0"/>
              </a:rPr>
              <a:t>a</a:t>
            </a:r>
            <a:r>
              <a:rPr lang="el-GR" b="1" dirty="0" err="1">
                <a:latin typeface="Arial" panose="020B0604020202020204" pitchFamily="34" charset="0"/>
                <a:cs typeface="Arial" panose="020B0604020202020204" pitchFamily="34" charset="0"/>
              </a:rPr>
              <a:t>σης</a:t>
            </a:r>
            <a:r>
              <a:rPr lang="el-GR" b="1" dirty="0">
                <a:latin typeface="Arial" panose="020B0604020202020204" pitchFamily="34" charset="0"/>
                <a:cs typeface="Arial" panose="020B0604020202020204" pitchFamily="34" charset="0"/>
              </a:rPr>
              <a:t> 2026 </a:t>
            </a:r>
          </a:p>
        </p:txBody>
      </p:sp>
      <p:sp>
        <p:nvSpPr>
          <p:cNvPr id="31" name="Rectangle 30">
            <a:extLst>
              <a:ext uri="{FF2B5EF4-FFF2-40B4-BE49-F238E27FC236}">
                <a16:creationId xmlns:a16="http://schemas.microsoft.com/office/drawing/2014/main" id="{437B6DB3-FDC8-41E2-A2B3-77F9ABC9B0DB}"/>
              </a:ext>
            </a:extLst>
          </p:cNvPr>
          <p:cNvSpPr/>
          <p:nvPr/>
        </p:nvSpPr>
        <p:spPr>
          <a:xfrm>
            <a:off x="7356997" y="10183272"/>
            <a:ext cx="15317124" cy="1415772"/>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r>
              <a:rPr lang="el-GR" sz="2300" dirty="0">
                <a:solidFill>
                  <a:srgbClr val="2F7788"/>
                </a:solidFill>
                <a:latin typeface="Arial" panose="020B0604020202020204" pitchFamily="34" charset="0"/>
                <a:cs typeface="Arial" panose="020B0604020202020204" pitchFamily="34" charset="0"/>
                <a:sym typeface="Helvetica Neue Medium"/>
              </a:rPr>
              <a:t>Εκσυγχρονισμός νομοθεσιών προσαρμοσμένων στην εξέλιξη των τεχνολογιών και εφαρμογή σύγχρονων πρακτικών. Διασφάλιση συμμόρφωσης με τα πρότυπα ασφάλειας και ποιότητας μέσω αποτελεσματικών μηχανισμών ελέγχου. Ανάπτυξη αποτελεσματικού νομικού πλαισίου για τις δημόσιο-ιδιωτικές συνεργασίες (PPP).</a:t>
            </a:r>
          </a:p>
        </p:txBody>
      </p:sp>
    </p:spTree>
    <p:extLst>
      <p:ext uri="{BB962C8B-B14F-4D97-AF65-F5344CB8AC3E}">
        <p14:creationId xmlns:p14="http://schemas.microsoft.com/office/powerpoint/2010/main" val="136721467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Στρατηγικοί Στόχοι</a:t>
            </a:r>
          </a:p>
        </p:txBody>
      </p:sp>
      <p:sp>
        <p:nvSpPr>
          <p:cNvPr id="2" name="Line">
            <a:extLst>
              <a:ext uri="{FF2B5EF4-FFF2-40B4-BE49-F238E27FC236}">
                <a16:creationId xmlns:a16="http://schemas.microsoft.com/office/drawing/2014/main" id="{1886EEB6-9BC0-5D12-EBED-623414732DEF}"/>
              </a:ext>
            </a:extLst>
          </p:cNvPr>
          <p:cNvSpPr/>
          <p:nvPr/>
        </p:nvSpPr>
        <p:spPr>
          <a:xfrm>
            <a:off x="852000" y="2414746"/>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pic>
        <p:nvPicPr>
          <p:cNvPr id="3" name="Picture 2" descr="A blue and grey target with arrow in center&#10;&#10;Description automatically generated">
            <a:extLst>
              <a:ext uri="{FF2B5EF4-FFF2-40B4-BE49-F238E27FC236}">
                <a16:creationId xmlns:a16="http://schemas.microsoft.com/office/drawing/2014/main" id="{B624B8B0-0A65-3717-D26C-5E2DB86042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5986" y="357890"/>
            <a:ext cx="2472395" cy="2183343"/>
          </a:xfrm>
          <a:prstGeom prst="rect">
            <a:avLst/>
          </a:prstGeom>
        </p:spPr>
      </p:pic>
      <p:pic>
        <p:nvPicPr>
          <p:cNvPr id="36" name="Picture 35">
            <a:extLst>
              <a:ext uri="{FF2B5EF4-FFF2-40B4-BE49-F238E27FC236}">
                <a16:creationId xmlns:a16="http://schemas.microsoft.com/office/drawing/2014/main" id="{9E11DC07-391E-0501-A500-5C542AF8386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p:blipFill>
        <p:spPr>
          <a:xfrm>
            <a:off x="960014" y="6588907"/>
            <a:ext cx="1620594" cy="910619"/>
          </a:xfrm>
          <a:prstGeom prst="rect">
            <a:avLst/>
          </a:prstGeom>
        </p:spPr>
      </p:pic>
      <p:pic>
        <p:nvPicPr>
          <p:cNvPr id="44" name="Picture 43" descr="Farm scene">
            <a:extLst>
              <a:ext uri="{FF2B5EF4-FFF2-40B4-BE49-F238E27FC236}">
                <a16:creationId xmlns:a16="http://schemas.microsoft.com/office/drawing/2014/main" id="{870F4657-0CB9-C37C-8570-DC61ECE7C8E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1003012" y="4380957"/>
            <a:ext cx="1354409" cy="1354409"/>
          </a:xfrm>
          <a:prstGeom prst="rect">
            <a:avLst/>
          </a:prstGeom>
        </p:spPr>
      </p:pic>
      <p:sp>
        <p:nvSpPr>
          <p:cNvPr id="49" name="Rectangle 48">
            <a:extLst>
              <a:ext uri="{FF2B5EF4-FFF2-40B4-BE49-F238E27FC236}">
                <a16:creationId xmlns:a16="http://schemas.microsoft.com/office/drawing/2014/main" id="{CB6CF44E-5D63-FA5A-748D-6CC969F7B7FA}"/>
              </a:ext>
            </a:extLst>
          </p:cNvPr>
          <p:cNvSpPr/>
          <p:nvPr/>
        </p:nvSpPr>
        <p:spPr>
          <a:xfrm>
            <a:off x="2738123" y="6151034"/>
            <a:ext cx="4226642" cy="1787933"/>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1" name="Rectangle 50">
            <a:extLst>
              <a:ext uri="{FF2B5EF4-FFF2-40B4-BE49-F238E27FC236}">
                <a16:creationId xmlns:a16="http://schemas.microsoft.com/office/drawing/2014/main" id="{1E0E1B22-E404-6F6A-F8FB-1978281319F6}"/>
              </a:ext>
            </a:extLst>
          </p:cNvPr>
          <p:cNvSpPr/>
          <p:nvPr/>
        </p:nvSpPr>
        <p:spPr>
          <a:xfrm>
            <a:off x="2738123" y="4170303"/>
            <a:ext cx="4226642" cy="17892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Πράσινη Μετάβαση</a:t>
            </a: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2" name="Rectangle 51">
            <a:extLst>
              <a:ext uri="{FF2B5EF4-FFF2-40B4-BE49-F238E27FC236}">
                <a16:creationId xmlns:a16="http://schemas.microsoft.com/office/drawing/2014/main" id="{F29D2E5A-D73D-B8F4-0879-44AFE9E8D5BE}"/>
              </a:ext>
            </a:extLst>
          </p:cNvPr>
          <p:cNvSpPr/>
          <p:nvPr/>
        </p:nvSpPr>
        <p:spPr>
          <a:xfrm>
            <a:off x="7184834" y="6128466"/>
            <a:ext cx="7157101" cy="176635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4" name="Rectangle 53">
            <a:extLst>
              <a:ext uri="{FF2B5EF4-FFF2-40B4-BE49-F238E27FC236}">
                <a16:creationId xmlns:a16="http://schemas.microsoft.com/office/drawing/2014/main" id="{78F14758-33C9-F77C-DAEF-F41D1C367E05}"/>
              </a:ext>
            </a:extLst>
          </p:cNvPr>
          <p:cNvSpPr/>
          <p:nvPr/>
        </p:nvSpPr>
        <p:spPr>
          <a:xfrm>
            <a:off x="7153913" y="4162444"/>
            <a:ext cx="7181324" cy="1728409"/>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Subtitle here">
            <a:extLst>
              <a:ext uri="{FF2B5EF4-FFF2-40B4-BE49-F238E27FC236}">
                <a16:creationId xmlns:a16="http://schemas.microsoft.com/office/drawing/2014/main" id="{D43C7DCA-02FA-7EFC-0AEB-8FAF94D29299}"/>
              </a:ext>
            </a:extLst>
          </p:cNvPr>
          <p:cNvSpPr txBox="1"/>
          <p:nvPr/>
        </p:nvSpPr>
        <p:spPr>
          <a:xfrm>
            <a:off x="2769104" y="6147453"/>
            <a:ext cx="4116621" cy="1821076"/>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200" i="0" kern="0" spc="0">
                <a:solidFill>
                  <a:schemeClr val="bg1"/>
                </a:solidFill>
              </a:rPr>
              <a:t>Σύγχρονο και </a:t>
            </a:r>
            <a:r>
              <a:rPr lang="el-GR" sz="3200" i="0" spc="0">
                <a:solidFill>
                  <a:schemeClr val="bg1"/>
                </a:solidFill>
              </a:rPr>
              <a:t>Ασφαλές</a:t>
            </a:r>
            <a:r>
              <a:rPr lang="el-GR" sz="3200" i="0" kern="0" spc="0">
                <a:solidFill>
                  <a:schemeClr val="bg1"/>
                </a:solidFill>
              </a:rPr>
              <a:t> </a:t>
            </a:r>
            <a:r>
              <a:rPr lang="el-GR" sz="3200" i="0" spc="0">
                <a:solidFill>
                  <a:schemeClr val="bg1"/>
                </a:solidFill>
              </a:rPr>
              <a:t>Οδικό</a:t>
            </a:r>
            <a:r>
              <a:rPr lang="el-GR" sz="3200" i="0" kern="0" spc="0">
                <a:solidFill>
                  <a:schemeClr val="bg1"/>
                </a:solidFill>
              </a:rPr>
              <a:t> Δίκτυο</a:t>
            </a:r>
          </a:p>
        </p:txBody>
      </p:sp>
      <p:sp>
        <p:nvSpPr>
          <p:cNvPr id="6" name="Subtitle here">
            <a:extLst>
              <a:ext uri="{FF2B5EF4-FFF2-40B4-BE49-F238E27FC236}">
                <a16:creationId xmlns:a16="http://schemas.microsoft.com/office/drawing/2014/main" id="{CA3DC9B8-DFDE-55E7-AC4D-704197AE4CBE}"/>
              </a:ext>
            </a:extLst>
          </p:cNvPr>
          <p:cNvSpPr txBox="1"/>
          <p:nvPr/>
        </p:nvSpPr>
        <p:spPr>
          <a:xfrm>
            <a:off x="3181019" y="6280862"/>
            <a:ext cx="3471469"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3600" i="0" kern="0" spc="0">
              <a:solidFill>
                <a:schemeClr val="bg1"/>
              </a:solidFill>
            </a:endParaRPr>
          </a:p>
        </p:txBody>
      </p:sp>
      <p:sp>
        <p:nvSpPr>
          <p:cNvPr id="7" name="Subtitle here">
            <a:extLst>
              <a:ext uri="{FF2B5EF4-FFF2-40B4-BE49-F238E27FC236}">
                <a16:creationId xmlns:a16="http://schemas.microsoft.com/office/drawing/2014/main" id="{2764548C-0D8F-A262-EA49-DCE9B7CC4FDA}"/>
              </a:ext>
            </a:extLst>
          </p:cNvPr>
          <p:cNvSpPr txBox="1"/>
          <p:nvPr/>
        </p:nvSpPr>
        <p:spPr>
          <a:xfrm>
            <a:off x="7350487" y="4497803"/>
            <a:ext cx="6699000"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b="1" i="0" kern="0" spc="0" dirty="0">
                <a:solidFill>
                  <a:srgbClr val="2F7788"/>
                </a:solidFill>
              </a:rPr>
              <a:t>Μείωση των ρύπων από τις μεταφορές και Εφαρμογή Σχεδίων Βιώσιμης Κινητικότητας</a:t>
            </a:r>
          </a:p>
        </p:txBody>
      </p:sp>
      <p:sp>
        <p:nvSpPr>
          <p:cNvPr id="10" name="Subtitle here">
            <a:extLst>
              <a:ext uri="{FF2B5EF4-FFF2-40B4-BE49-F238E27FC236}">
                <a16:creationId xmlns:a16="http://schemas.microsoft.com/office/drawing/2014/main" id="{7CCC9788-2EC3-36C7-F699-3ED2D9C3FC87}"/>
              </a:ext>
            </a:extLst>
          </p:cNvPr>
          <p:cNvSpPr txBox="1"/>
          <p:nvPr/>
        </p:nvSpPr>
        <p:spPr>
          <a:xfrm>
            <a:off x="7360194" y="6418323"/>
            <a:ext cx="6550888" cy="1176669"/>
          </a:xfrm>
          <a:prstGeom prst="rect">
            <a:avLst/>
          </a:prstGeom>
          <a:ln w="12700">
            <a:miter lim="400000"/>
          </a:ln>
        </p:spPr>
        <p:txBody>
          <a:bodyPr wrap="square" lIns="50800" tIns="50800" rIns="50800" bIns="50800" anchor="ctr">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b="1" i="0" kern="0" spc="0" dirty="0">
                <a:solidFill>
                  <a:srgbClr val="2F7788"/>
                </a:solidFill>
              </a:rPr>
              <a:t>Κατασκευή σύγχρονων αυτοκινητοδρόμων και δρόμων οι οποίο θα είναι προσβάσιμοι για όλα τα μέσα μεταφοράς</a:t>
            </a:r>
          </a:p>
        </p:txBody>
      </p:sp>
      <p:pic>
        <p:nvPicPr>
          <p:cNvPr id="39" name="Image" descr="Image">
            <a:extLst>
              <a:ext uri="{FF2B5EF4-FFF2-40B4-BE49-F238E27FC236}">
                <a16:creationId xmlns:a16="http://schemas.microsoft.com/office/drawing/2014/main" id="{C20FEF63-8EE3-4513-A7BD-15890552B183}"/>
              </a:ext>
            </a:extLst>
          </p:cNvPr>
          <p:cNvPicPr>
            <a:picLocks noChangeAspect="1"/>
          </p:cNvPicPr>
          <p:nvPr/>
        </p:nvPicPr>
        <p:blipFill>
          <a:blip r:embed="rId8"/>
          <a:stretch>
            <a:fillRect/>
          </a:stretch>
        </p:blipFill>
        <p:spPr>
          <a:xfrm>
            <a:off x="16012232" y="11429548"/>
            <a:ext cx="8517793" cy="2286452"/>
          </a:xfrm>
          <a:prstGeom prst="rect">
            <a:avLst/>
          </a:prstGeom>
          <a:ln w="12700">
            <a:miter lim="400000"/>
          </a:ln>
        </p:spPr>
      </p:pic>
      <p:sp>
        <p:nvSpPr>
          <p:cNvPr id="16" name="Rectangle 15">
            <a:extLst>
              <a:ext uri="{FF2B5EF4-FFF2-40B4-BE49-F238E27FC236}">
                <a16:creationId xmlns:a16="http://schemas.microsoft.com/office/drawing/2014/main" id="{70D30E89-6BD1-4ED2-8291-C1F8C89D38F6}"/>
              </a:ext>
            </a:extLst>
          </p:cNvPr>
          <p:cNvSpPr/>
          <p:nvPr/>
        </p:nvSpPr>
        <p:spPr>
          <a:xfrm>
            <a:off x="17255794" y="12806414"/>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17" name="Rectangle 16">
            <a:extLst>
              <a:ext uri="{FF2B5EF4-FFF2-40B4-BE49-F238E27FC236}">
                <a16:creationId xmlns:a16="http://schemas.microsoft.com/office/drawing/2014/main" id="{1BBD3430-F051-4AED-9F5F-818423262F90}"/>
              </a:ext>
            </a:extLst>
          </p:cNvPr>
          <p:cNvSpPr/>
          <p:nvPr/>
        </p:nvSpPr>
        <p:spPr>
          <a:xfrm>
            <a:off x="966481" y="834612"/>
            <a:ext cx="5469767" cy="523220"/>
          </a:xfrm>
          <a:prstGeom prst="rect">
            <a:avLst/>
          </a:prstGeom>
        </p:spPr>
        <p:txBody>
          <a:bodyPr wrap="none">
            <a:spAutoFit/>
          </a:bodyPr>
          <a:lstStyle/>
          <a:p>
            <a:r>
              <a:rPr lang="el-GR" sz="2800" dirty="0">
                <a:solidFill>
                  <a:srgbClr val="2F7788"/>
                </a:solidFill>
                <a:latin typeface="Arial" panose="020B0604020202020204" pitchFamily="34" charset="0"/>
                <a:cs typeface="Arial" panose="020B0604020202020204" pitchFamily="34" charset="0"/>
              </a:rPr>
              <a:t>ΕΤΗΣΙΟ ΣΧΕΔΙΟ ΔΡΑΣΗΣ 2026 </a:t>
            </a:r>
          </a:p>
        </p:txBody>
      </p:sp>
      <p:sp>
        <p:nvSpPr>
          <p:cNvPr id="8" name="Subtitle here">
            <a:extLst>
              <a:ext uri="{FF2B5EF4-FFF2-40B4-BE49-F238E27FC236}">
                <a16:creationId xmlns:a16="http://schemas.microsoft.com/office/drawing/2014/main" id="{14961B35-823C-918A-C067-DFEEBCC8ACE8}"/>
              </a:ext>
            </a:extLst>
          </p:cNvPr>
          <p:cNvSpPr txBox="1"/>
          <p:nvPr/>
        </p:nvSpPr>
        <p:spPr>
          <a:xfrm>
            <a:off x="3260468" y="3373481"/>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Στόχος</a:t>
            </a:r>
            <a:endParaRPr lang="el-GR" sz="2400" b="1" i="0" kern="0" spc="0">
              <a:solidFill>
                <a:srgbClr val="2F7788"/>
              </a:solidFill>
            </a:endParaRPr>
          </a:p>
        </p:txBody>
      </p:sp>
      <p:sp>
        <p:nvSpPr>
          <p:cNvPr id="13" name="Subtitle here">
            <a:extLst>
              <a:ext uri="{FF2B5EF4-FFF2-40B4-BE49-F238E27FC236}">
                <a16:creationId xmlns:a16="http://schemas.microsoft.com/office/drawing/2014/main" id="{265B6B38-AF49-1056-ED0F-BC871276B979}"/>
              </a:ext>
            </a:extLst>
          </p:cNvPr>
          <p:cNvSpPr txBox="1"/>
          <p:nvPr/>
        </p:nvSpPr>
        <p:spPr>
          <a:xfrm>
            <a:off x="7403007" y="3392344"/>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Περιγραφή</a:t>
            </a:r>
            <a:endParaRPr lang="el-GR" sz="2400" b="1" i="0" kern="0" spc="0">
              <a:solidFill>
                <a:srgbClr val="2F7788"/>
              </a:solidFill>
            </a:endParaRPr>
          </a:p>
        </p:txBody>
      </p:sp>
      <p:sp>
        <p:nvSpPr>
          <p:cNvPr id="18" name="Subtitle here">
            <a:extLst>
              <a:ext uri="{FF2B5EF4-FFF2-40B4-BE49-F238E27FC236}">
                <a16:creationId xmlns:a16="http://schemas.microsoft.com/office/drawing/2014/main" id="{62148A4D-67C1-4D30-02B0-BA8C56C0F9B4}"/>
              </a:ext>
            </a:extLst>
          </p:cNvPr>
          <p:cNvSpPr txBox="1"/>
          <p:nvPr/>
        </p:nvSpPr>
        <p:spPr>
          <a:xfrm>
            <a:off x="21123532" y="3335186"/>
            <a:ext cx="167729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Αφορά</a:t>
            </a:r>
          </a:p>
        </p:txBody>
      </p:sp>
      <p:sp>
        <p:nvSpPr>
          <p:cNvPr id="224" name="Subtitle here">
            <a:extLst>
              <a:ext uri="{FF2B5EF4-FFF2-40B4-BE49-F238E27FC236}">
                <a16:creationId xmlns:a16="http://schemas.microsoft.com/office/drawing/2014/main" id="{CADB1852-C5F4-36E6-E232-8EFF5131427F}"/>
              </a:ext>
            </a:extLst>
          </p:cNvPr>
          <p:cNvSpPr txBox="1"/>
          <p:nvPr/>
        </p:nvSpPr>
        <p:spPr>
          <a:xfrm>
            <a:off x="14947907" y="3349084"/>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Κόστος</a:t>
            </a:r>
            <a:endParaRPr lang="el-GR" sz="2400" b="1" i="0" kern="0" spc="0">
              <a:solidFill>
                <a:srgbClr val="2F7788"/>
              </a:solidFill>
            </a:endParaRPr>
          </a:p>
        </p:txBody>
      </p:sp>
      <p:sp>
        <p:nvSpPr>
          <p:cNvPr id="225" name="Subtitle here">
            <a:extLst>
              <a:ext uri="{FF2B5EF4-FFF2-40B4-BE49-F238E27FC236}">
                <a16:creationId xmlns:a16="http://schemas.microsoft.com/office/drawing/2014/main" id="{5A3EECF5-160B-48E7-4EEB-6DA7A2630A44}"/>
              </a:ext>
            </a:extLst>
          </p:cNvPr>
          <p:cNvSpPr txBox="1"/>
          <p:nvPr/>
        </p:nvSpPr>
        <p:spPr>
          <a:xfrm>
            <a:off x="17753470" y="3349084"/>
            <a:ext cx="378380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Χρονοδιάγραμμα</a:t>
            </a:r>
            <a:endParaRPr lang="el-GR" sz="2400" b="1" i="0" kern="0" spc="0">
              <a:solidFill>
                <a:srgbClr val="2F7788"/>
              </a:solidFill>
            </a:endParaRPr>
          </a:p>
        </p:txBody>
      </p:sp>
      <p:sp>
        <p:nvSpPr>
          <p:cNvPr id="226" name="Rectangle 225">
            <a:extLst>
              <a:ext uri="{FF2B5EF4-FFF2-40B4-BE49-F238E27FC236}">
                <a16:creationId xmlns:a16="http://schemas.microsoft.com/office/drawing/2014/main" id="{12C49AE8-EB8D-CAE4-DE42-C244B7F5A31F}"/>
              </a:ext>
            </a:extLst>
          </p:cNvPr>
          <p:cNvSpPr/>
          <p:nvPr/>
        </p:nvSpPr>
        <p:spPr>
          <a:xfrm>
            <a:off x="14945837" y="6064461"/>
            <a:ext cx="2568903" cy="1760687"/>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Rectangle 227">
            <a:extLst>
              <a:ext uri="{FF2B5EF4-FFF2-40B4-BE49-F238E27FC236}">
                <a16:creationId xmlns:a16="http://schemas.microsoft.com/office/drawing/2014/main" id="{F70D225D-6B84-3417-8F29-F917C6E5A2FF}"/>
              </a:ext>
            </a:extLst>
          </p:cNvPr>
          <p:cNvSpPr/>
          <p:nvPr/>
        </p:nvSpPr>
        <p:spPr>
          <a:xfrm>
            <a:off x="14945837" y="4170303"/>
            <a:ext cx="2568901" cy="172055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Rectangle 228">
            <a:extLst>
              <a:ext uri="{FF2B5EF4-FFF2-40B4-BE49-F238E27FC236}">
                <a16:creationId xmlns:a16="http://schemas.microsoft.com/office/drawing/2014/main" id="{88435119-E578-337E-1512-1CEF06E8AB93}"/>
              </a:ext>
            </a:extLst>
          </p:cNvPr>
          <p:cNvSpPr/>
          <p:nvPr/>
        </p:nvSpPr>
        <p:spPr>
          <a:xfrm>
            <a:off x="17712655" y="6064461"/>
            <a:ext cx="2568902" cy="178793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31" name="Rectangle 230">
            <a:extLst>
              <a:ext uri="{FF2B5EF4-FFF2-40B4-BE49-F238E27FC236}">
                <a16:creationId xmlns:a16="http://schemas.microsoft.com/office/drawing/2014/main" id="{23F61027-8490-C0EC-202D-2CF3C25599D1}"/>
              </a:ext>
            </a:extLst>
          </p:cNvPr>
          <p:cNvSpPr/>
          <p:nvPr/>
        </p:nvSpPr>
        <p:spPr>
          <a:xfrm>
            <a:off x="17702225" y="4164273"/>
            <a:ext cx="2579331" cy="172055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32" name="Rectangle 231">
            <a:extLst>
              <a:ext uri="{FF2B5EF4-FFF2-40B4-BE49-F238E27FC236}">
                <a16:creationId xmlns:a16="http://schemas.microsoft.com/office/drawing/2014/main" id="{270CCC67-4859-22C0-29EC-D497A8B46234}"/>
              </a:ext>
            </a:extLst>
          </p:cNvPr>
          <p:cNvSpPr/>
          <p:nvPr/>
        </p:nvSpPr>
        <p:spPr>
          <a:xfrm>
            <a:off x="20501626" y="6064461"/>
            <a:ext cx="2568902" cy="178793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34" name="Rectangle 233">
            <a:extLst>
              <a:ext uri="{FF2B5EF4-FFF2-40B4-BE49-F238E27FC236}">
                <a16:creationId xmlns:a16="http://schemas.microsoft.com/office/drawing/2014/main" id="{5016F332-632C-5EB0-4859-96E2B72EC813}"/>
              </a:ext>
            </a:extLst>
          </p:cNvPr>
          <p:cNvSpPr/>
          <p:nvPr/>
        </p:nvSpPr>
        <p:spPr>
          <a:xfrm>
            <a:off x="20494927" y="4156414"/>
            <a:ext cx="2603041" cy="1728409"/>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35" name="Subtitle here">
            <a:extLst>
              <a:ext uri="{FF2B5EF4-FFF2-40B4-BE49-F238E27FC236}">
                <a16:creationId xmlns:a16="http://schemas.microsoft.com/office/drawing/2014/main" id="{9330EC04-48F0-4B91-FD66-097EF3027BEA}"/>
              </a:ext>
            </a:extLst>
          </p:cNvPr>
          <p:cNvSpPr txBox="1"/>
          <p:nvPr/>
        </p:nvSpPr>
        <p:spPr>
          <a:xfrm>
            <a:off x="20480751" y="6443930"/>
            <a:ext cx="2322241" cy="110280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ctr" defTabSz="825500" rtl="0" eaLnBrk="1" fontAlgn="auto" latinLnBrk="0" hangingPunct="0">
              <a:lnSpc>
                <a:spcPct val="120000"/>
              </a:lnSpc>
              <a:spcBef>
                <a:spcPts val="0"/>
              </a:spcBef>
              <a:spcAft>
                <a:spcPts val="0"/>
              </a:spcAft>
              <a:buClr>
                <a:srgbClr val="2F7788"/>
              </a:buClr>
              <a:buSzPct val="120000"/>
              <a:buFontTx/>
              <a:buNone/>
              <a:tabLst/>
              <a:defRPr/>
            </a:pPr>
            <a:r>
              <a:rPr kumimoji="0" lang="el-GR" sz="3600" b="1" i="0" u="none" strike="noStrike" kern="0" cap="none" spc="0" normalizeH="0" baseline="0" noProof="0">
                <a:ln>
                  <a:noFill/>
                </a:ln>
                <a:solidFill>
                  <a:srgbClr val="2F7788"/>
                </a:solidFill>
                <a:effectLst/>
                <a:uLnTx/>
                <a:uFillTx/>
                <a:latin typeface="Helvetica Neue"/>
                <a:sym typeface="Helvetica Neue"/>
              </a:rPr>
              <a:t>Όλους</a:t>
            </a:r>
          </a:p>
          <a:p>
            <a:pPr marL="0" marR="0" lvl="0" indent="0" algn="ctr" defTabSz="825500" rtl="0" eaLnBrk="1" fontAlgn="auto" latinLnBrk="0" hangingPunct="0">
              <a:lnSpc>
                <a:spcPct val="120000"/>
              </a:lnSpc>
              <a:spcBef>
                <a:spcPts val="0"/>
              </a:spcBef>
              <a:spcAft>
                <a:spcPts val="0"/>
              </a:spcAft>
              <a:buClr>
                <a:srgbClr val="2F7788"/>
              </a:buClr>
              <a:buSzPct val="120000"/>
              <a:buFontTx/>
              <a:buNone/>
              <a:tabLst/>
              <a:defRPr/>
            </a:pPr>
            <a:r>
              <a:rPr lang="el-GR" sz="2000" i="0" spc="0">
                <a:solidFill>
                  <a:srgbClr val="5E5E5E"/>
                </a:solidFill>
                <a:sym typeface="Helvetica Neue"/>
              </a:rPr>
              <a:t>τους</a:t>
            </a:r>
            <a:r>
              <a:rPr kumimoji="0" lang="el-GR" sz="2000" b="1" i="0" u="none" strike="noStrike" kern="0" cap="none" spc="0" normalizeH="0" baseline="0" noProof="0">
                <a:ln>
                  <a:noFill/>
                </a:ln>
                <a:solidFill>
                  <a:srgbClr val="5E5E5E"/>
                </a:solidFill>
                <a:effectLst/>
                <a:uLnTx/>
                <a:uFillTx/>
                <a:latin typeface="Helvetica Neue"/>
                <a:sym typeface="Helvetica Neue"/>
              </a:rPr>
              <a:t> </a:t>
            </a:r>
            <a:r>
              <a:rPr lang="el-GR" sz="2000" i="0" spc="0">
                <a:solidFill>
                  <a:srgbClr val="5E5E5E"/>
                </a:solidFill>
                <a:sym typeface="Helvetica Neue"/>
              </a:rPr>
              <a:t>πολίτες</a:t>
            </a:r>
            <a:endParaRPr lang="el-GR" sz="2000" i="0" spc="0">
              <a:solidFill>
                <a:srgbClr val="5E5E5E"/>
              </a:solidFill>
            </a:endParaRPr>
          </a:p>
        </p:txBody>
      </p:sp>
      <p:sp>
        <p:nvSpPr>
          <p:cNvPr id="237" name="Subtitle here">
            <a:extLst>
              <a:ext uri="{FF2B5EF4-FFF2-40B4-BE49-F238E27FC236}">
                <a16:creationId xmlns:a16="http://schemas.microsoft.com/office/drawing/2014/main" id="{B589BE58-66AD-DBF4-CC52-D37B7D6FE1B6}"/>
              </a:ext>
            </a:extLst>
          </p:cNvPr>
          <p:cNvSpPr txBox="1"/>
          <p:nvPr/>
        </p:nvSpPr>
        <p:spPr>
          <a:xfrm>
            <a:off x="20881726" y="4437307"/>
            <a:ext cx="2197024" cy="110280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600" b="1" i="0" spc="0" dirty="0">
                <a:solidFill>
                  <a:srgbClr val="2F7788"/>
                </a:solidFill>
              </a:rPr>
              <a:t>Όλους</a:t>
            </a:r>
          </a:p>
          <a:p>
            <a:pPr>
              <a:lnSpc>
                <a:spcPct val="120000"/>
              </a:lnSpc>
              <a:buClr>
                <a:srgbClr val="2F7788"/>
              </a:buClr>
              <a:buSzPct val="120000"/>
            </a:pPr>
            <a:r>
              <a:rPr lang="el-GR" sz="2000" i="0" spc="0" dirty="0">
                <a:solidFill>
                  <a:srgbClr val="5E5E5E"/>
                </a:solidFill>
              </a:rPr>
              <a:t>τους</a:t>
            </a:r>
            <a:r>
              <a:rPr lang="el-GR" sz="2000" b="1" i="0" spc="0" dirty="0">
                <a:solidFill>
                  <a:srgbClr val="5E5E5E"/>
                </a:solidFill>
              </a:rPr>
              <a:t> </a:t>
            </a:r>
            <a:r>
              <a:rPr lang="el-GR" sz="2000" i="0" spc="0" dirty="0">
                <a:solidFill>
                  <a:srgbClr val="5E5E5E"/>
                </a:solidFill>
              </a:rPr>
              <a:t>πολίτες</a:t>
            </a:r>
          </a:p>
        </p:txBody>
      </p:sp>
      <p:sp>
        <p:nvSpPr>
          <p:cNvPr id="238" name="Subtitle here">
            <a:extLst>
              <a:ext uri="{FF2B5EF4-FFF2-40B4-BE49-F238E27FC236}">
                <a16:creationId xmlns:a16="http://schemas.microsoft.com/office/drawing/2014/main" id="{1BB2CEA3-5526-96B9-7875-1B5B4B24C97B}"/>
              </a:ext>
            </a:extLst>
          </p:cNvPr>
          <p:cNvSpPr txBox="1"/>
          <p:nvPr/>
        </p:nvSpPr>
        <p:spPr>
          <a:xfrm>
            <a:off x="17795342" y="6398905"/>
            <a:ext cx="2370910" cy="1546001"/>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defRPr/>
            </a:pPr>
            <a:r>
              <a:rPr lang="el-GR" sz="2000" i="0" spc="0" dirty="0">
                <a:solidFill>
                  <a:srgbClr val="5E5E5E"/>
                </a:solidFill>
              </a:rPr>
              <a:t>Σεπτέμβριος 2022 – Ανάλογα με την παρέμβαση</a:t>
            </a:r>
          </a:p>
          <a:p>
            <a:pPr lvl="0" algn="ctr">
              <a:lnSpc>
                <a:spcPct val="120000"/>
              </a:lnSpc>
              <a:buClr>
                <a:srgbClr val="2F7788"/>
              </a:buClr>
              <a:buSzPct val="120000"/>
              <a:defRPr/>
            </a:pPr>
            <a:endParaRPr lang="el-GR" sz="2000" i="0" spc="0" dirty="0">
              <a:solidFill>
                <a:srgbClr val="5E5E5E"/>
              </a:solidFill>
            </a:endParaRPr>
          </a:p>
        </p:txBody>
      </p:sp>
      <p:sp>
        <p:nvSpPr>
          <p:cNvPr id="240" name="Subtitle here">
            <a:extLst>
              <a:ext uri="{FF2B5EF4-FFF2-40B4-BE49-F238E27FC236}">
                <a16:creationId xmlns:a16="http://schemas.microsoft.com/office/drawing/2014/main" id="{0682D8CD-2B00-8AA7-C90B-98FDE2FB12CA}"/>
              </a:ext>
            </a:extLst>
          </p:cNvPr>
          <p:cNvSpPr txBox="1"/>
          <p:nvPr/>
        </p:nvSpPr>
        <p:spPr>
          <a:xfrm>
            <a:off x="17834906" y="4674785"/>
            <a:ext cx="2370910" cy="807337"/>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defRPr/>
            </a:pPr>
            <a:r>
              <a:rPr lang="el-GR" sz="2000" i="0" spc="0" dirty="0">
                <a:solidFill>
                  <a:srgbClr val="5E5E5E"/>
                </a:solidFill>
              </a:rPr>
              <a:t>Δεκέμβριος 2021 - Δεκέμβριος 2026</a:t>
            </a:r>
            <a:endParaRPr lang="el-GR" sz="2000" b="0" i="0" u="none" strike="noStrike" kern="0" cap="none" spc="0" normalizeH="0" baseline="0" noProof="0" dirty="0">
              <a:ln>
                <a:noFill/>
              </a:ln>
              <a:solidFill>
                <a:srgbClr val="5E5E5E"/>
              </a:solidFill>
              <a:effectLst/>
              <a:uLnTx/>
              <a:uFillTx/>
              <a:latin typeface="Arial" panose="020B0604020202020204"/>
              <a:cs typeface="Arial" panose="020B0604020202020204"/>
            </a:endParaRPr>
          </a:p>
        </p:txBody>
      </p:sp>
      <p:sp>
        <p:nvSpPr>
          <p:cNvPr id="241" name="Subtitle here">
            <a:extLst>
              <a:ext uri="{FF2B5EF4-FFF2-40B4-BE49-F238E27FC236}">
                <a16:creationId xmlns:a16="http://schemas.microsoft.com/office/drawing/2014/main" id="{2A331899-30F4-D3A4-C0A6-563423510D9F}"/>
              </a:ext>
            </a:extLst>
          </p:cNvPr>
          <p:cNvSpPr txBox="1"/>
          <p:nvPr/>
        </p:nvSpPr>
        <p:spPr>
          <a:xfrm>
            <a:off x="14984444" y="6653515"/>
            <a:ext cx="2508142"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b="1" i="0" kern="0" spc="0" dirty="0">
                <a:solidFill>
                  <a:srgbClr val="2F7788"/>
                </a:solidFill>
              </a:rPr>
              <a:t> €289</a:t>
            </a:r>
            <a:r>
              <a:rPr lang="el-GR" sz="3600" b="1" i="0" spc="0" dirty="0">
                <a:solidFill>
                  <a:srgbClr val="2F7788"/>
                </a:solidFill>
              </a:rPr>
              <a:t>.5 ε</a:t>
            </a:r>
            <a:r>
              <a:rPr lang="el-GR" sz="3600" b="1" i="0" kern="0" spc="0" dirty="0">
                <a:solidFill>
                  <a:srgbClr val="2F7788"/>
                </a:solidFill>
              </a:rPr>
              <a:t>κ</a:t>
            </a:r>
          </a:p>
        </p:txBody>
      </p:sp>
      <p:sp>
        <p:nvSpPr>
          <p:cNvPr id="243" name="Subtitle here">
            <a:extLst>
              <a:ext uri="{FF2B5EF4-FFF2-40B4-BE49-F238E27FC236}">
                <a16:creationId xmlns:a16="http://schemas.microsoft.com/office/drawing/2014/main" id="{215AA3E4-8426-F344-228D-735177884432}"/>
              </a:ext>
            </a:extLst>
          </p:cNvPr>
          <p:cNvSpPr txBox="1"/>
          <p:nvPr/>
        </p:nvSpPr>
        <p:spPr>
          <a:xfrm>
            <a:off x="15094896" y="4778914"/>
            <a:ext cx="2213889" cy="706284"/>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b="1" i="0" spc="0" dirty="0">
                <a:solidFill>
                  <a:srgbClr val="2F7788"/>
                </a:solidFill>
              </a:rPr>
              <a:t>€</a:t>
            </a:r>
            <a:r>
              <a:rPr lang="en-GB" sz="3600" b="1" i="0" spc="0" dirty="0">
                <a:solidFill>
                  <a:srgbClr val="2F7788"/>
                </a:solidFill>
              </a:rPr>
              <a:t>82</a:t>
            </a:r>
            <a:r>
              <a:rPr lang="el-GR" sz="3600" b="1" i="0" spc="0" dirty="0">
                <a:solidFill>
                  <a:srgbClr val="2F7788"/>
                </a:solidFill>
              </a:rPr>
              <a:t> εκ</a:t>
            </a:r>
          </a:p>
        </p:txBody>
      </p:sp>
      <p:sp>
        <p:nvSpPr>
          <p:cNvPr id="25" name="Rectangle 24">
            <a:extLst>
              <a:ext uri="{FF2B5EF4-FFF2-40B4-BE49-F238E27FC236}">
                <a16:creationId xmlns:a16="http://schemas.microsoft.com/office/drawing/2014/main" id="{1472A6D1-E8E9-76F7-A77D-B047D7A3A9A9}"/>
              </a:ext>
            </a:extLst>
          </p:cNvPr>
          <p:cNvSpPr/>
          <p:nvPr/>
        </p:nvSpPr>
        <p:spPr>
          <a:xfrm>
            <a:off x="2768026" y="10122093"/>
            <a:ext cx="4264378" cy="1548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6" name="Subtitle here">
            <a:extLst>
              <a:ext uri="{FF2B5EF4-FFF2-40B4-BE49-F238E27FC236}">
                <a16:creationId xmlns:a16="http://schemas.microsoft.com/office/drawing/2014/main" id="{C64D60B2-C6F3-BE88-5739-5F4A8181039F}"/>
              </a:ext>
            </a:extLst>
          </p:cNvPr>
          <p:cNvSpPr txBox="1"/>
          <p:nvPr/>
        </p:nvSpPr>
        <p:spPr>
          <a:xfrm>
            <a:off x="7411162" y="10133369"/>
            <a:ext cx="6057368" cy="140400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1800" b="1" i="0" kern="0" spc="0" dirty="0">
                <a:solidFill>
                  <a:srgbClr val="2F7788"/>
                </a:solidFill>
              </a:rPr>
              <a:t>Εφαρμογή νομοθεσιών και ανάληψη δράσεων για μείωση του κυκλοφοριακού και αύξηση της ασφάλειας στους οδικούς άξονες, στις αερομεταφορές  και στις ηλεκτρομηχανολογικές εγκαταστάσεις</a:t>
            </a:r>
          </a:p>
        </p:txBody>
      </p:sp>
      <p:sp>
        <p:nvSpPr>
          <p:cNvPr id="27" name="Subtitle here">
            <a:extLst>
              <a:ext uri="{FF2B5EF4-FFF2-40B4-BE49-F238E27FC236}">
                <a16:creationId xmlns:a16="http://schemas.microsoft.com/office/drawing/2014/main" id="{6C83A144-55CE-2ABC-3338-72EDA3D2AE2E}"/>
              </a:ext>
            </a:extLst>
          </p:cNvPr>
          <p:cNvSpPr txBox="1"/>
          <p:nvPr/>
        </p:nvSpPr>
        <p:spPr>
          <a:xfrm>
            <a:off x="15222014" y="10590979"/>
            <a:ext cx="2278557" cy="706284"/>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n-US" sz="3600" b="1" i="0" spc="0" dirty="0">
                <a:solidFill>
                  <a:srgbClr val="2F7788"/>
                </a:solidFill>
              </a:rPr>
              <a:t>€ </a:t>
            </a:r>
            <a:r>
              <a:rPr lang="el-GR" sz="3600" b="1" i="0" spc="0" dirty="0">
                <a:solidFill>
                  <a:srgbClr val="2F7788"/>
                </a:solidFill>
              </a:rPr>
              <a:t>17</a:t>
            </a:r>
            <a:r>
              <a:rPr lang="en-GB" sz="3600" b="1" i="0" spc="0" dirty="0">
                <a:solidFill>
                  <a:srgbClr val="2F7788"/>
                </a:solidFill>
              </a:rPr>
              <a:t>6.2 </a:t>
            </a:r>
            <a:r>
              <a:rPr lang="el-GR" sz="3600" b="1" i="0" spc="0" dirty="0">
                <a:solidFill>
                  <a:srgbClr val="2F7788"/>
                </a:solidFill>
              </a:rPr>
              <a:t>εκ</a:t>
            </a:r>
            <a:endParaRPr lang="el-GR" sz="3600" b="1" i="0" kern="0" spc="0" dirty="0">
              <a:solidFill>
                <a:srgbClr val="2F7788"/>
              </a:solidFill>
            </a:endParaRPr>
          </a:p>
        </p:txBody>
      </p:sp>
      <p:pic>
        <p:nvPicPr>
          <p:cNvPr id="28" name="Picture 27">
            <a:extLst>
              <a:ext uri="{FF2B5EF4-FFF2-40B4-BE49-F238E27FC236}">
                <a16:creationId xmlns:a16="http://schemas.microsoft.com/office/drawing/2014/main" id="{C8C03127-8AD2-9882-AAAE-9DCB0DC33BA0}"/>
              </a:ext>
            </a:extLst>
          </p:cNvPr>
          <p:cNvPicPr>
            <a:picLocks noChangeAspect="1"/>
          </p:cNvPicPr>
          <p:nvPr/>
        </p:nvPicPr>
        <p:blipFill>
          <a:blip r:embed="rId9" cstate="print">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408793" y="10203504"/>
            <a:ext cx="2246628" cy="1403477"/>
          </a:xfrm>
          <a:prstGeom prst="rect">
            <a:avLst/>
          </a:prstGeom>
        </p:spPr>
      </p:pic>
      <p:sp>
        <p:nvSpPr>
          <p:cNvPr id="29" name="Rectangle 28">
            <a:extLst>
              <a:ext uri="{FF2B5EF4-FFF2-40B4-BE49-F238E27FC236}">
                <a16:creationId xmlns:a16="http://schemas.microsoft.com/office/drawing/2014/main" id="{B64FFBAA-0E2E-571C-6791-DD2C7B1F92E9}"/>
              </a:ext>
            </a:extLst>
          </p:cNvPr>
          <p:cNvSpPr/>
          <p:nvPr/>
        </p:nvSpPr>
        <p:spPr>
          <a:xfrm>
            <a:off x="7238026" y="10122093"/>
            <a:ext cx="7157101" cy="1611191"/>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0" name="Rectangle 29">
            <a:extLst>
              <a:ext uri="{FF2B5EF4-FFF2-40B4-BE49-F238E27FC236}">
                <a16:creationId xmlns:a16="http://schemas.microsoft.com/office/drawing/2014/main" id="{69BDEA1A-9C86-8547-B81E-AEA9D6912D53}"/>
              </a:ext>
            </a:extLst>
          </p:cNvPr>
          <p:cNvSpPr/>
          <p:nvPr/>
        </p:nvSpPr>
        <p:spPr>
          <a:xfrm>
            <a:off x="3048145" y="10122094"/>
            <a:ext cx="3848093" cy="1972078"/>
          </a:xfrm>
          <a:prstGeom prst="rect">
            <a:avLst/>
          </a:prstGeom>
        </p:spPr>
        <p:txBody>
          <a:bodyPr wrap="square">
            <a:spAutoFit/>
          </a:bodyPr>
          <a:lstStyle/>
          <a:p>
            <a:r>
              <a:rPr lang="el-GR" sz="2400" b="0" dirty="0">
                <a:solidFill>
                  <a:srgbClr val="FFFFFF"/>
                </a:solidFill>
                <a:latin typeface="Arial" panose="020B0604020202020204" pitchFamily="34" charset="0"/>
                <a:cs typeface="Arial" panose="020B0604020202020204" pitchFamily="34" charset="0"/>
                <a:sym typeface="Helvetica Neue Medium"/>
              </a:rPr>
              <a:t>Μείωση Κυκλοφοριακού και </a:t>
            </a:r>
          </a:p>
          <a:p>
            <a:r>
              <a:rPr lang="el-GR" sz="2400" b="0" dirty="0">
                <a:solidFill>
                  <a:srgbClr val="FFFFFF"/>
                </a:solidFill>
                <a:latin typeface="Arial" panose="020B0604020202020204" pitchFamily="34" charset="0"/>
                <a:cs typeface="Arial" panose="020B0604020202020204" pitchFamily="34" charset="0"/>
                <a:sym typeface="Helvetica Neue Medium"/>
              </a:rPr>
              <a:t>Αύξηση της Οδικής Ασφάλειας</a:t>
            </a:r>
            <a:endParaRPr lang="en-GB" sz="2400" b="0" dirty="0">
              <a:solidFill>
                <a:srgbClr val="FFFFFF"/>
              </a:solidFill>
              <a:latin typeface="Arial" panose="020B0604020202020204" pitchFamily="34" charset="0"/>
              <a:cs typeface="Arial" panose="020B0604020202020204" pitchFamily="34" charset="0"/>
              <a:sym typeface="Helvetica Neue Medium"/>
            </a:endParaRPr>
          </a:p>
          <a:p>
            <a:pPr>
              <a:lnSpc>
                <a:spcPct val="120000"/>
              </a:lnSpc>
              <a:buClr>
                <a:srgbClr val="2F7788"/>
              </a:buClr>
              <a:buSzPct val="120000"/>
            </a:pPr>
            <a:r>
              <a:rPr lang="en-US" sz="2400" b="0" dirty="0">
                <a:solidFill>
                  <a:schemeClr val="bg1"/>
                </a:solidFill>
                <a:latin typeface="Arial" panose="020B0604020202020204" pitchFamily="34" charset="0"/>
                <a:cs typeface="Arial" panose="020B0604020202020204" pitchFamily="34" charset="0"/>
              </a:rPr>
              <a:t> </a:t>
            </a:r>
            <a:endParaRPr lang="el-GR" sz="2400" b="0" dirty="0">
              <a:solidFill>
                <a:schemeClr val="bg1"/>
              </a:solidFill>
              <a:latin typeface="Arial" panose="020B0604020202020204" pitchFamily="34" charset="0"/>
              <a:cs typeface="Arial" panose="020B0604020202020204" pitchFamily="34" charset="0"/>
            </a:endParaRPr>
          </a:p>
        </p:txBody>
      </p:sp>
      <p:sp>
        <p:nvSpPr>
          <p:cNvPr id="31" name="Rectangle 30">
            <a:extLst>
              <a:ext uri="{FF2B5EF4-FFF2-40B4-BE49-F238E27FC236}">
                <a16:creationId xmlns:a16="http://schemas.microsoft.com/office/drawing/2014/main" id="{B5815D4C-AF77-F3F5-AA36-BECA3F3B4CAE}"/>
              </a:ext>
            </a:extLst>
          </p:cNvPr>
          <p:cNvSpPr/>
          <p:nvPr/>
        </p:nvSpPr>
        <p:spPr>
          <a:xfrm>
            <a:off x="14947907" y="10114188"/>
            <a:ext cx="2568902" cy="1584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3" name="Rectangle 32">
            <a:extLst>
              <a:ext uri="{FF2B5EF4-FFF2-40B4-BE49-F238E27FC236}">
                <a16:creationId xmlns:a16="http://schemas.microsoft.com/office/drawing/2014/main" id="{BD703D03-E1B8-0348-C1F6-7901A11810F9}"/>
              </a:ext>
            </a:extLst>
          </p:cNvPr>
          <p:cNvSpPr/>
          <p:nvPr/>
        </p:nvSpPr>
        <p:spPr>
          <a:xfrm>
            <a:off x="17702226" y="10114188"/>
            <a:ext cx="2568902" cy="1584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4" name="Rectangle 33">
            <a:extLst>
              <a:ext uri="{FF2B5EF4-FFF2-40B4-BE49-F238E27FC236}">
                <a16:creationId xmlns:a16="http://schemas.microsoft.com/office/drawing/2014/main" id="{92E29338-61A4-7FB3-5493-913B9C1B6650}"/>
              </a:ext>
            </a:extLst>
          </p:cNvPr>
          <p:cNvSpPr/>
          <p:nvPr/>
        </p:nvSpPr>
        <p:spPr>
          <a:xfrm>
            <a:off x="20492623" y="10134599"/>
            <a:ext cx="2603041" cy="153549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5" name="Subtitle here">
            <a:extLst>
              <a:ext uri="{FF2B5EF4-FFF2-40B4-BE49-F238E27FC236}">
                <a16:creationId xmlns:a16="http://schemas.microsoft.com/office/drawing/2014/main" id="{B521D619-1DB2-623F-8146-ABCC04CFE4FD}"/>
              </a:ext>
            </a:extLst>
          </p:cNvPr>
          <p:cNvSpPr txBox="1"/>
          <p:nvPr/>
        </p:nvSpPr>
        <p:spPr>
          <a:xfrm>
            <a:off x="21081332" y="10301114"/>
            <a:ext cx="2197024" cy="110280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600" b="1" i="0" spc="0" dirty="0">
                <a:solidFill>
                  <a:srgbClr val="2F7788"/>
                </a:solidFill>
              </a:rPr>
              <a:t>Όλους</a:t>
            </a:r>
          </a:p>
          <a:p>
            <a:pPr>
              <a:lnSpc>
                <a:spcPct val="120000"/>
              </a:lnSpc>
              <a:buClr>
                <a:srgbClr val="2F7788"/>
              </a:buClr>
              <a:buSzPct val="120000"/>
            </a:pPr>
            <a:r>
              <a:rPr lang="el-GR" sz="2000" i="0" spc="0" dirty="0">
                <a:solidFill>
                  <a:srgbClr val="5E5E5E"/>
                </a:solidFill>
              </a:rPr>
              <a:t>τους</a:t>
            </a:r>
            <a:r>
              <a:rPr lang="el-GR" sz="2000" b="1" i="0" spc="0" dirty="0">
                <a:solidFill>
                  <a:srgbClr val="5E5E5E"/>
                </a:solidFill>
              </a:rPr>
              <a:t> </a:t>
            </a:r>
            <a:r>
              <a:rPr lang="el-GR" sz="2000" i="0" spc="0" dirty="0">
                <a:solidFill>
                  <a:srgbClr val="5E5E5E"/>
                </a:solidFill>
              </a:rPr>
              <a:t>πολίτες</a:t>
            </a:r>
          </a:p>
        </p:txBody>
      </p:sp>
      <p:sp>
        <p:nvSpPr>
          <p:cNvPr id="37" name="Subtitle here">
            <a:extLst>
              <a:ext uri="{FF2B5EF4-FFF2-40B4-BE49-F238E27FC236}">
                <a16:creationId xmlns:a16="http://schemas.microsoft.com/office/drawing/2014/main" id="{DA9AFAC2-0577-8FAD-4E3D-30E481CD4881}"/>
              </a:ext>
            </a:extLst>
          </p:cNvPr>
          <p:cNvSpPr txBox="1"/>
          <p:nvPr/>
        </p:nvSpPr>
        <p:spPr>
          <a:xfrm>
            <a:off x="17806435" y="10464334"/>
            <a:ext cx="2370910"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ctr" defTabSz="457200" rtl="0" eaLnBrk="1" fontAlgn="auto" latinLnBrk="0" hangingPunct="0">
              <a:lnSpc>
                <a:spcPct val="120000"/>
              </a:lnSpc>
              <a:spcBef>
                <a:spcPts val="0"/>
              </a:spcBef>
              <a:spcAft>
                <a:spcPts val="0"/>
              </a:spcAft>
              <a:buClr>
                <a:srgbClr val="2F7788"/>
              </a:buClr>
              <a:buSzPct val="120000"/>
              <a:buFontTx/>
              <a:buNone/>
              <a:tabLst/>
              <a:defRPr/>
            </a:pPr>
            <a:r>
              <a:rPr lang="el-GR" sz="2000" i="0" spc="0" dirty="0">
                <a:solidFill>
                  <a:srgbClr val="5E5E5E"/>
                </a:solidFill>
              </a:rPr>
              <a:t>Ανάλογα με την παρέμβαση</a:t>
            </a:r>
            <a:endParaRPr kumimoji="0" lang="el-GR" sz="2000" b="0" i="0" u="none" strike="noStrike" kern="0" cap="none" spc="0" normalizeH="0" baseline="0" noProof="0" dirty="0">
              <a:ln>
                <a:noFill/>
              </a:ln>
              <a:solidFill>
                <a:srgbClr val="5E5E5E"/>
              </a:solidFill>
              <a:effectLst/>
              <a:uLnTx/>
              <a:uFillTx/>
              <a:latin typeface="Arial" panose="020B0604020202020204"/>
              <a:cs typeface="Arial" panose="020B0604020202020204"/>
              <a:sym typeface="Arial" panose="020B0604020202020204"/>
            </a:endParaRPr>
          </a:p>
        </p:txBody>
      </p:sp>
      <p:pic>
        <p:nvPicPr>
          <p:cNvPr id="40" name="Picture 39" descr="A house with a crown in the middle&#10;&#10;Description automatically generated">
            <a:extLst>
              <a:ext uri="{FF2B5EF4-FFF2-40B4-BE49-F238E27FC236}">
                <a16:creationId xmlns:a16="http://schemas.microsoft.com/office/drawing/2014/main" id="{6381757E-C90C-8457-1CC8-5BD0220F157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7680" y="8229075"/>
            <a:ext cx="1552204" cy="1456685"/>
          </a:xfrm>
          <a:prstGeom prst="rect">
            <a:avLst/>
          </a:prstGeom>
        </p:spPr>
      </p:pic>
      <p:sp>
        <p:nvSpPr>
          <p:cNvPr id="41" name="Rectangle 40">
            <a:extLst>
              <a:ext uri="{FF2B5EF4-FFF2-40B4-BE49-F238E27FC236}">
                <a16:creationId xmlns:a16="http://schemas.microsoft.com/office/drawing/2014/main" id="{9E195B70-31EB-44A3-B8A4-A9533049BE1C}"/>
              </a:ext>
            </a:extLst>
          </p:cNvPr>
          <p:cNvSpPr/>
          <p:nvPr/>
        </p:nvSpPr>
        <p:spPr>
          <a:xfrm>
            <a:off x="2743671" y="8124825"/>
            <a:ext cx="4233340" cy="1800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lvl="0" defTabSz="457200">
              <a:lnSpc>
                <a:spcPct val="120000"/>
              </a:lnSpc>
              <a:buClr>
                <a:srgbClr val="2F7788"/>
              </a:buClr>
              <a:buSzPct val="120000"/>
              <a:defRPr/>
            </a:pPr>
            <a:endParaRPr lang="el-GR" sz="3200" b="0">
              <a:solidFill>
                <a:srgbClr val="FFFFFF"/>
              </a:solidFill>
              <a:latin typeface="Arial" panose="020B0604020202020204"/>
              <a:cs typeface="Arial" panose="020B0604020202020204"/>
              <a:sym typeface="Arial" panose="020B0604020202020204"/>
            </a:endParaRPr>
          </a:p>
          <a:p>
            <a:pPr lvl="0" defTabSz="457200">
              <a:lnSpc>
                <a:spcPct val="120000"/>
              </a:lnSpc>
              <a:buClr>
                <a:srgbClr val="2F7788"/>
              </a:buClr>
              <a:buSzPct val="120000"/>
              <a:defRPr/>
            </a:pPr>
            <a:r>
              <a:rPr lang="el-GR" sz="3200" b="0">
                <a:solidFill>
                  <a:srgbClr val="FFFFFF"/>
                </a:solidFill>
                <a:latin typeface="Arial" panose="020B0604020202020204"/>
                <a:cs typeface="Arial" panose="020B0604020202020204"/>
                <a:sym typeface="Arial" panose="020B0604020202020204"/>
              </a:rPr>
              <a:t>Κυβερνητικές Υποδομές</a:t>
            </a:r>
          </a:p>
          <a:p>
            <a:pPr lvl="0" defTabSz="457200">
              <a:lnSpc>
                <a:spcPct val="120000"/>
              </a:lnSpc>
              <a:buClr>
                <a:srgbClr val="2F7788"/>
              </a:buClr>
              <a:buSzPct val="120000"/>
              <a:defRPr/>
            </a:pPr>
            <a:endParaRPr lang="el-GR" sz="3200" b="0">
              <a:solidFill>
                <a:srgbClr val="FFFFFF"/>
              </a:solidFill>
              <a:latin typeface="Arial" panose="020B0604020202020204"/>
              <a:cs typeface="Arial" panose="020B0604020202020204"/>
              <a:sym typeface="Arial" panose="020B0604020202020204"/>
            </a:endParaRPr>
          </a:p>
        </p:txBody>
      </p:sp>
      <p:sp>
        <p:nvSpPr>
          <p:cNvPr id="42" name="Rectangle 41">
            <a:extLst>
              <a:ext uri="{FF2B5EF4-FFF2-40B4-BE49-F238E27FC236}">
                <a16:creationId xmlns:a16="http://schemas.microsoft.com/office/drawing/2014/main" id="{2B59EB12-C6A7-FF58-9B87-3A239FFEF82F}"/>
              </a:ext>
            </a:extLst>
          </p:cNvPr>
          <p:cNvSpPr/>
          <p:nvPr/>
        </p:nvSpPr>
        <p:spPr>
          <a:xfrm>
            <a:off x="7238026" y="8203058"/>
            <a:ext cx="7157101" cy="1651808"/>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Subtitle here">
            <a:extLst>
              <a:ext uri="{FF2B5EF4-FFF2-40B4-BE49-F238E27FC236}">
                <a16:creationId xmlns:a16="http://schemas.microsoft.com/office/drawing/2014/main" id="{6B97C59A-E766-B3AE-07A6-FB39C86C853A}"/>
              </a:ext>
            </a:extLst>
          </p:cNvPr>
          <p:cNvSpPr txBox="1"/>
          <p:nvPr/>
        </p:nvSpPr>
        <p:spPr>
          <a:xfrm>
            <a:off x="3206387" y="8617191"/>
            <a:ext cx="3471469"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3600" i="0" kern="0" spc="0">
              <a:solidFill>
                <a:schemeClr val="bg1"/>
              </a:solidFill>
            </a:endParaRPr>
          </a:p>
        </p:txBody>
      </p:sp>
      <p:sp>
        <p:nvSpPr>
          <p:cNvPr id="45" name="Subtitle here">
            <a:extLst>
              <a:ext uri="{FF2B5EF4-FFF2-40B4-BE49-F238E27FC236}">
                <a16:creationId xmlns:a16="http://schemas.microsoft.com/office/drawing/2014/main" id="{D053AD12-501D-B113-0A7E-99F8D848A9A7}"/>
              </a:ext>
            </a:extLst>
          </p:cNvPr>
          <p:cNvSpPr txBox="1"/>
          <p:nvPr/>
        </p:nvSpPr>
        <p:spPr>
          <a:xfrm>
            <a:off x="7433027" y="8372303"/>
            <a:ext cx="5916161" cy="1176669"/>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b="1" i="0" kern="0" spc="0">
                <a:solidFill>
                  <a:srgbClr val="2F7788"/>
                </a:solidFill>
              </a:rPr>
              <a:t>Ανέγερση σύγχρονων κτηρίων για στέγαση  κρατικών υπηρεσιών και </a:t>
            </a:r>
            <a:r>
              <a:rPr lang="el-GR" sz="2000" b="1" i="0" spc="0">
                <a:solidFill>
                  <a:srgbClr val="2F7788"/>
                </a:solidFill>
              </a:rPr>
              <a:t>αξιοποίηση της Κυβερνητικής περιουσίας</a:t>
            </a:r>
            <a:endParaRPr lang="el-GR" sz="2000" b="1" i="0" kern="0" spc="0">
              <a:solidFill>
                <a:srgbClr val="2F7788"/>
              </a:solidFill>
            </a:endParaRPr>
          </a:p>
        </p:txBody>
      </p:sp>
      <p:sp>
        <p:nvSpPr>
          <p:cNvPr id="46" name="Rectangle 45">
            <a:extLst>
              <a:ext uri="{FF2B5EF4-FFF2-40B4-BE49-F238E27FC236}">
                <a16:creationId xmlns:a16="http://schemas.microsoft.com/office/drawing/2014/main" id="{1DEC0A64-40DE-535E-CBC4-42D09CFDD552}"/>
              </a:ext>
            </a:extLst>
          </p:cNvPr>
          <p:cNvSpPr/>
          <p:nvPr/>
        </p:nvSpPr>
        <p:spPr>
          <a:xfrm>
            <a:off x="14947907" y="8176997"/>
            <a:ext cx="2568902" cy="178793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7" name="Rectangle 46">
            <a:extLst>
              <a:ext uri="{FF2B5EF4-FFF2-40B4-BE49-F238E27FC236}">
                <a16:creationId xmlns:a16="http://schemas.microsoft.com/office/drawing/2014/main" id="{E07EE5D2-15DE-81C8-88AD-957796532DD3}"/>
              </a:ext>
            </a:extLst>
          </p:cNvPr>
          <p:cNvSpPr/>
          <p:nvPr/>
        </p:nvSpPr>
        <p:spPr>
          <a:xfrm>
            <a:off x="17712655" y="8146617"/>
            <a:ext cx="2536285" cy="1787933"/>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8" name="Rectangle 47">
            <a:extLst>
              <a:ext uri="{FF2B5EF4-FFF2-40B4-BE49-F238E27FC236}">
                <a16:creationId xmlns:a16="http://schemas.microsoft.com/office/drawing/2014/main" id="{358DD819-E047-AEBE-68AE-2479BC6B58ED}"/>
              </a:ext>
            </a:extLst>
          </p:cNvPr>
          <p:cNvSpPr/>
          <p:nvPr/>
        </p:nvSpPr>
        <p:spPr>
          <a:xfrm>
            <a:off x="20501625" y="8146617"/>
            <a:ext cx="2568901" cy="1778209"/>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55" name="Subtitle here">
            <a:extLst>
              <a:ext uri="{FF2B5EF4-FFF2-40B4-BE49-F238E27FC236}">
                <a16:creationId xmlns:a16="http://schemas.microsoft.com/office/drawing/2014/main" id="{91648655-9A95-8B7F-B3D5-2FB1EB479AD3}"/>
              </a:ext>
            </a:extLst>
          </p:cNvPr>
          <p:cNvSpPr txBox="1"/>
          <p:nvPr/>
        </p:nvSpPr>
        <p:spPr>
          <a:xfrm>
            <a:off x="20670043" y="8437147"/>
            <a:ext cx="2315937" cy="1018740"/>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pPr>
            <a:r>
              <a:rPr lang="el-GR" sz="2600" b="1" i="0" spc="0">
                <a:solidFill>
                  <a:srgbClr val="2F7788"/>
                </a:solidFill>
              </a:rPr>
              <a:t>Υπουργεία - Υφυπουργεία</a:t>
            </a:r>
            <a:endParaRPr lang="en-US" sz="2600"/>
          </a:p>
        </p:txBody>
      </p:sp>
      <p:sp>
        <p:nvSpPr>
          <p:cNvPr id="56" name="Subtitle here">
            <a:extLst>
              <a:ext uri="{FF2B5EF4-FFF2-40B4-BE49-F238E27FC236}">
                <a16:creationId xmlns:a16="http://schemas.microsoft.com/office/drawing/2014/main" id="{B12ABF77-4301-F832-910E-04C74BF8A610}"/>
              </a:ext>
            </a:extLst>
          </p:cNvPr>
          <p:cNvSpPr txBox="1"/>
          <p:nvPr/>
        </p:nvSpPr>
        <p:spPr>
          <a:xfrm>
            <a:off x="17825445" y="8436490"/>
            <a:ext cx="2340807" cy="1546001"/>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defRPr/>
            </a:pPr>
            <a:r>
              <a:rPr lang="el-GR" sz="2000" i="0" spc="0" dirty="0">
                <a:solidFill>
                  <a:srgbClr val="5E5E5E"/>
                </a:solidFill>
              </a:rPr>
              <a:t>Αύγουστος 2022 – Ανάλογα με την παρέμβαση</a:t>
            </a:r>
          </a:p>
          <a:p>
            <a:pPr algn="ctr">
              <a:lnSpc>
                <a:spcPct val="120000"/>
              </a:lnSpc>
              <a:buClr>
                <a:srgbClr val="2F7788"/>
              </a:buClr>
              <a:buSzPct val="120000"/>
              <a:defRPr/>
            </a:pPr>
            <a:endParaRPr lang="en-US" sz="2000" i="0" dirty="0">
              <a:solidFill>
                <a:srgbClr val="5E5E5E"/>
              </a:solidFill>
            </a:endParaRPr>
          </a:p>
        </p:txBody>
      </p:sp>
      <p:sp>
        <p:nvSpPr>
          <p:cNvPr id="57" name="Subtitle here">
            <a:extLst>
              <a:ext uri="{FF2B5EF4-FFF2-40B4-BE49-F238E27FC236}">
                <a16:creationId xmlns:a16="http://schemas.microsoft.com/office/drawing/2014/main" id="{6079510F-F47C-2713-1BC4-209B25F4284D}"/>
              </a:ext>
            </a:extLst>
          </p:cNvPr>
          <p:cNvSpPr txBox="1"/>
          <p:nvPr/>
        </p:nvSpPr>
        <p:spPr>
          <a:xfrm>
            <a:off x="15094896" y="8679383"/>
            <a:ext cx="2160898"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r>
              <a:rPr lang="el-GR" sz="3600" b="1" i="0" spc="0" dirty="0">
                <a:solidFill>
                  <a:srgbClr val="2F7788"/>
                </a:solidFill>
              </a:rPr>
              <a:t>€288.2 εκ</a:t>
            </a:r>
          </a:p>
        </p:txBody>
      </p:sp>
    </p:spTree>
    <p:extLst>
      <p:ext uri="{BB962C8B-B14F-4D97-AF65-F5344CB8AC3E}">
        <p14:creationId xmlns:p14="http://schemas.microsoft.com/office/powerpoint/2010/main" val="264660659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ΚΥΠΡΙΑΚΗ ΔΗΜΟΚΡΑΤΙΑ / ΠΝΕΥΜΑΤΙΚΑ ΔΙΚΑΙΩΜΑΤΑ 2020"/>
          <p:cNvSpPr txBox="1"/>
          <p:nvPr/>
        </p:nvSpPr>
        <p:spPr>
          <a:xfrm>
            <a:off x="1210618" y="12858825"/>
            <a:ext cx="4015061" cy="4815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algn="l">
              <a:defRPr sz="1000" b="0">
                <a:solidFill>
                  <a:srgbClr val="5E5E5E"/>
                </a:solidFill>
                <a:latin typeface="Arial"/>
                <a:ea typeface="Arial"/>
                <a:cs typeface="Arial"/>
                <a:sym typeface="Arial"/>
              </a:defRPr>
            </a:pPr>
            <a:r>
              <a:rPr b="1"/>
              <a:t>ΚΥΠΡΙΑΚΗ ΔΗΜΟΚΡΑΤΙΑ</a:t>
            </a:r>
            <a:r>
              <a:t> / ΠΝΕΥΜΑΤΙΚΑ ΔΙΚΑΙΩΜΑΤΑ 202</a:t>
            </a:r>
            <a:r>
              <a:rPr lang="el-GR"/>
              <a:t>3</a:t>
            </a:r>
            <a:endParaRPr/>
          </a:p>
        </p:txBody>
      </p:sp>
      <p:sp>
        <p:nvSpPr>
          <p:cNvPr id="32" name="Subtitle here">
            <a:extLst>
              <a:ext uri="{FF2B5EF4-FFF2-40B4-BE49-F238E27FC236}">
                <a16:creationId xmlns:a16="http://schemas.microsoft.com/office/drawing/2014/main" id="{73184F1D-8CC5-49BB-9780-A09DDE3B4EDD}"/>
              </a:ext>
            </a:extLst>
          </p:cNvPr>
          <p:cNvSpPr txBox="1"/>
          <p:nvPr/>
        </p:nvSpPr>
        <p:spPr>
          <a:xfrm>
            <a:off x="860929" y="1348265"/>
            <a:ext cx="8076056" cy="87203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r>
              <a:rPr lang="el-GR">
                <a:latin typeface="Arial" panose="020B0604020202020204" pitchFamily="34" charset="0"/>
                <a:cs typeface="Arial" panose="020B0604020202020204" pitchFamily="34" charset="0"/>
              </a:rPr>
              <a:t>Στρατηγικοί Στόχοι</a:t>
            </a:r>
          </a:p>
        </p:txBody>
      </p:sp>
      <p:sp>
        <p:nvSpPr>
          <p:cNvPr id="2" name="Line">
            <a:extLst>
              <a:ext uri="{FF2B5EF4-FFF2-40B4-BE49-F238E27FC236}">
                <a16:creationId xmlns:a16="http://schemas.microsoft.com/office/drawing/2014/main" id="{1886EEB6-9BC0-5D12-EBED-623414732DEF}"/>
              </a:ext>
            </a:extLst>
          </p:cNvPr>
          <p:cNvSpPr/>
          <p:nvPr/>
        </p:nvSpPr>
        <p:spPr>
          <a:xfrm>
            <a:off x="852000" y="2414746"/>
            <a:ext cx="22680000" cy="1"/>
          </a:xfrm>
          <a:prstGeom prst="line">
            <a:avLst/>
          </a:prstGeom>
          <a:ln w="25400">
            <a:solidFill>
              <a:srgbClr val="E38C19"/>
            </a:solidFill>
            <a:miter lim="400000"/>
          </a:ln>
        </p:spPr>
        <p:txBody>
          <a:bodyPr lIns="50800" tIns="50800" rIns="50800" bIns="50800" anchor="ctr"/>
          <a:lstStyle/>
          <a:p>
            <a:pPr>
              <a:lnSpc>
                <a:spcPct val="80000"/>
              </a:lnSpc>
              <a:defRPr sz="4000" b="0" cap="all">
                <a:solidFill>
                  <a:srgbClr val="838787"/>
                </a:solidFill>
                <a:latin typeface="Avenir Heavy"/>
                <a:ea typeface="Avenir Heavy"/>
                <a:cs typeface="Avenir Heavy"/>
                <a:sym typeface="Avenir Heavy"/>
              </a:defRPr>
            </a:pPr>
            <a:endParaRPr/>
          </a:p>
        </p:txBody>
      </p:sp>
      <p:pic>
        <p:nvPicPr>
          <p:cNvPr id="3" name="Picture 2" descr="A blue and grey target with arrow in center&#10;&#10;Description automatically generated">
            <a:extLst>
              <a:ext uri="{FF2B5EF4-FFF2-40B4-BE49-F238E27FC236}">
                <a16:creationId xmlns:a16="http://schemas.microsoft.com/office/drawing/2014/main" id="{B624B8B0-0A65-3717-D26C-5E2DB86042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05986" y="357890"/>
            <a:ext cx="2472395" cy="2183343"/>
          </a:xfrm>
          <a:prstGeom prst="rect">
            <a:avLst/>
          </a:prstGeom>
        </p:spPr>
      </p:pic>
      <p:pic>
        <p:nvPicPr>
          <p:cNvPr id="46" name="Picture 45" descr="Airplane">
            <a:extLst>
              <a:ext uri="{FF2B5EF4-FFF2-40B4-BE49-F238E27FC236}">
                <a16:creationId xmlns:a16="http://schemas.microsoft.com/office/drawing/2014/main" id="{A8E04410-FDEA-7EC4-D1BA-9994F6D8A40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16551" y="4428440"/>
            <a:ext cx="1315158" cy="1004674"/>
          </a:xfrm>
          <a:prstGeom prst="rect">
            <a:avLst/>
          </a:prstGeom>
        </p:spPr>
      </p:pic>
      <p:sp>
        <p:nvSpPr>
          <p:cNvPr id="23" name="Subtitle here">
            <a:extLst>
              <a:ext uri="{FF2B5EF4-FFF2-40B4-BE49-F238E27FC236}">
                <a16:creationId xmlns:a16="http://schemas.microsoft.com/office/drawing/2014/main" id="{95578D5C-10C2-1343-3455-0CF877188803}"/>
              </a:ext>
            </a:extLst>
          </p:cNvPr>
          <p:cNvSpPr txBox="1"/>
          <p:nvPr/>
        </p:nvSpPr>
        <p:spPr>
          <a:xfrm>
            <a:off x="2894325" y="3071316"/>
            <a:ext cx="1867861"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Στόχος</a:t>
            </a:r>
            <a:endParaRPr lang="el-GR" sz="2400" b="1" i="0" kern="0" spc="0">
              <a:solidFill>
                <a:srgbClr val="2F7788"/>
              </a:solidFill>
            </a:endParaRPr>
          </a:p>
        </p:txBody>
      </p:sp>
      <p:sp>
        <p:nvSpPr>
          <p:cNvPr id="24" name="Subtitle here">
            <a:extLst>
              <a:ext uri="{FF2B5EF4-FFF2-40B4-BE49-F238E27FC236}">
                <a16:creationId xmlns:a16="http://schemas.microsoft.com/office/drawing/2014/main" id="{DE20E347-3CAA-B869-674C-682B62870724}"/>
              </a:ext>
            </a:extLst>
          </p:cNvPr>
          <p:cNvSpPr txBox="1"/>
          <p:nvPr/>
        </p:nvSpPr>
        <p:spPr>
          <a:xfrm>
            <a:off x="7381443" y="3095361"/>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Περιγραφή</a:t>
            </a:r>
            <a:endParaRPr lang="el-GR" sz="2400" b="1" i="0" kern="0" spc="0">
              <a:solidFill>
                <a:srgbClr val="2F7788"/>
              </a:solidFill>
            </a:endParaRPr>
          </a:p>
        </p:txBody>
      </p:sp>
      <p:sp>
        <p:nvSpPr>
          <p:cNvPr id="28" name="Rectangle 27">
            <a:extLst>
              <a:ext uri="{FF2B5EF4-FFF2-40B4-BE49-F238E27FC236}">
                <a16:creationId xmlns:a16="http://schemas.microsoft.com/office/drawing/2014/main" id="{7F0B01D0-202D-F477-3316-CA8CFD5D4215}"/>
              </a:ext>
            </a:extLst>
          </p:cNvPr>
          <p:cNvSpPr/>
          <p:nvPr/>
        </p:nvSpPr>
        <p:spPr>
          <a:xfrm>
            <a:off x="2894324" y="4123217"/>
            <a:ext cx="4246199" cy="162000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Arial" panose="020B0604020202020204" pitchFamily="34" charset="0"/>
                <a:ea typeface="+mn-ea"/>
                <a:cs typeface="Arial" panose="020B0604020202020204" pitchFamily="34" charset="0"/>
                <a:sym typeface="Helvetica Neue Medium"/>
              </a:rPr>
              <a:t>Ασφαλείς Αερομεταφορές</a:t>
            </a:r>
          </a:p>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7" name="Rectangle 36">
            <a:extLst>
              <a:ext uri="{FF2B5EF4-FFF2-40B4-BE49-F238E27FC236}">
                <a16:creationId xmlns:a16="http://schemas.microsoft.com/office/drawing/2014/main" id="{8A671F0C-2C5B-532C-E058-9099D30350C9}"/>
              </a:ext>
            </a:extLst>
          </p:cNvPr>
          <p:cNvSpPr/>
          <p:nvPr/>
        </p:nvSpPr>
        <p:spPr>
          <a:xfrm>
            <a:off x="7422042" y="4117837"/>
            <a:ext cx="6620307" cy="162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7" name="Subtitle here">
            <a:extLst>
              <a:ext uri="{FF2B5EF4-FFF2-40B4-BE49-F238E27FC236}">
                <a16:creationId xmlns:a16="http://schemas.microsoft.com/office/drawing/2014/main" id="{6AC3ED35-5F2D-D16D-5B39-250BCC5E7DD1}"/>
              </a:ext>
            </a:extLst>
          </p:cNvPr>
          <p:cNvSpPr txBox="1"/>
          <p:nvPr/>
        </p:nvSpPr>
        <p:spPr>
          <a:xfrm>
            <a:off x="2792198" y="5544152"/>
            <a:ext cx="4189549"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gn="ctr">
              <a:lnSpc>
                <a:spcPct val="120000"/>
              </a:lnSpc>
              <a:buClr>
                <a:srgbClr val="2F7788"/>
              </a:buClr>
              <a:buSzPct val="120000"/>
            </a:pPr>
            <a:endParaRPr lang="el-GR" sz="3600" i="0" kern="0" spc="0">
              <a:solidFill>
                <a:schemeClr val="bg1"/>
              </a:solidFill>
            </a:endParaRPr>
          </a:p>
        </p:txBody>
      </p:sp>
      <p:sp>
        <p:nvSpPr>
          <p:cNvPr id="212" name="Subtitle here">
            <a:extLst>
              <a:ext uri="{FF2B5EF4-FFF2-40B4-BE49-F238E27FC236}">
                <a16:creationId xmlns:a16="http://schemas.microsoft.com/office/drawing/2014/main" id="{F635F9AE-274A-1A7D-260A-8F7F8B01A761}"/>
              </a:ext>
            </a:extLst>
          </p:cNvPr>
          <p:cNvSpPr txBox="1"/>
          <p:nvPr/>
        </p:nvSpPr>
        <p:spPr>
          <a:xfrm>
            <a:off x="7551972" y="4169802"/>
            <a:ext cx="4520108" cy="1546001"/>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000" b="1" i="0" kern="0" spc="0">
                <a:solidFill>
                  <a:srgbClr val="2F7788"/>
                </a:solidFill>
              </a:rPr>
              <a:t>Αύξηση συνδεσιμότητας και αλλ</a:t>
            </a:r>
            <a:r>
              <a:rPr lang="el-GR" sz="2000" b="1" i="0" spc="0">
                <a:solidFill>
                  <a:srgbClr val="2F7788"/>
                </a:solidFill>
              </a:rPr>
              <a:t>αγές εκεί που χρειάζονται </a:t>
            </a:r>
            <a:r>
              <a:rPr lang="el-GR" sz="2000" b="1" i="0" kern="0" spc="0">
                <a:solidFill>
                  <a:srgbClr val="2F7788"/>
                </a:solidFill>
              </a:rPr>
              <a:t>με στόχο την ποιοτικότερη και ασφαλέστερη  μεταφορά επιβατών</a:t>
            </a:r>
          </a:p>
        </p:txBody>
      </p:sp>
      <p:sp>
        <p:nvSpPr>
          <p:cNvPr id="215" name="Subtitle here">
            <a:extLst>
              <a:ext uri="{FF2B5EF4-FFF2-40B4-BE49-F238E27FC236}">
                <a16:creationId xmlns:a16="http://schemas.microsoft.com/office/drawing/2014/main" id="{AC90F036-3787-A031-C154-1FFFD466E2D5}"/>
              </a:ext>
            </a:extLst>
          </p:cNvPr>
          <p:cNvSpPr txBox="1"/>
          <p:nvPr/>
        </p:nvSpPr>
        <p:spPr>
          <a:xfrm>
            <a:off x="14551771" y="4498327"/>
            <a:ext cx="2082527" cy="706284"/>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n-US" sz="3600" b="1" i="0" spc="0" dirty="0">
                <a:solidFill>
                  <a:srgbClr val="2F7788"/>
                </a:solidFill>
              </a:rPr>
              <a:t>€ 22</a:t>
            </a:r>
            <a:r>
              <a:rPr lang="el-GR" sz="3600" b="1" i="0" spc="0" dirty="0">
                <a:solidFill>
                  <a:srgbClr val="2F7788"/>
                </a:solidFill>
              </a:rPr>
              <a:t>.4 εκ</a:t>
            </a:r>
            <a:endParaRPr lang="el-GR" sz="3600" b="1" i="0" kern="0" spc="0" dirty="0">
              <a:solidFill>
                <a:srgbClr val="2F7788"/>
              </a:solidFill>
            </a:endParaRPr>
          </a:p>
        </p:txBody>
      </p:sp>
      <p:sp>
        <p:nvSpPr>
          <p:cNvPr id="48" name="Rectangle 47">
            <a:extLst>
              <a:ext uri="{FF2B5EF4-FFF2-40B4-BE49-F238E27FC236}">
                <a16:creationId xmlns:a16="http://schemas.microsoft.com/office/drawing/2014/main" id="{A01BD141-4DF9-4506-8E62-900FBE093E5C}"/>
              </a:ext>
            </a:extLst>
          </p:cNvPr>
          <p:cNvSpPr/>
          <p:nvPr/>
        </p:nvSpPr>
        <p:spPr>
          <a:xfrm>
            <a:off x="2894326" y="6060030"/>
            <a:ext cx="4267050" cy="1969770"/>
          </a:xfrm>
          <a:prstGeom prst="rect">
            <a:avLst/>
          </a:prstGeom>
          <a:solidFill>
            <a:srgbClr val="2F7788"/>
          </a:solid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l-GR" sz="3200" b="0" i="0" u="none" strike="noStrike" cap="none" spc="0" normalizeH="0" baseline="0">
              <a:ln>
                <a:noFill/>
              </a:ln>
              <a:solidFill>
                <a:srgbClr val="FFFFFF"/>
              </a:solidFill>
              <a:effectLst/>
              <a:uFillTx/>
              <a:latin typeface="+mn-lt"/>
              <a:ea typeface="+mn-ea"/>
              <a:cs typeface="+mn-cs"/>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r>
              <a:rPr kumimoji="0" lang="el-GR" sz="3200" b="0" i="0" u="none" strike="noStrike" cap="none" spc="0" normalizeH="0" baseline="0">
                <a:ln>
                  <a:noFill/>
                </a:ln>
                <a:solidFill>
                  <a:srgbClr val="FFFFFF"/>
                </a:solidFill>
                <a:effectLst/>
                <a:uFillTx/>
                <a:latin typeface="+mn-lt"/>
                <a:ea typeface="+mn-ea"/>
                <a:cs typeface="+mn-cs"/>
                <a:sym typeface="Helvetica Neue Medium"/>
              </a:rPr>
              <a:t>Σύγχρονη Παροχή Υπηρεσιών</a:t>
            </a:r>
          </a:p>
          <a:p>
            <a:pPr marL="0" marR="0" indent="0" algn="ctr" defTabSz="825500" rtl="0" fontAlgn="auto" latinLnBrk="0" hangingPunct="0">
              <a:lnSpc>
                <a:spcPct val="100000"/>
              </a:lnSpc>
              <a:spcBef>
                <a:spcPts val="0"/>
              </a:spcBef>
              <a:spcAft>
                <a:spcPts val="0"/>
              </a:spcAft>
              <a:buClrTx/>
              <a:buSzTx/>
              <a:buFontTx/>
              <a:buNone/>
              <a:tabLst/>
            </a:pPr>
            <a:endParaRPr kumimoji="0" lang="el-GR" sz="3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7" name="Picture 6">
            <a:extLst>
              <a:ext uri="{FF2B5EF4-FFF2-40B4-BE49-F238E27FC236}">
                <a16:creationId xmlns:a16="http://schemas.microsoft.com/office/drawing/2014/main" id="{2FE37489-E16C-47E8-A873-9D9131BB95A4}"/>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43503" y="6013187"/>
            <a:ext cx="2606706" cy="1683215"/>
          </a:xfrm>
          <a:prstGeom prst="rect">
            <a:avLst/>
          </a:prstGeom>
        </p:spPr>
      </p:pic>
      <p:pic>
        <p:nvPicPr>
          <p:cNvPr id="41" name="Image" descr="Image">
            <a:extLst>
              <a:ext uri="{FF2B5EF4-FFF2-40B4-BE49-F238E27FC236}">
                <a16:creationId xmlns:a16="http://schemas.microsoft.com/office/drawing/2014/main" id="{129DD354-ECDF-49C1-A196-D0D7FFA1B876}"/>
              </a:ext>
            </a:extLst>
          </p:cNvPr>
          <p:cNvPicPr>
            <a:picLocks noChangeAspect="1"/>
          </p:cNvPicPr>
          <p:nvPr/>
        </p:nvPicPr>
        <p:blipFill>
          <a:blip r:embed="rId8"/>
          <a:stretch>
            <a:fillRect/>
          </a:stretch>
        </p:blipFill>
        <p:spPr>
          <a:xfrm>
            <a:off x="16012232" y="11429548"/>
            <a:ext cx="8517793" cy="2286452"/>
          </a:xfrm>
          <a:prstGeom prst="rect">
            <a:avLst/>
          </a:prstGeom>
          <a:ln w="12700">
            <a:miter lim="400000"/>
          </a:ln>
        </p:spPr>
      </p:pic>
      <p:sp>
        <p:nvSpPr>
          <p:cNvPr id="10" name="Rectangle 9">
            <a:extLst>
              <a:ext uri="{FF2B5EF4-FFF2-40B4-BE49-F238E27FC236}">
                <a16:creationId xmlns:a16="http://schemas.microsoft.com/office/drawing/2014/main" id="{690BA665-2463-48BE-BC3C-7D1420090AA3}"/>
              </a:ext>
            </a:extLst>
          </p:cNvPr>
          <p:cNvSpPr/>
          <p:nvPr/>
        </p:nvSpPr>
        <p:spPr>
          <a:xfrm>
            <a:off x="17106900" y="12794515"/>
            <a:ext cx="6983002" cy="400110"/>
          </a:xfrm>
          <a:prstGeom prst="rect">
            <a:avLst/>
          </a:prstGeom>
        </p:spPr>
        <p:txBody>
          <a:bodyPr wrap="none">
            <a:spAutoFit/>
          </a:bodyPr>
          <a:lstStyle/>
          <a:p>
            <a:r>
              <a:rPr lang="el-GR" sz="2000">
                <a:solidFill>
                  <a:schemeClr val="bg1"/>
                </a:solidFill>
              </a:rPr>
              <a:t>ΥΠΟΥΡΓΕΙΟ ΜΕΤΑΦΟΡΩΝ, ΕΠΙΚΟΙΝΩΝΙΩΝ ΚΑΙ ΕΡΓΩΝ</a:t>
            </a:r>
          </a:p>
        </p:txBody>
      </p:sp>
      <p:sp>
        <p:nvSpPr>
          <p:cNvPr id="44" name="Rectangle 43">
            <a:extLst>
              <a:ext uri="{FF2B5EF4-FFF2-40B4-BE49-F238E27FC236}">
                <a16:creationId xmlns:a16="http://schemas.microsoft.com/office/drawing/2014/main" id="{146B123D-6226-4011-A3D3-ACABC7C7B8F9}"/>
              </a:ext>
            </a:extLst>
          </p:cNvPr>
          <p:cNvSpPr/>
          <p:nvPr/>
        </p:nvSpPr>
        <p:spPr>
          <a:xfrm>
            <a:off x="7401743" y="6130658"/>
            <a:ext cx="6660906" cy="1828514"/>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 name="Rectangle 10">
            <a:extLst>
              <a:ext uri="{FF2B5EF4-FFF2-40B4-BE49-F238E27FC236}">
                <a16:creationId xmlns:a16="http://schemas.microsoft.com/office/drawing/2014/main" id="{F2302840-0567-4BBC-8876-76541ACB6881}"/>
              </a:ext>
            </a:extLst>
          </p:cNvPr>
          <p:cNvSpPr/>
          <p:nvPr/>
        </p:nvSpPr>
        <p:spPr>
          <a:xfrm>
            <a:off x="7381444" y="6430712"/>
            <a:ext cx="6109532" cy="1015663"/>
          </a:xfrm>
          <a:prstGeom prst="rect">
            <a:avLst/>
          </a:prstGeom>
        </p:spPr>
        <p:txBody>
          <a:bodyPr wrap="square">
            <a:spAutoFit/>
          </a:bodyPr>
          <a:lstStyle/>
          <a:p>
            <a:pPr algn="l"/>
            <a:r>
              <a:rPr lang="el-GR" sz="2000">
                <a:solidFill>
                  <a:srgbClr val="2F7788"/>
                </a:solidFill>
                <a:latin typeface="Arial" panose="020B0604020202020204" pitchFamily="34" charset="0"/>
                <a:cs typeface="Arial" panose="020B0604020202020204" pitchFamily="34" charset="0"/>
              </a:rPr>
              <a:t>Βελτίωση και αυτοματοποίηση των παρεχόμενων υπηρεσιών προς τους πολίτες και ελαχιστοποίηση του χρόνου αναμονής</a:t>
            </a:r>
            <a:endParaRPr lang="en-US" sz="2000">
              <a:solidFill>
                <a:srgbClr val="2F7788"/>
              </a:solidFill>
              <a:latin typeface="Arial" panose="020B0604020202020204" pitchFamily="34" charset="0"/>
              <a:cs typeface="Arial" panose="020B0604020202020204" pitchFamily="34" charset="0"/>
            </a:endParaRPr>
          </a:p>
        </p:txBody>
      </p:sp>
      <p:sp>
        <p:nvSpPr>
          <p:cNvPr id="47" name="Subtitle here">
            <a:extLst>
              <a:ext uri="{FF2B5EF4-FFF2-40B4-BE49-F238E27FC236}">
                <a16:creationId xmlns:a16="http://schemas.microsoft.com/office/drawing/2014/main" id="{B7324F86-0A82-4654-803F-7EC654E3ECCE}"/>
              </a:ext>
            </a:extLst>
          </p:cNvPr>
          <p:cNvSpPr txBox="1"/>
          <p:nvPr/>
        </p:nvSpPr>
        <p:spPr>
          <a:xfrm>
            <a:off x="14503417" y="6644461"/>
            <a:ext cx="3017632" cy="706284"/>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n-US" sz="3600" b="1" i="0" spc="0" dirty="0">
                <a:solidFill>
                  <a:srgbClr val="2F7788"/>
                </a:solidFill>
              </a:rPr>
              <a:t> </a:t>
            </a:r>
            <a:r>
              <a:rPr lang="en-US" sz="3600" b="1" i="0" kern="0" spc="0" dirty="0">
                <a:solidFill>
                  <a:srgbClr val="2F7788"/>
                </a:solidFill>
              </a:rPr>
              <a:t>€</a:t>
            </a:r>
            <a:r>
              <a:rPr lang="el-GR" sz="3600" b="1" i="0" spc="0" dirty="0">
                <a:solidFill>
                  <a:srgbClr val="2F7788"/>
                </a:solidFill>
              </a:rPr>
              <a:t>792 χιλ.</a:t>
            </a:r>
            <a:endParaRPr lang="el-GR" sz="3600" b="1" i="0" kern="0" spc="0" dirty="0">
              <a:solidFill>
                <a:srgbClr val="2F7788"/>
              </a:solidFill>
            </a:endParaRPr>
          </a:p>
        </p:txBody>
      </p:sp>
      <p:sp>
        <p:nvSpPr>
          <p:cNvPr id="13" name="Rectangle 12">
            <a:extLst>
              <a:ext uri="{FF2B5EF4-FFF2-40B4-BE49-F238E27FC236}">
                <a16:creationId xmlns:a16="http://schemas.microsoft.com/office/drawing/2014/main" id="{5C78C211-E482-4EEF-A038-6871F3F73578}"/>
              </a:ext>
            </a:extLst>
          </p:cNvPr>
          <p:cNvSpPr/>
          <p:nvPr/>
        </p:nvSpPr>
        <p:spPr>
          <a:xfrm>
            <a:off x="961116" y="850764"/>
            <a:ext cx="5469767" cy="523220"/>
          </a:xfrm>
          <a:prstGeom prst="rect">
            <a:avLst/>
          </a:prstGeom>
        </p:spPr>
        <p:txBody>
          <a:bodyPr wrap="none">
            <a:spAutoFit/>
          </a:bodyPr>
          <a:lstStyle/>
          <a:p>
            <a:r>
              <a:rPr lang="el-GR" sz="2800" dirty="0">
                <a:solidFill>
                  <a:srgbClr val="2F7788"/>
                </a:solidFill>
                <a:latin typeface="Arial" panose="020B0604020202020204" pitchFamily="34" charset="0"/>
                <a:cs typeface="Arial" panose="020B0604020202020204" pitchFamily="34" charset="0"/>
              </a:rPr>
              <a:t>ΕΤΗΣΙΟ ΣΧΕΔΙΟ ΔΡΑΣΗΣ 2026 </a:t>
            </a:r>
          </a:p>
        </p:txBody>
      </p:sp>
      <p:sp>
        <p:nvSpPr>
          <p:cNvPr id="4" name="Subtitle here">
            <a:extLst>
              <a:ext uri="{FF2B5EF4-FFF2-40B4-BE49-F238E27FC236}">
                <a16:creationId xmlns:a16="http://schemas.microsoft.com/office/drawing/2014/main" id="{15E749F0-31B4-BB34-4A17-7C72E8AB16D5}"/>
              </a:ext>
            </a:extLst>
          </p:cNvPr>
          <p:cNvSpPr txBox="1"/>
          <p:nvPr/>
        </p:nvSpPr>
        <p:spPr>
          <a:xfrm>
            <a:off x="20568619" y="3072048"/>
            <a:ext cx="1677296"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Αφορά</a:t>
            </a:r>
          </a:p>
        </p:txBody>
      </p:sp>
      <p:sp>
        <p:nvSpPr>
          <p:cNvPr id="5" name="Subtitle here">
            <a:extLst>
              <a:ext uri="{FF2B5EF4-FFF2-40B4-BE49-F238E27FC236}">
                <a16:creationId xmlns:a16="http://schemas.microsoft.com/office/drawing/2014/main" id="{ABCD984A-ECDA-22F5-742F-2074EC665DFD}"/>
              </a:ext>
            </a:extLst>
          </p:cNvPr>
          <p:cNvSpPr txBox="1"/>
          <p:nvPr/>
        </p:nvSpPr>
        <p:spPr>
          <a:xfrm>
            <a:off x="14392994" y="3085946"/>
            <a:ext cx="2568902"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Κόστος</a:t>
            </a:r>
            <a:endParaRPr lang="el-GR" sz="2400" b="1" i="0" kern="0" spc="0">
              <a:solidFill>
                <a:srgbClr val="2F7788"/>
              </a:solidFill>
            </a:endParaRPr>
          </a:p>
        </p:txBody>
      </p:sp>
      <p:sp>
        <p:nvSpPr>
          <p:cNvPr id="8" name="Subtitle here">
            <a:extLst>
              <a:ext uri="{FF2B5EF4-FFF2-40B4-BE49-F238E27FC236}">
                <a16:creationId xmlns:a16="http://schemas.microsoft.com/office/drawing/2014/main" id="{894E99D2-8277-E4FC-AB95-B0E1AD0C60D8}"/>
              </a:ext>
            </a:extLst>
          </p:cNvPr>
          <p:cNvSpPr txBox="1"/>
          <p:nvPr/>
        </p:nvSpPr>
        <p:spPr>
          <a:xfrm>
            <a:off x="17198557" y="3085946"/>
            <a:ext cx="3783809" cy="505010"/>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2400" i="0" kern="0" spc="0">
                <a:solidFill>
                  <a:srgbClr val="5E5E5E"/>
                </a:solidFill>
              </a:rPr>
              <a:t>Χρονοδιάγραμμα</a:t>
            </a:r>
            <a:endParaRPr lang="el-GR" sz="2400" b="1" i="0" kern="0" spc="0">
              <a:solidFill>
                <a:srgbClr val="2F7788"/>
              </a:solidFill>
            </a:endParaRPr>
          </a:p>
        </p:txBody>
      </p:sp>
      <p:sp>
        <p:nvSpPr>
          <p:cNvPr id="9" name="Rectangle 8">
            <a:extLst>
              <a:ext uri="{FF2B5EF4-FFF2-40B4-BE49-F238E27FC236}">
                <a16:creationId xmlns:a16="http://schemas.microsoft.com/office/drawing/2014/main" id="{5A8719EE-8775-374B-E42B-6E1065154501}"/>
              </a:ext>
            </a:extLst>
          </p:cNvPr>
          <p:cNvSpPr/>
          <p:nvPr/>
        </p:nvSpPr>
        <p:spPr>
          <a:xfrm>
            <a:off x="14326457" y="4125996"/>
            <a:ext cx="2568902" cy="162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 name="Rectangle 14">
            <a:extLst>
              <a:ext uri="{FF2B5EF4-FFF2-40B4-BE49-F238E27FC236}">
                <a16:creationId xmlns:a16="http://schemas.microsoft.com/office/drawing/2014/main" id="{1EF75C39-3255-F2E6-8563-66BFA6C7107E}"/>
              </a:ext>
            </a:extLst>
          </p:cNvPr>
          <p:cNvSpPr/>
          <p:nvPr/>
        </p:nvSpPr>
        <p:spPr>
          <a:xfrm>
            <a:off x="14322970" y="6161292"/>
            <a:ext cx="2612211" cy="180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 name="Rectangle 15">
            <a:extLst>
              <a:ext uri="{FF2B5EF4-FFF2-40B4-BE49-F238E27FC236}">
                <a16:creationId xmlns:a16="http://schemas.microsoft.com/office/drawing/2014/main" id="{29960278-C09F-0F33-EFD0-17EF68D1672C}"/>
              </a:ext>
            </a:extLst>
          </p:cNvPr>
          <p:cNvSpPr/>
          <p:nvPr/>
        </p:nvSpPr>
        <p:spPr>
          <a:xfrm>
            <a:off x="17144567" y="4137690"/>
            <a:ext cx="2568902" cy="162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 name="Rectangle 17">
            <a:extLst>
              <a:ext uri="{FF2B5EF4-FFF2-40B4-BE49-F238E27FC236}">
                <a16:creationId xmlns:a16="http://schemas.microsoft.com/office/drawing/2014/main" id="{1BD2CCC8-801C-964C-68E8-5F5206CCB108}"/>
              </a:ext>
            </a:extLst>
          </p:cNvPr>
          <p:cNvSpPr/>
          <p:nvPr/>
        </p:nvSpPr>
        <p:spPr>
          <a:xfrm>
            <a:off x="17155249" y="6161292"/>
            <a:ext cx="2568902" cy="180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 name="Rectangle 18">
            <a:extLst>
              <a:ext uri="{FF2B5EF4-FFF2-40B4-BE49-F238E27FC236}">
                <a16:creationId xmlns:a16="http://schemas.microsoft.com/office/drawing/2014/main" id="{C0617212-0B29-962E-944A-1BF61F442813}"/>
              </a:ext>
            </a:extLst>
          </p:cNvPr>
          <p:cNvSpPr/>
          <p:nvPr/>
        </p:nvSpPr>
        <p:spPr>
          <a:xfrm>
            <a:off x="19987528" y="4172963"/>
            <a:ext cx="2568902" cy="162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 name="Rectangle 20">
            <a:extLst>
              <a:ext uri="{FF2B5EF4-FFF2-40B4-BE49-F238E27FC236}">
                <a16:creationId xmlns:a16="http://schemas.microsoft.com/office/drawing/2014/main" id="{4AE2BDAF-E5AE-F22D-9144-A51B4F612735}"/>
              </a:ext>
            </a:extLst>
          </p:cNvPr>
          <p:cNvSpPr/>
          <p:nvPr/>
        </p:nvSpPr>
        <p:spPr>
          <a:xfrm>
            <a:off x="19944219" y="6159172"/>
            <a:ext cx="2612211" cy="1800000"/>
          </a:xfrm>
          <a:prstGeom prst="rect">
            <a:avLst/>
          </a:prstGeom>
          <a:noFill/>
          <a:ln w="15875" cap="flat">
            <a:solidFill>
              <a:srgbClr val="2F7788"/>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B"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 name="Subtitle here">
            <a:extLst>
              <a:ext uri="{FF2B5EF4-FFF2-40B4-BE49-F238E27FC236}">
                <a16:creationId xmlns:a16="http://schemas.microsoft.com/office/drawing/2014/main" id="{E6F7A7BA-D557-E31E-6B28-84828AF2DDFC}"/>
              </a:ext>
            </a:extLst>
          </p:cNvPr>
          <p:cNvSpPr txBox="1"/>
          <p:nvPr/>
        </p:nvSpPr>
        <p:spPr>
          <a:xfrm>
            <a:off x="20099391" y="4347193"/>
            <a:ext cx="2322241" cy="110280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ctr" defTabSz="825500" rtl="0" eaLnBrk="1" fontAlgn="auto" latinLnBrk="0" hangingPunct="0">
              <a:lnSpc>
                <a:spcPct val="120000"/>
              </a:lnSpc>
              <a:spcBef>
                <a:spcPts val="0"/>
              </a:spcBef>
              <a:spcAft>
                <a:spcPts val="0"/>
              </a:spcAft>
              <a:buClr>
                <a:srgbClr val="2F7788"/>
              </a:buClr>
              <a:buSzPct val="120000"/>
              <a:buFontTx/>
              <a:buNone/>
              <a:tabLst/>
              <a:defRPr/>
            </a:pPr>
            <a:r>
              <a:rPr kumimoji="0" lang="el-GR" sz="3600" b="1" i="0" u="none" strike="noStrike" kern="0" cap="none" spc="0" normalizeH="0" baseline="0" noProof="0" dirty="0">
                <a:ln>
                  <a:noFill/>
                </a:ln>
                <a:solidFill>
                  <a:srgbClr val="2F7788"/>
                </a:solidFill>
                <a:effectLst/>
                <a:uLnTx/>
                <a:uFillTx/>
                <a:latin typeface="Helvetica Neue"/>
                <a:sym typeface="Helvetica Neue"/>
              </a:rPr>
              <a:t>Όλους</a:t>
            </a:r>
          </a:p>
          <a:p>
            <a:pPr marL="0" marR="0" lvl="0" indent="0" algn="ctr" defTabSz="825500" rtl="0" eaLnBrk="1" fontAlgn="auto" latinLnBrk="0" hangingPunct="0">
              <a:lnSpc>
                <a:spcPct val="120000"/>
              </a:lnSpc>
              <a:spcBef>
                <a:spcPts val="0"/>
              </a:spcBef>
              <a:spcAft>
                <a:spcPts val="0"/>
              </a:spcAft>
              <a:buClr>
                <a:srgbClr val="2F7788"/>
              </a:buClr>
              <a:buSzPct val="120000"/>
              <a:buFontTx/>
              <a:buNone/>
              <a:tabLst/>
              <a:defRPr/>
            </a:pPr>
            <a:r>
              <a:rPr lang="el-GR" sz="2000" i="0" spc="0" dirty="0">
                <a:solidFill>
                  <a:srgbClr val="5E5E5E"/>
                </a:solidFill>
                <a:sym typeface="Helvetica Neue"/>
              </a:rPr>
              <a:t>τους</a:t>
            </a:r>
            <a:r>
              <a:rPr kumimoji="0" lang="el-GR" sz="2000" b="1" i="0" u="none" strike="noStrike" kern="0" cap="none" spc="0" normalizeH="0" baseline="0" noProof="0" dirty="0">
                <a:ln>
                  <a:noFill/>
                </a:ln>
                <a:solidFill>
                  <a:srgbClr val="5E5E5E"/>
                </a:solidFill>
                <a:effectLst/>
                <a:uLnTx/>
                <a:uFillTx/>
                <a:latin typeface="Helvetica Neue"/>
                <a:sym typeface="Helvetica Neue"/>
              </a:rPr>
              <a:t> </a:t>
            </a:r>
            <a:r>
              <a:rPr lang="el-GR" sz="2000" i="0" spc="0" dirty="0">
                <a:solidFill>
                  <a:srgbClr val="5E5E5E"/>
                </a:solidFill>
                <a:sym typeface="Helvetica Neue"/>
              </a:rPr>
              <a:t>πολίτες</a:t>
            </a:r>
            <a:endParaRPr lang="el-GR" sz="2000" i="0" spc="0" dirty="0">
              <a:solidFill>
                <a:srgbClr val="5E5E5E"/>
              </a:solidFill>
            </a:endParaRPr>
          </a:p>
        </p:txBody>
      </p:sp>
      <p:sp>
        <p:nvSpPr>
          <p:cNvPr id="27" name="Subtitle here">
            <a:extLst>
              <a:ext uri="{FF2B5EF4-FFF2-40B4-BE49-F238E27FC236}">
                <a16:creationId xmlns:a16="http://schemas.microsoft.com/office/drawing/2014/main" id="{0770BD4B-8C00-5CAA-A051-0AB5F28909B5}"/>
              </a:ext>
            </a:extLst>
          </p:cNvPr>
          <p:cNvSpPr txBox="1"/>
          <p:nvPr/>
        </p:nvSpPr>
        <p:spPr>
          <a:xfrm>
            <a:off x="20530087" y="6507771"/>
            <a:ext cx="2197024" cy="1102802"/>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a:lnSpc>
                <a:spcPct val="120000"/>
              </a:lnSpc>
              <a:buClr>
                <a:srgbClr val="2F7788"/>
              </a:buClr>
              <a:buSzPct val="120000"/>
            </a:pPr>
            <a:r>
              <a:rPr lang="el-GR" sz="3600" b="1" i="0" spc="0" dirty="0">
                <a:solidFill>
                  <a:srgbClr val="2F7788"/>
                </a:solidFill>
              </a:rPr>
              <a:t>Όλους</a:t>
            </a:r>
          </a:p>
          <a:p>
            <a:pPr>
              <a:lnSpc>
                <a:spcPct val="120000"/>
              </a:lnSpc>
              <a:buClr>
                <a:srgbClr val="2F7788"/>
              </a:buClr>
              <a:buSzPct val="120000"/>
            </a:pPr>
            <a:r>
              <a:rPr lang="el-GR" sz="2000" i="0" spc="0" dirty="0">
                <a:solidFill>
                  <a:srgbClr val="5E5E5E"/>
                </a:solidFill>
              </a:rPr>
              <a:t>τους</a:t>
            </a:r>
            <a:r>
              <a:rPr lang="el-GR" sz="2000" b="1" i="0" spc="0" dirty="0">
                <a:solidFill>
                  <a:srgbClr val="5E5E5E"/>
                </a:solidFill>
              </a:rPr>
              <a:t> </a:t>
            </a:r>
            <a:r>
              <a:rPr lang="el-GR" sz="2000" i="0" spc="0" dirty="0">
                <a:solidFill>
                  <a:srgbClr val="5E5E5E"/>
                </a:solidFill>
              </a:rPr>
              <a:t>πολίτες</a:t>
            </a:r>
          </a:p>
        </p:txBody>
      </p:sp>
      <p:sp>
        <p:nvSpPr>
          <p:cNvPr id="29" name="Subtitle here">
            <a:extLst>
              <a:ext uri="{FF2B5EF4-FFF2-40B4-BE49-F238E27FC236}">
                <a16:creationId xmlns:a16="http://schemas.microsoft.com/office/drawing/2014/main" id="{1CB03503-C692-6AEF-6EBE-BCDF60AEF902}"/>
              </a:ext>
            </a:extLst>
          </p:cNvPr>
          <p:cNvSpPr txBox="1"/>
          <p:nvPr/>
        </p:nvSpPr>
        <p:spPr>
          <a:xfrm>
            <a:off x="17254245" y="4708834"/>
            <a:ext cx="2370910" cy="438005"/>
          </a:xfrm>
          <a:prstGeom prst="rect">
            <a:avLst/>
          </a:prstGeom>
          <a:ln w="12700">
            <a:miter lim="400000"/>
          </a:ln>
        </p:spPr>
        <p:txBody>
          <a:bodyPr wrap="square" lIns="50800" tIns="50800" rIns="50800" bIns="50800" anchor="t">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lvl="0" algn="ctr">
              <a:lnSpc>
                <a:spcPct val="120000"/>
              </a:lnSpc>
              <a:buClr>
                <a:srgbClr val="2F7788"/>
              </a:buClr>
              <a:buSzPct val="120000"/>
              <a:defRPr/>
            </a:pPr>
            <a:r>
              <a:rPr lang="en-US" sz="2000" i="0" spc="0" dirty="0">
                <a:solidFill>
                  <a:srgbClr val="5E5E5E"/>
                </a:solidFill>
              </a:rPr>
              <a:t>2026 - 2028</a:t>
            </a:r>
            <a:endParaRPr lang="el-GR" sz="2000" i="0" spc="0" dirty="0">
              <a:solidFill>
                <a:srgbClr val="5E5E5E"/>
              </a:solidFill>
            </a:endParaRPr>
          </a:p>
        </p:txBody>
      </p:sp>
      <p:sp>
        <p:nvSpPr>
          <p:cNvPr id="31" name="Subtitle here">
            <a:extLst>
              <a:ext uri="{FF2B5EF4-FFF2-40B4-BE49-F238E27FC236}">
                <a16:creationId xmlns:a16="http://schemas.microsoft.com/office/drawing/2014/main" id="{34F40FFC-F539-2A5B-108F-EDA16C425217}"/>
              </a:ext>
            </a:extLst>
          </p:cNvPr>
          <p:cNvSpPr txBox="1"/>
          <p:nvPr/>
        </p:nvSpPr>
        <p:spPr>
          <a:xfrm>
            <a:off x="17254245" y="6543408"/>
            <a:ext cx="2370910" cy="807337"/>
          </a:xfrm>
          <a:prstGeom prst="rect">
            <a:avLst/>
          </a:prstGeom>
          <a:ln w="12700">
            <a:miter lim="400000"/>
          </a:ln>
        </p:spPr>
        <p:txBody>
          <a:bodyPr wrap="square" lIns="50800" tIns="50800" rIns="50800" bIns="50800">
            <a:spAutoFit/>
          </a:bodyPr>
          <a:lstStyle>
            <a:lvl1pPr algn="l" defTabSz="457200">
              <a:defRPr sz="5000" b="0" i="1" spc="150">
                <a:solidFill>
                  <a:srgbClr val="307687"/>
                </a:solidFill>
                <a:latin typeface="Arial" panose="020B0604020202020204"/>
                <a:ea typeface="Arial" panose="020B0604020202020204"/>
                <a:cs typeface="Arial" panose="020B0604020202020204"/>
                <a:sym typeface="Arial" panose="020B0604020202020204"/>
              </a:defRPr>
            </a:lvl1pPr>
          </a:lstStyle>
          <a:p>
            <a:pPr marL="0" marR="0" lvl="0" indent="0" algn="ctr" defTabSz="457200" rtl="0" eaLnBrk="1" fontAlgn="auto" latinLnBrk="0" hangingPunct="0">
              <a:lnSpc>
                <a:spcPct val="120000"/>
              </a:lnSpc>
              <a:spcBef>
                <a:spcPts val="0"/>
              </a:spcBef>
              <a:spcAft>
                <a:spcPts val="0"/>
              </a:spcAft>
              <a:buClr>
                <a:srgbClr val="2F7788"/>
              </a:buClr>
              <a:buSzPct val="120000"/>
              <a:buFontTx/>
              <a:buNone/>
              <a:tabLst/>
              <a:defRPr/>
            </a:pPr>
            <a:r>
              <a:rPr lang="el-GR" sz="2000" i="0" spc="0" dirty="0">
                <a:solidFill>
                  <a:srgbClr val="5E5E5E"/>
                </a:solidFill>
              </a:rPr>
              <a:t>Ιούλιο 2024 – Δεκέμβριο 2026</a:t>
            </a:r>
            <a:endParaRPr kumimoji="0" lang="el-GR" sz="2000" b="0" i="0" u="none" strike="noStrike" kern="0" cap="none" spc="0" normalizeH="0" baseline="0" noProof="0" dirty="0">
              <a:ln>
                <a:noFill/>
              </a:ln>
              <a:solidFill>
                <a:srgbClr val="5E5E5E"/>
              </a:solidFill>
              <a:effectLst/>
              <a:uLnTx/>
              <a:uFillTx/>
              <a:latin typeface="Arial" panose="020B0604020202020204"/>
              <a:cs typeface="Arial" panose="020B0604020202020204"/>
              <a:sym typeface="Arial" panose="020B0604020202020204"/>
            </a:endParaRPr>
          </a:p>
        </p:txBody>
      </p:sp>
      <p:sp>
        <p:nvSpPr>
          <p:cNvPr id="14" name="TextBox 13">
            <a:extLst>
              <a:ext uri="{FF2B5EF4-FFF2-40B4-BE49-F238E27FC236}">
                <a16:creationId xmlns:a16="http://schemas.microsoft.com/office/drawing/2014/main" id="{B2151DE1-7EE5-32FA-94F4-22B12F12897E}"/>
              </a:ext>
            </a:extLst>
          </p:cNvPr>
          <p:cNvSpPr txBox="1"/>
          <p:nvPr/>
        </p:nvSpPr>
        <p:spPr>
          <a:xfrm>
            <a:off x="1807029" y="11100831"/>
            <a:ext cx="14390914" cy="5457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l" defTabSz="457200">
              <a:lnSpc>
                <a:spcPct val="120000"/>
              </a:lnSpc>
              <a:buClr>
                <a:srgbClr val="2F7788"/>
              </a:buClr>
              <a:buSzPct val="120000"/>
              <a:defRPr/>
            </a:pPr>
            <a:r>
              <a:rPr lang="el-GR" sz="2400" b="0" dirty="0">
                <a:solidFill>
                  <a:srgbClr val="5E5E5E"/>
                </a:solidFill>
                <a:latin typeface="Arial" panose="020B0604020202020204"/>
                <a:cs typeface="Arial" panose="020B0604020202020204"/>
              </a:rPr>
              <a:t>Τα ποσά που αναγράφονται συμπεριλαμβάνουν το ΦΠΑ (όπου εφαρμόζεται</a:t>
            </a:r>
            <a:r>
              <a:rPr lang="en-GB" sz="2400" b="0" dirty="0">
                <a:solidFill>
                  <a:srgbClr val="5E5E5E"/>
                </a:solidFill>
                <a:latin typeface="Arial" panose="020B0604020202020204"/>
                <a:cs typeface="Arial" panose="020B0604020202020204"/>
              </a:rPr>
              <a:t>)</a:t>
            </a:r>
            <a:r>
              <a:rPr lang="el-GR" sz="2400" b="0" dirty="0">
                <a:solidFill>
                  <a:srgbClr val="5E5E5E"/>
                </a:solidFill>
                <a:latin typeface="Arial" panose="020B0604020202020204"/>
                <a:cs typeface="Arial" panose="020B0604020202020204"/>
              </a:rPr>
              <a:t>. </a:t>
            </a:r>
            <a:endParaRPr lang="en-GB" sz="2400" b="0" dirty="0">
              <a:solidFill>
                <a:srgbClr val="5E5E5E"/>
              </a:solidFill>
              <a:latin typeface="Arial" panose="020B0604020202020204"/>
              <a:cs typeface="Arial" panose="020B0604020202020204"/>
            </a:endParaRPr>
          </a:p>
        </p:txBody>
      </p:sp>
    </p:spTree>
    <p:extLst>
      <p:ext uri="{BB962C8B-B14F-4D97-AF65-F5344CB8AC3E}">
        <p14:creationId xmlns:p14="http://schemas.microsoft.com/office/powerpoint/2010/main" val="2188573998"/>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24d12891-783c-4915-b246-78fc867aa98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88C6D4FEE961E438C34C9D82FF34315" ma:contentTypeVersion="12" ma:contentTypeDescription="Create a new document." ma:contentTypeScope="" ma:versionID="4c0c373e7a4750601b139f1b2b7e3915">
  <xsd:schema xmlns:xsd="http://www.w3.org/2001/XMLSchema" xmlns:xs="http://www.w3.org/2001/XMLSchema" xmlns:p="http://schemas.microsoft.com/office/2006/metadata/properties" xmlns:ns3="24d12891-783c-4915-b246-78fc867aa980" xmlns:ns4="1e42c077-9876-4ae1-929a-11ab649628f1" targetNamespace="http://schemas.microsoft.com/office/2006/metadata/properties" ma:root="true" ma:fieldsID="d6ec9db4c4c8fce3aaf362fa575072a1" ns3:_="" ns4:_="">
    <xsd:import namespace="24d12891-783c-4915-b246-78fc867aa980"/>
    <xsd:import namespace="1e42c077-9876-4ae1-929a-11ab649628f1"/>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ObjectDetectorVersions" minOccurs="0"/>
                <xsd:element ref="ns3:MediaServiceAutoTags" minOccurs="0"/>
                <xsd:element ref="ns3:MediaServiceDateTake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d12891-783c-4915-b246-78fc867aa9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e42c077-9876-4ae1-929a-11ab649628f1"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SharingHintHash" ma:index="13"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418B6A-1E42-464F-AB59-E06AC313434E}">
  <ds:schemaRefs>
    <ds:schemaRef ds:uri="http://purl.org/dc/elements/1.1/"/>
    <ds:schemaRef ds:uri="http://purl.org/dc/terms/"/>
    <ds:schemaRef ds:uri="http://schemas.openxmlformats.org/package/2006/metadata/core-properties"/>
    <ds:schemaRef ds:uri="http://schemas.microsoft.com/office/infopath/2007/PartnerControls"/>
    <ds:schemaRef ds:uri="http://www.w3.org/XML/1998/namespace"/>
    <ds:schemaRef ds:uri="http://schemas.microsoft.com/office/2006/metadata/properties"/>
    <ds:schemaRef ds:uri="http://schemas.microsoft.com/office/2006/documentManagement/types"/>
    <ds:schemaRef ds:uri="1e42c077-9876-4ae1-929a-11ab649628f1"/>
    <ds:schemaRef ds:uri="24d12891-783c-4915-b246-78fc867aa980"/>
    <ds:schemaRef ds:uri="http://purl.org/dc/dcmitype/"/>
  </ds:schemaRefs>
</ds:datastoreItem>
</file>

<file path=customXml/itemProps2.xml><?xml version="1.0" encoding="utf-8"?>
<ds:datastoreItem xmlns:ds="http://schemas.openxmlformats.org/officeDocument/2006/customXml" ds:itemID="{4C08F755-63BE-42A2-AAAD-D1318F7A477A}">
  <ds:schemaRefs>
    <ds:schemaRef ds:uri="http://schemas.microsoft.com/sharepoint/v3/contenttype/forms"/>
  </ds:schemaRefs>
</ds:datastoreItem>
</file>

<file path=customXml/itemProps3.xml><?xml version="1.0" encoding="utf-8"?>
<ds:datastoreItem xmlns:ds="http://schemas.openxmlformats.org/officeDocument/2006/customXml" ds:itemID="{A075BACB-BB39-453A-A56E-1900B0507FEB}">
  <ds:schemaRefs>
    <ds:schemaRef ds:uri="1e42c077-9876-4ae1-929a-11ab649628f1"/>
    <ds:schemaRef ds:uri="24d12891-783c-4915-b246-78fc867aa9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20606</TotalTime>
  <Words>3133</Words>
  <Application>Microsoft Office PowerPoint</Application>
  <PresentationFormat>Custom</PresentationFormat>
  <Paragraphs>777</Paragraphs>
  <Slides>23</Slides>
  <Notes>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Arial</vt:lpstr>
      <vt:lpstr>Arial,Sans-Serif</vt:lpstr>
      <vt:lpstr>Avenir Heavy</vt:lpstr>
      <vt:lpstr>Calibri</vt:lpstr>
      <vt:lpstr>Helvetica Neue</vt:lpstr>
      <vt:lpstr>Helvetica Neue Light</vt:lpstr>
      <vt:lpstr>Helvetica Neue Medium</vt:lpstr>
      <vt:lpstr>Roboto Black</vt:lpstr>
      <vt:lpstr>Wingdings</vt:lpstr>
      <vt:lpstr>White</vt:lpstr>
      <vt:lpstr>Ετήσιο Σχέδιο Δράσης 2026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 etur adip iscin elit. Suspe disse place rat.</dc:title>
  <dc:creator>Panayiotis Eftychiou</dc:creator>
  <cp:lastModifiedBy>Louli Michaelidou</cp:lastModifiedBy>
  <cp:revision>367</cp:revision>
  <cp:lastPrinted>2025-10-16T09:04:26Z</cp:lastPrinted>
  <dcterms:modified xsi:type="dcterms:W3CDTF">2025-10-17T10:11:03Z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0x010100588C6D4FEE961E438C34C9D82FF34315</vt:lpwstr>
  </property>
</Properties>
</file>